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18"/>
  </p:notesMasterIdLst>
  <p:sldIdLst>
    <p:sldId id="256" r:id="rId2"/>
    <p:sldId id="620" r:id="rId3"/>
    <p:sldId id="509" r:id="rId4"/>
    <p:sldId id="1126" r:id="rId5"/>
    <p:sldId id="1127" r:id="rId6"/>
    <p:sldId id="1136" r:id="rId7"/>
    <p:sldId id="1237" r:id="rId8"/>
    <p:sldId id="1238" r:id="rId9"/>
    <p:sldId id="1139" r:id="rId10"/>
    <p:sldId id="1239" r:id="rId11"/>
    <p:sldId id="1240" r:id="rId12"/>
    <p:sldId id="1153" r:id="rId13"/>
    <p:sldId id="1163" r:id="rId14"/>
    <p:sldId id="1169" r:id="rId15"/>
    <p:sldId id="1241" r:id="rId16"/>
    <p:sldId id="1242" r:id="rId17"/>
    <p:sldId id="1178" r:id="rId18"/>
    <p:sldId id="1243" r:id="rId19"/>
    <p:sldId id="1244" r:id="rId20"/>
    <p:sldId id="1245" r:id="rId21"/>
    <p:sldId id="1246" r:id="rId22"/>
    <p:sldId id="1247" r:id="rId23"/>
    <p:sldId id="1248" r:id="rId24"/>
    <p:sldId id="1249" r:id="rId25"/>
    <p:sldId id="1250" r:id="rId26"/>
    <p:sldId id="1252" r:id="rId27"/>
    <p:sldId id="1251" r:id="rId28"/>
    <p:sldId id="1253" r:id="rId29"/>
    <p:sldId id="1254" r:id="rId30"/>
    <p:sldId id="1185" r:id="rId31"/>
    <p:sldId id="1255" r:id="rId32"/>
    <p:sldId id="1256" r:id="rId33"/>
    <p:sldId id="1257" r:id="rId34"/>
    <p:sldId id="1258" r:id="rId35"/>
    <p:sldId id="1259" r:id="rId36"/>
    <p:sldId id="1186" r:id="rId37"/>
    <p:sldId id="1260" r:id="rId38"/>
    <p:sldId id="1261" r:id="rId39"/>
    <p:sldId id="1263" r:id="rId40"/>
    <p:sldId id="1190" r:id="rId41"/>
    <p:sldId id="1264" r:id="rId42"/>
    <p:sldId id="1265" r:id="rId43"/>
    <p:sldId id="1266" r:id="rId44"/>
    <p:sldId id="1267" r:id="rId45"/>
    <p:sldId id="1268" r:id="rId46"/>
    <p:sldId id="1269" r:id="rId47"/>
    <p:sldId id="1270" r:id="rId48"/>
    <p:sldId id="1271" r:id="rId49"/>
    <p:sldId id="1272" r:id="rId50"/>
    <p:sldId id="1206" r:id="rId51"/>
    <p:sldId id="1273" r:id="rId52"/>
    <p:sldId id="1319" r:id="rId53"/>
    <p:sldId id="1274" r:id="rId54"/>
    <p:sldId id="1275" r:id="rId55"/>
    <p:sldId id="1276" r:id="rId56"/>
    <p:sldId id="1277" r:id="rId57"/>
    <p:sldId id="1279" r:id="rId58"/>
    <p:sldId id="1281" r:id="rId59"/>
    <p:sldId id="1284" r:id="rId60"/>
    <p:sldId id="1285" r:id="rId61"/>
    <p:sldId id="1286" r:id="rId62"/>
    <p:sldId id="1282" r:id="rId63"/>
    <p:sldId id="1287" r:id="rId64"/>
    <p:sldId id="1191" r:id="rId65"/>
    <p:sldId id="1308" r:id="rId66"/>
    <p:sldId id="1309" r:id="rId67"/>
    <p:sldId id="1288" r:id="rId68"/>
    <p:sldId id="1290" r:id="rId69"/>
    <p:sldId id="1289" r:id="rId70"/>
    <p:sldId id="1293" r:id="rId71"/>
    <p:sldId id="1291" r:id="rId72"/>
    <p:sldId id="1292" r:id="rId73"/>
    <p:sldId id="1294" r:id="rId74"/>
    <p:sldId id="1295" r:id="rId75"/>
    <p:sldId id="1318" r:id="rId76"/>
    <p:sldId id="1310" r:id="rId77"/>
    <p:sldId id="1296" r:id="rId78"/>
    <p:sldId id="1297" r:id="rId79"/>
    <p:sldId id="1298" r:id="rId80"/>
    <p:sldId id="1303" r:id="rId81"/>
    <p:sldId id="1304" r:id="rId82"/>
    <p:sldId id="1305" r:id="rId83"/>
    <p:sldId id="1306" r:id="rId84"/>
    <p:sldId id="1307" r:id="rId85"/>
    <p:sldId id="414" r:id="rId86"/>
    <p:sldId id="1302" r:id="rId87"/>
    <p:sldId id="1322" r:id="rId88"/>
    <p:sldId id="1345" r:id="rId89"/>
    <p:sldId id="1323" r:id="rId90"/>
    <p:sldId id="1324" r:id="rId91"/>
    <p:sldId id="1326" r:id="rId92"/>
    <p:sldId id="1327" r:id="rId93"/>
    <p:sldId id="1332" r:id="rId94"/>
    <p:sldId id="1333" r:id="rId95"/>
    <p:sldId id="1334" r:id="rId96"/>
    <p:sldId id="1328" r:id="rId97"/>
    <p:sldId id="1329" r:id="rId98"/>
    <p:sldId id="1330" r:id="rId99"/>
    <p:sldId id="1331" r:id="rId100"/>
    <p:sldId id="1336" r:id="rId101"/>
    <p:sldId id="1337" r:id="rId102"/>
    <p:sldId id="1338" r:id="rId103"/>
    <p:sldId id="1339" r:id="rId104"/>
    <p:sldId id="1335" r:id="rId105"/>
    <p:sldId id="1344" r:id="rId106"/>
    <p:sldId id="1342" r:id="rId107"/>
    <p:sldId id="1346" r:id="rId108"/>
    <p:sldId id="1347" r:id="rId109"/>
    <p:sldId id="1348" r:id="rId110"/>
    <p:sldId id="1349" r:id="rId111"/>
    <p:sldId id="1350" r:id="rId112"/>
    <p:sldId id="1351" r:id="rId113"/>
    <p:sldId id="1352" r:id="rId114"/>
    <p:sldId id="1353" r:id="rId115"/>
    <p:sldId id="954" r:id="rId116"/>
    <p:sldId id="1214" r:id="rId11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6" autoAdjust="0"/>
    <p:restoredTop sz="95380" autoAdjust="0"/>
  </p:normalViewPr>
  <p:slideViewPr>
    <p:cSldViewPr>
      <p:cViewPr varScale="1">
        <p:scale>
          <a:sx n="83" d="100"/>
          <a:sy n="83" d="100"/>
        </p:scale>
        <p:origin x="1219"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2023-4-25</a:t>
            </a:fld>
            <a:endParaRPr lang="zh-CN" altLang="en-US"/>
          </a:p>
        </p:txBody>
      </p:sp>
      <p:sp>
        <p:nvSpPr>
          <p:cNvPr id="4" name="幻灯片图像占位符 3">
            <a:extLst>
              <a:ext uri="{FF2B5EF4-FFF2-40B4-BE49-F238E27FC236}">
                <a16:creationId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extLst>
      <p:ext uri="{BB962C8B-B14F-4D97-AF65-F5344CB8AC3E}">
        <p14:creationId xmlns:p14="http://schemas.microsoft.com/office/powerpoint/2010/main" val="3563775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28675" name="Rectangle 2">
            <a:extLst>
              <a:ext uri="{FF2B5EF4-FFF2-40B4-BE49-F238E27FC236}">
                <a16:creationId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extLst>
      <p:ext uri="{BB962C8B-B14F-4D97-AF65-F5344CB8AC3E}">
        <p14:creationId xmlns:p14="http://schemas.microsoft.com/office/powerpoint/2010/main" val="81406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D67D9785-5C7C-4F10-8696-7F05E1589780}"/>
              </a:ext>
            </a:extLst>
          </p:cNvPr>
          <p:cNvSpPr>
            <a:spLocks noGrp="1"/>
          </p:cNvSpPr>
          <p:nvPr>
            <p:ph type="dt" sz="half" idx="10"/>
          </p:nvPr>
        </p:nvSpPr>
        <p:spPr/>
        <p:txBody>
          <a:bodyPr/>
          <a:lstStyle>
            <a:lvl1pPr>
              <a:defRPr/>
            </a:lvl1pPr>
          </a:lstStyle>
          <a:p>
            <a:pPr>
              <a:defRPr/>
            </a:pPr>
            <a:fld id="{1348122B-93DA-46DE-9610-EFF7EE7DD5FC}" type="datetimeFigureOut">
              <a:rPr lang="zh-CN" altLang="en-US"/>
              <a:pPr>
                <a:defRPr/>
              </a:pPr>
              <a:t>2023-4-25</a:t>
            </a:fld>
            <a:endParaRPr lang="zh-CN" altLang="en-US"/>
          </a:p>
        </p:txBody>
      </p:sp>
      <p:sp>
        <p:nvSpPr>
          <p:cNvPr id="5" name="页脚占位符 4">
            <a:extLst>
              <a:ext uri="{FF2B5EF4-FFF2-40B4-BE49-F238E27FC236}">
                <a16:creationId xmlns:a16="http://schemas.microsoft.com/office/drawing/2014/main" id="{8EE52011-B46A-4944-8C51-1943B4148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431FAC-2703-4162-A301-9F501FEE25F2}"/>
              </a:ext>
            </a:extLst>
          </p:cNvPr>
          <p:cNvSpPr>
            <a:spLocks noGrp="1"/>
          </p:cNvSpPr>
          <p:nvPr>
            <p:ph type="sldNum" sz="quarter" idx="12"/>
          </p:nvPr>
        </p:nvSpPr>
        <p:spPr/>
        <p:txBody>
          <a:bodyPr/>
          <a:lstStyle>
            <a:lvl1pPr>
              <a:defRPr/>
            </a:lvl1pPr>
          </a:lstStyle>
          <a:p>
            <a:pPr>
              <a:defRPr/>
            </a:pPr>
            <a:fld id="{F917E44C-73CA-48B5-AE6A-DDCB330A82DE}" type="slidenum">
              <a:rPr lang="zh-CN" altLang="en-US"/>
              <a:pPr>
                <a:defRPr/>
              </a:pPr>
              <a:t>‹#›</a:t>
            </a:fld>
            <a:endParaRPr lang="zh-CN" altLang="en-US"/>
          </a:p>
        </p:txBody>
      </p:sp>
    </p:spTree>
    <p:extLst>
      <p:ext uri="{BB962C8B-B14F-4D97-AF65-F5344CB8AC3E}">
        <p14:creationId xmlns:p14="http://schemas.microsoft.com/office/powerpoint/2010/main" val="1562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500693-A621-4E02-9E78-476E2E8201A3}"/>
              </a:ext>
            </a:extLst>
          </p:cNvPr>
          <p:cNvSpPr>
            <a:spLocks noGrp="1"/>
          </p:cNvSpPr>
          <p:nvPr>
            <p:ph type="dt" sz="half" idx="10"/>
          </p:nvPr>
        </p:nvSpPr>
        <p:spPr/>
        <p:txBody>
          <a:bodyPr/>
          <a:lstStyle>
            <a:lvl1pPr>
              <a:defRPr/>
            </a:lvl1pPr>
          </a:lstStyle>
          <a:p>
            <a:pPr>
              <a:defRPr/>
            </a:pPr>
            <a:fld id="{B1BFBFFA-C194-4431-88C9-D5FCBBE240B3}" type="datetimeFigureOut">
              <a:rPr lang="zh-CN" altLang="en-US"/>
              <a:pPr>
                <a:defRPr/>
              </a:pPr>
              <a:t>2023-4-25</a:t>
            </a:fld>
            <a:endParaRPr lang="zh-CN" altLang="en-US"/>
          </a:p>
        </p:txBody>
      </p:sp>
      <p:sp>
        <p:nvSpPr>
          <p:cNvPr id="5" name="页脚占位符 4">
            <a:extLst>
              <a:ext uri="{FF2B5EF4-FFF2-40B4-BE49-F238E27FC236}">
                <a16:creationId xmlns:a16="http://schemas.microsoft.com/office/drawing/2014/main" id="{7685B89E-DACC-471B-B5FD-C7AD056A468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86A3DFA-9FD4-4B69-ADD0-1F6F9A3D3B20}"/>
              </a:ext>
            </a:extLst>
          </p:cNvPr>
          <p:cNvSpPr>
            <a:spLocks noGrp="1"/>
          </p:cNvSpPr>
          <p:nvPr>
            <p:ph type="sldNum" sz="quarter" idx="12"/>
          </p:nvPr>
        </p:nvSpPr>
        <p:spPr/>
        <p:txBody>
          <a:bodyPr/>
          <a:lstStyle>
            <a:lvl1pPr>
              <a:defRPr/>
            </a:lvl1pPr>
          </a:lstStyle>
          <a:p>
            <a:pPr>
              <a:defRPr/>
            </a:pPr>
            <a:fld id="{71DC924C-B605-44AB-89D0-F7DF7B995E97}" type="slidenum">
              <a:rPr lang="zh-CN" altLang="en-US"/>
              <a:pPr>
                <a:defRPr/>
              </a:pPr>
              <a:t>‹#›</a:t>
            </a:fld>
            <a:endParaRPr lang="zh-CN" altLang="en-US"/>
          </a:p>
        </p:txBody>
      </p:sp>
    </p:spTree>
    <p:extLst>
      <p:ext uri="{BB962C8B-B14F-4D97-AF65-F5344CB8AC3E}">
        <p14:creationId xmlns:p14="http://schemas.microsoft.com/office/powerpoint/2010/main" val="253458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CDD970-B98B-437B-A1C8-A240FD137406}"/>
              </a:ext>
            </a:extLst>
          </p:cNvPr>
          <p:cNvSpPr>
            <a:spLocks noGrp="1"/>
          </p:cNvSpPr>
          <p:nvPr>
            <p:ph type="dt" sz="half" idx="10"/>
          </p:nvPr>
        </p:nvSpPr>
        <p:spPr/>
        <p:txBody>
          <a:bodyPr/>
          <a:lstStyle>
            <a:lvl1pPr>
              <a:defRPr/>
            </a:lvl1pPr>
          </a:lstStyle>
          <a:p>
            <a:pPr>
              <a:defRPr/>
            </a:pPr>
            <a:fld id="{57BBFE46-1C2F-4F1F-BBDA-C7B419CCDEC8}" type="datetimeFigureOut">
              <a:rPr lang="zh-CN" altLang="en-US"/>
              <a:pPr>
                <a:defRPr/>
              </a:pPr>
              <a:t>2023-4-25</a:t>
            </a:fld>
            <a:endParaRPr lang="zh-CN" altLang="en-US"/>
          </a:p>
        </p:txBody>
      </p:sp>
      <p:sp>
        <p:nvSpPr>
          <p:cNvPr id="5" name="页脚占位符 4">
            <a:extLst>
              <a:ext uri="{FF2B5EF4-FFF2-40B4-BE49-F238E27FC236}">
                <a16:creationId xmlns:a16="http://schemas.microsoft.com/office/drawing/2014/main" id="{0F6E74AF-2C67-48F8-9733-91721B62B36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00FB892-8A7A-4DCF-AF4A-401C9C627502}"/>
              </a:ext>
            </a:extLst>
          </p:cNvPr>
          <p:cNvSpPr>
            <a:spLocks noGrp="1"/>
          </p:cNvSpPr>
          <p:nvPr>
            <p:ph type="sldNum" sz="quarter" idx="12"/>
          </p:nvPr>
        </p:nvSpPr>
        <p:spPr/>
        <p:txBody>
          <a:bodyPr/>
          <a:lstStyle>
            <a:lvl1pPr>
              <a:defRPr/>
            </a:lvl1pPr>
          </a:lstStyle>
          <a:p>
            <a:pPr>
              <a:defRPr/>
            </a:pPr>
            <a:fld id="{50580542-B643-46BD-B6CE-8DDCC0FDCCEF}" type="slidenum">
              <a:rPr lang="zh-CN" altLang="en-US"/>
              <a:pPr>
                <a:defRPr/>
              </a:pPr>
              <a:t>‹#›</a:t>
            </a:fld>
            <a:endParaRPr lang="zh-CN" altLang="en-US"/>
          </a:p>
        </p:txBody>
      </p:sp>
    </p:spTree>
    <p:extLst>
      <p:ext uri="{BB962C8B-B14F-4D97-AF65-F5344CB8AC3E}">
        <p14:creationId xmlns:p14="http://schemas.microsoft.com/office/powerpoint/2010/main" val="228149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2023-4-25</a:t>
            </a:fld>
            <a:endParaRPr lang="zh-CN" altLang="en-US"/>
          </a:p>
        </p:txBody>
      </p:sp>
      <p:sp>
        <p:nvSpPr>
          <p:cNvPr id="5" name="页脚占位符 4">
            <a:extLst>
              <a:ext uri="{FF2B5EF4-FFF2-40B4-BE49-F238E27FC236}">
                <a16:creationId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35928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594F3D-1D1C-4095-8EB8-2D6C429BC1B9}"/>
              </a:ext>
            </a:extLst>
          </p:cNvPr>
          <p:cNvSpPr>
            <a:spLocks noGrp="1"/>
          </p:cNvSpPr>
          <p:nvPr>
            <p:ph type="dt" sz="half" idx="10"/>
          </p:nvPr>
        </p:nvSpPr>
        <p:spPr/>
        <p:txBody>
          <a:bodyPr/>
          <a:lstStyle>
            <a:lvl1pPr>
              <a:defRPr/>
            </a:lvl1pPr>
          </a:lstStyle>
          <a:p>
            <a:pPr>
              <a:defRPr/>
            </a:pPr>
            <a:fld id="{36C9D99B-A1C0-474F-96E4-4C1120D30DC9}" type="datetimeFigureOut">
              <a:rPr lang="zh-CN" altLang="en-US"/>
              <a:pPr>
                <a:defRPr/>
              </a:pPr>
              <a:t>2023-4-25</a:t>
            </a:fld>
            <a:endParaRPr lang="zh-CN" altLang="en-US"/>
          </a:p>
        </p:txBody>
      </p:sp>
      <p:sp>
        <p:nvSpPr>
          <p:cNvPr id="5" name="页脚占位符 4">
            <a:extLst>
              <a:ext uri="{FF2B5EF4-FFF2-40B4-BE49-F238E27FC236}">
                <a16:creationId xmlns:a16="http://schemas.microsoft.com/office/drawing/2014/main" id="{120AC6EE-A21E-441B-84A0-3692BD2D0B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8FD9A28-A97D-4BA5-9160-56B82B6D81B9}"/>
              </a:ext>
            </a:extLst>
          </p:cNvPr>
          <p:cNvSpPr>
            <a:spLocks noGrp="1"/>
          </p:cNvSpPr>
          <p:nvPr>
            <p:ph type="sldNum" sz="quarter" idx="12"/>
          </p:nvPr>
        </p:nvSpPr>
        <p:spPr/>
        <p:txBody>
          <a:bodyPr/>
          <a:lstStyle>
            <a:lvl1pPr>
              <a:defRPr/>
            </a:lvl1pPr>
          </a:lstStyle>
          <a:p>
            <a:pPr>
              <a:defRPr/>
            </a:pPr>
            <a:fld id="{374CC8E1-49DA-4C51-B9D4-F7C3DC4A3DD6}" type="slidenum">
              <a:rPr lang="zh-CN" altLang="en-US"/>
              <a:pPr>
                <a:defRPr/>
              </a:pPr>
              <a:t>‹#›</a:t>
            </a:fld>
            <a:endParaRPr lang="zh-CN" altLang="en-US"/>
          </a:p>
        </p:txBody>
      </p:sp>
    </p:spTree>
    <p:extLst>
      <p:ext uri="{BB962C8B-B14F-4D97-AF65-F5344CB8AC3E}">
        <p14:creationId xmlns:p14="http://schemas.microsoft.com/office/powerpoint/2010/main" val="232317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E5A64BC-89AB-4087-809B-42E87D110304}"/>
              </a:ext>
            </a:extLst>
          </p:cNvPr>
          <p:cNvSpPr>
            <a:spLocks noGrp="1"/>
          </p:cNvSpPr>
          <p:nvPr>
            <p:ph type="dt" sz="half" idx="10"/>
          </p:nvPr>
        </p:nvSpPr>
        <p:spPr/>
        <p:txBody>
          <a:bodyPr/>
          <a:lstStyle>
            <a:lvl1pPr>
              <a:defRPr/>
            </a:lvl1pPr>
          </a:lstStyle>
          <a:p>
            <a:pPr>
              <a:defRPr/>
            </a:pPr>
            <a:fld id="{E188EC72-6A9C-4741-8D08-1245CB3638E3}" type="datetimeFigureOut">
              <a:rPr lang="zh-CN" altLang="en-US"/>
              <a:pPr>
                <a:defRPr/>
              </a:pPr>
              <a:t>2023-4-25</a:t>
            </a:fld>
            <a:endParaRPr lang="zh-CN" altLang="en-US"/>
          </a:p>
        </p:txBody>
      </p:sp>
      <p:sp>
        <p:nvSpPr>
          <p:cNvPr id="6" name="页脚占位符 4">
            <a:extLst>
              <a:ext uri="{FF2B5EF4-FFF2-40B4-BE49-F238E27FC236}">
                <a16:creationId xmlns:a16="http://schemas.microsoft.com/office/drawing/2014/main" id="{091B858D-E1E3-4E33-B2DA-DD316AD46FF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387B345-6BD2-4E5F-8FD2-2A6F06EA7F0A}"/>
              </a:ext>
            </a:extLst>
          </p:cNvPr>
          <p:cNvSpPr>
            <a:spLocks noGrp="1"/>
          </p:cNvSpPr>
          <p:nvPr>
            <p:ph type="sldNum" sz="quarter" idx="12"/>
          </p:nvPr>
        </p:nvSpPr>
        <p:spPr/>
        <p:txBody>
          <a:bodyPr/>
          <a:lstStyle>
            <a:lvl1pPr>
              <a:defRPr/>
            </a:lvl1pPr>
          </a:lstStyle>
          <a:p>
            <a:pPr>
              <a:defRPr/>
            </a:pPr>
            <a:fld id="{ED4A0695-1EB0-4F43-913E-96909EAC1A81}" type="slidenum">
              <a:rPr lang="zh-CN" altLang="en-US"/>
              <a:pPr>
                <a:defRPr/>
              </a:pPr>
              <a:t>‹#›</a:t>
            </a:fld>
            <a:endParaRPr lang="zh-CN" altLang="en-US"/>
          </a:p>
        </p:txBody>
      </p:sp>
    </p:spTree>
    <p:extLst>
      <p:ext uri="{BB962C8B-B14F-4D97-AF65-F5344CB8AC3E}">
        <p14:creationId xmlns:p14="http://schemas.microsoft.com/office/powerpoint/2010/main" val="245492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3E49FF18-9105-4833-9BE5-812192C06991}"/>
              </a:ext>
            </a:extLst>
          </p:cNvPr>
          <p:cNvSpPr>
            <a:spLocks noGrp="1"/>
          </p:cNvSpPr>
          <p:nvPr>
            <p:ph type="dt" sz="half" idx="10"/>
          </p:nvPr>
        </p:nvSpPr>
        <p:spPr/>
        <p:txBody>
          <a:bodyPr/>
          <a:lstStyle>
            <a:lvl1pPr>
              <a:defRPr/>
            </a:lvl1pPr>
          </a:lstStyle>
          <a:p>
            <a:pPr>
              <a:defRPr/>
            </a:pPr>
            <a:fld id="{F2B9C12D-BE55-4B5C-9A38-D818C97C70EE}" type="datetimeFigureOut">
              <a:rPr lang="zh-CN" altLang="en-US"/>
              <a:pPr>
                <a:defRPr/>
              </a:pPr>
              <a:t>2023-4-25</a:t>
            </a:fld>
            <a:endParaRPr lang="zh-CN" altLang="en-US"/>
          </a:p>
        </p:txBody>
      </p:sp>
      <p:sp>
        <p:nvSpPr>
          <p:cNvPr id="8" name="页脚占位符 4">
            <a:extLst>
              <a:ext uri="{FF2B5EF4-FFF2-40B4-BE49-F238E27FC236}">
                <a16:creationId xmlns:a16="http://schemas.microsoft.com/office/drawing/2014/main" id="{D475A787-2948-4D4B-B851-DD2729B6F6E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04E18FD-A1F0-40E5-AF8D-BEA517EF7922}"/>
              </a:ext>
            </a:extLst>
          </p:cNvPr>
          <p:cNvSpPr>
            <a:spLocks noGrp="1"/>
          </p:cNvSpPr>
          <p:nvPr>
            <p:ph type="sldNum" sz="quarter" idx="12"/>
          </p:nvPr>
        </p:nvSpPr>
        <p:spPr/>
        <p:txBody>
          <a:bodyPr/>
          <a:lstStyle>
            <a:lvl1pPr>
              <a:defRPr/>
            </a:lvl1pPr>
          </a:lstStyle>
          <a:p>
            <a:pPr>
              <a:defRPr/>
            </a:pPr>
            <a:fld id="{945C04A9-3724-45A9-A06E-398ADA06653C}" type="slidenum">
              <a:rPr lang="zh-CN" altLang="en-US"/>
              <a:pPr>
                <a:defRPr/>
              </a:pPr>
              <a:t>‹#›</a:t>
            </a:fld>
            <a:endParaRPr lang="zh-CN" altLang="en-US"/>
          </a:p>
        </p:txBody>
      </p:sp>
    </p:spTree>
    <p:extLst>
      <p:ext uri="{BB962C8B-B14F-4D97-AF65-F5344CB8AC3E}">
        <p14:creationId xmlns:p14="http://schemas.microsoft.com/office/powerpoint/2010/main" val="39706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CB68C34-71DE-43C5-9C60-0E8D3B3035ED}"/>
              </a:ext>
            </a:extLst>
          </p:cNvPr>
          <p:cNvSpPr>
            <a:spLocks noGrp="1"/>
          </p:cNvSpPr>
          <p:nvPr>
            <p:ph type="dt" sz="half" idx="10"/>
          </p:nvPr>
        </p:nvSpPr>
        <p:spPr/>
        <p:txBody>
          <a:bodyPr/>
          <a:lstStyle>
            <a:lvl1pPr>
              <a:defRPr/>
            </a:lvl1pPr>
          </a:lstStyle>
          <a:p>
            <a:pPr>
              <a:defRPr/>
            </a:pPr>
            <a:fld id="{ED6D5D32-0D73-4DCA-91CC-9B64AEB79E4B}" type="datetimeFigureOut">
              <a:rPr lang="zh-CN" altLang="en-US"/>
              <a:pPr>
                <a:defRPr/>
              </a:pPr>
              <a:t>2023-4-25</a:t>
            </a:fld>
            <a:endParaRPr lang="zh-CN" altLang="en-US"/>
          </a:p>
        </p:txBody>
      </p:sp>
      <p:sp>
        <p:nvSpPr>
          <p:cNvPr id="4" name="页脚占位符 4">
            <a:extLst>
              <a:ext uri="{FF2B5EF4-FFF2-40B4-BE49-F238E27FC236}">
                <a16:creationId xmlns:a16="http://schemas.microsoft.com/office/drawing/2014/main" id="{199978B7-6A31-4E65-8D9E-C31AB14F3CE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89E72CF-EF1D-4C25-8A53-605738731E63}"/>
              </a:ext>
            </a:extLst>
          </p:cNvPr>
          <p:cNvSpPr>
            <a:spLocks noGrp="1"/>
          </p:cNvSpPr>
          <p:nvPr>
            <p:ph type="sldNum" sz="quarter" idx="12"/>
          </p:nvPr>
        </p:nvSpPr>
        <p:spPr/>
        <p:txBody>
          <a:bodyPr/>
          <a:lstStyle>
            <a:lvl1pPr>
              <a:defRPr/>
            </a:lvl1pPr>
          </a:lstStyle>
          <a:p>
            <a:pPr>
              <a:defRPr/>
            </a:pPr>
            <a:fld id="{7BD45FA4-6130-4543-B237-595F1B0C86E7}" type="slidenum">
              <a:rPr lang="zh-CN" altLang="en-US"/>
              <a:pPr>
                <a:defRPr/>
              </a:pPr>
              <a:t>‹#›</a:t>
            </a:fld>
            <a:endParaRPr lang="zh-CN" altLang="en-US"/>
          </a:p>
        </p:txBody>
      </p:sp>
    </p:spTree>
    <p:extLst>
      <p:ext uri="{BB962C8B-B14F-4D97-AF65-F5344CB8AC3E}">
        <p14:creationId xmlns:p14="http://schemas.microsoft.com/office/powerpoint/2010/main" val="368747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53B55F2-ECC5-4415-8856-F1BB357CFE37}"/>
              </a:ext>
            </a:extLst>
          </p:cNvPr>
          <p:cNvSpPr>
            <a:spLocks noGrp="1"/>
          </p:cNvSpPr>
          <p:nvPr>
            <p:ph type="dt" sz="half" idx="10"/>
          </p:nvPr>
        </p:nvSpPr>
        <p:spPr/>
        <p:txBody>
          <a:bodyPr/>
          <a:lstStyle>
            <a:lvl1pPr>
              <a:defRPr/>
            </a:lvl1pPr>
          </a:lstStyle>
          <a:p>
            <a:pPr>
              <a:defRPr/>
            </a:pPr>
            <a:fld id="{8D9A4DCA-AA70-4692-BB81-2D97E8E107F3}" type="datetimeFigureOut">
              <a:rPr lang="zh-CN" altLang="en-US"/>
              <a:pPr>
                <a:defRPr/>
              </a:pPr>
              <a:t>2023-4-25</a:t>
            </a:fld>
            <a:endParaRPr lang="zh-CN" altLang="en-US"/>
          </a:p>
        </p:txBody>
      </p:sp>
      <p:sp>
        <p:nvSpPr>
          <p:cNvPr id="3" name="页脚占位符 4">
            <a:extLst>
              <a:ext uri="{FF2B5EF4-FFF2-40B4-BE49-F238E27FC236}">
                <a16:creationId xmlns:a16="http://schemas.microsoft.com/office/drawing/2014/main" id="{5A6E98F5-3F92-452A-AD85-1C36C9B452A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E3825F0-07F7-4BD2-8344-51CF7DD803B7}"/>
              </a:ext>
            </a:extLst>
          </p:cNvPr>
          <p:cNvSpPr>
            <a:spLocks noGrp="1"/>
          </p:cNvSpPr>
          <p:nvPr>
            <p:ph type="sldNum" sz="quarter" idx="12"/>
          </p:nvPr>
        </p:nvSpPr>
        <p:spPr/>
        <p:txBody>
          <a:bodyPr/>
          <a:lstStyle>
            <a:lvl1pPr>
              <a:defRPr/>
            </a:lvl1pPr>
          </a:lstStyle>
          <a:p>
            <a:pPr>
              <a:defRPr/>
            </a:pPr>
            <a:fld id="{CA8B14EA-4D3E-4D21-8452-AAE2EC8D9C1E}" type="slidenum">
              <a:rPr lang="zh-CN" altLang="en-US"/>
              <a:pPr>
                <a:defRPr/>
              </a:pPr>
              <a:t>‹#›</a:t>
            </a:fld>
            <a:endParaRPr lang="zh-CN" altLang="en-US"/>
          </a:p>
        </p:txBody>
      </p:sp>
    </p:spTree>
    <p:extLst>
      <p:ext uri="{BB962C8B-B14F-4D97-AF65-F5344CB8AC3E}">
        <p14:creationId xmlns:p14="http://schemas.microsoft.com/office/powerpoint/2010/main" val="32910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8F3A628-D5D8-4F65-B2F9-F04D30C914A8}"/>
              </a:ext>
            </a:extLst>
          </p:cNvPr>
          <p:cNvSpPr>
            <a:spLocks noGrp="1"/>
          </p:cNvSpPr>
          <p:nvPr>
            <p:ph type="dt" sz="half" idx="10"/>
          </p:nvPr>
        </p:nvSpPr>
        <p:spPr/>
        <p:txBody>
          <a:bodyPr/>
          <a:lstStyle>
            <a:lvl1pPr>
              <a:defRPr/>
            </a:lvl1pPr>
          </a:lstStyle>
          <a:p>
            <a:pPr>
              <a:defRPr/>
            </a:pPr>
            <a:fld id="{DC7140A8-829B-494E-A7D4-A1F6B09A2556}" type="datetimeFigureOut">
              <a:rPr lang="zh-CN" altLang="en-US"/>
              <a:pPr>
                <a:defRPr/>
              </a:pPr>
              <a:t>2023-4-25</a:t>
            </a:fld>
            <a:endParaRPr lang="zh-CN" altLang="en-US"/>
          </a:p>
        </p:txBody>
      </p:sp>
      <p:sp>
        <p:nvSpPr>
          <p:cNvPr id="6" name="页脚占位符 4">
            <a:extLst>
              <a:ext uri="{FF2B5EF4-FFF2-40B4-BE49-F238E27FC236}">
                <a16:creationId xmlns:a16="http://schemas.microsoft.com/office/drawing/2014/main" id="{A5814225-16DD-4D91-ACE2-C41258D38BA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CDE03EB-25C6-478C-A3E2-1F68EF6B312D}"/>
              </a:ext>
            </a:extLst>
          </p:cNvPr>
          <p:cNvSpPr>
            <a:spLocks noGrp="1"/>
          </p:cNvSpPr>
          <p:nvPr>
            <p:ph type="sldNum" sz="quarter" idx="12"/>
          </p:nvPr>
        </p:nvSpPr>
        <p:spPr/>
        <p:txBody>
          <a:bodyPr/>
          <a:lstStyle>
            <a:lvl1pPr>
              <a:defRPr/>
            </a:lvl1pPr>
          </a:lstStyle>
          <a:p>
            <a:pPr>
              <a:defRPr/>
            </a:pPr>
            <a:fld id="{7E6DA5B8-61B4-4F08-A79D-25537C491184}" type="slidenum">
              <a:rPr lang="zh-CN" altLang="en-US"/>
              <a:pPr>
                <a:defRPr/>
              </a:pPr>
              <a:t>‹#›</a:t>
            </a:fld>
            <a:endParaRPr lang="zh-CN" altLang="en-US"/>
          </a:p>
        </p:txBody>
      </p:sp>
    </p:spTree>
    <p:extLst>
      <p:ext uri="{BB962C8B-B14F-4D97-AF65-F5344CB8AC3E}">
        <p14:creationId xmlns:p14="http://schemas.microsoft.com/office/powerpoint/2010/main" val="227054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F2AA31C-11AB-4A7E-A7EF-66D0555739D4}"/>
              </a:ext>
            </a:extLst>
          </p:cNvPr>
          <p:cNvSpPr>
            <a:spLocks noGrp="1"/>
          </p:cNvSpPr>
          <p:nvPr>
            <p:ph type="dt" sz="half" idx="10"/>
          </p:nvPr>
        </p:nvSpPr>
        <p:spPr/>
        <p:txBody>
          <a:bodyPr/>
          <a:lstStyle>
            <a:lvl1pPr>
              <a:defRPr/>
            </a:lvl1pPr>
          </a:lstStyle>
          <a:p>
            <a:pPr>
              <a:defRPr/>
            </a:pPr>
            <a:fld id="{69840377-E043-48D2-8B8F-C00CC3880533}" type="datetimeFigureOut">
              <a:rPr lang="zh-CN" altLang="en-US"/>
              <a:pPr>
                <a:defRPr/>
              </a:pPr>
              <a:t>2023-4-25</a:t>
            </a:fld>
            <a:endParaRPr lang="zh-CN" altLang="en-US"/>
          </a:p>
        </p:txBody>
      </p:sp>
      <p:sp>
        <p:nvSpPr>
          <p:cNvPr id="6" name="页脚占位符 4">
            <a:extLst>
              <a:ext uri="{FF2B5EF4-FFF2-40B4-BE49-F238E27FC236}">
                <a16:creationId xmlns:a16="http://schemas.microsoft.com/office/drawing/2014/main" id="{83A22B02-FF94-4E23-8EC2-0677CC0D786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8CC61F0-6E2C-44A0-A860-73B23C23D912}"/>
              </a:ext>
            </a:extLst>
          </p:cNvPr>
          <p:cNvSpPr>
            <a:spLocks noGrp="1"/>
          </p:cNvSpPr>
          <p:nvPr>
            <p:ph type="sldNum" sz="quarter" idx="12"/>
          </p:nvPr>
        </p:nvSpPr>
        <p:spPr/>
        <p:txBody>
          <a:bodyPr/>
          <a:lstStyle>
            <a:lvl1pPr>
              <a:defRPr/>
            </a:lvl1pPr>
          </a:lstStyle>
          <a:p>
            <a:pPr>
              <a:defRPr/>
            </a:pPr>
            <a:fld id="{643A315E-8F34-42D5-9C91-3D8A7D5B4DF4}" type="slidenum">
              <a:rPr lang="zh-CN" altLang="en-US"/>
              <a:pPr>
                <a:defRPr/>
              </a:pPr>
              <a:t>‹#›</a:t>
            </a:fld>
            <a:endParaRPr lang="zh-CN" altLang="en-US"/>
          </a:p>
        </p:txBody>
      </p:sp>
    </p:spTree>
    <p:extLst>
      <p:ext uri="{BB962C8B-B14F-4D97-AF65-F5344CB8AC3E}">
        <p14:creationId xmlns:p14="http://schemas.microsoft.com/office/powerpoint/2010/main" val="38651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B93B2B8-EC58-4A25-939F-19A8F2B1EF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48A247D-4DFB-4E99-9C54-4A1F119FC96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B2D97B-20CC-4390-A624-F82CC12228F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583D615-11C0-439E-BFAB-ACEFAD82FDBE}" type="datetimeFigureOut">
              <a:rPr lang="zh-CN" altLang="en-US"/>
              <a:pPr>
                <a:defRPr/>
              </a:pPr>
              <a:t>2023-4-25</a:t>
            </a:fld>
            <a:endParaRPr lang="zh-CN" altLang="en-US"/>
          </a:p>
        </p:txBody>
      </p:sp>
      <p:sp>
        <p:nvSpPr>
          <p:cNvPr id="5" name="页脚占位符 4">
            <a:extLst>
              <a:ext uri="{FF2B5EF4-FFF2-40B4-BE49-F238E27FC236}">
                <a16:creationId xmlns:a16="http://schemas.microsoft.com/office/drawing/2014/main" id="{27D119DE-A8B4-42F9-A1F9-B72738CE4B0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900D18B-88B4-4CFE-8E9C-00AA8653A57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8788B66-C6FA-417C-9679-4985C0C12B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baike.baidu.com/item/%E7%9B%B8%E5%AF%B9%E5%9C%B0%E5%9D%80" TargetMode="External"/><Relationship Id="rId2" Type="http://schemas.openxmlformats.org/officeDocument/2006/relationships/hyperlink" Target="https://baike.baidu.com/item/%E5%A4%9A%E9%81%93%E7%A8%8B%E5%BA%8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blog.csdn.net/hudashi/article/details/7062839"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blog.csdn.net/weixin_41632560/article/details/83006609"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blog.csdn.net/weixin_29740025/article/details/112542065"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lstStyle/>
          <a:p>
            <a:pPr eaLnBrk="1" hangingPunct="1"/>
            <a:r>
              <a:rPr lang="en-US" altLang="zh-CN" sz="7200" b="1" dirty="0">
                <a:solidFill>
                  <a:srgbClr val="0070C0"/>
                </a:solidFill>
              </a:rPr>
              <a:t>《</a:t>
            </a:r>
            <a:r>
              <a:rPr lang="zh-CN" altLang="en-US" sz="7200" b="1" dirty="0">
                <a:solidFill>
                  <a:srgbClr val="0070C0"/>
                </a:solidFill>
              </a:rPr>
              <a:t>计算机组成原理</a:t>
            </a:r>
            <a:r>
              <a:rPr lang="en-US" altLang="zh-CN" sz="7200" b="1" dirty="0">
                <a:solidFill>
                  <a:srgbClr val="0070C0"/>
                </a:solidFill>
              </a:rPr>
              <a:t>》</a:t>
            </a:r>
            <a:br>
              <a:rPr lang="en-US" altLang="zh-CN" sz="6000" b="1" dirty="0"/>
            </a:br>
            <a:r>
              <a:rPr lang="zh-CN" altLang="en-US" sz="4000" b="1" dirty="0">
                <a:solidFill>
                  <a:srgbClr val="0070C0"/>
                </a:solidFill>
              </a:rPr>
              <a:t>（第五讲）</a:t>
            </a:r>
            <a:endParaRPr lang="zh-CN" altLang="en-US" sz="6000" b="1" dirty="0">
              <a:solidFill>
                <a:srgbClr val="0070C0"/>
              </a:solidFill>
            </a:endParaRPr>
          </a:p>
        </p:txBody>
      </p:sp>
      <p:sp>
        <p:nvSpPr>
          <p:cNvPr id="4099" name="副标题 2">
            <a:extLst>
              <a:ext uri="{FF2B5EF4-FFF2-40B4-BE49-F238E27FC236}">
                <a16:creationId xmlns:a16="http://schemas.microsoft.com/office/drawing/2014/main" id="{2DA7DAB7-E8C0-4043-8A20-FF892A4D1E0E}"/>
              </a:ext>
            </a:extLst>
          </p:cNvPr>
          <p:cNvSpPr>
            <a:spLocks noGrp="1" noChangeArrowheads="1"/>
          </p:cNvSpPr>
          <p:nvPr>
            <p:ph type="subTitle" idx="1"/>
          </p:nvPr>
        </p:nvSpPr>
        <p:spPr>
          <a:xfrm>
            <a:off x="0" y="4748213"/>
            <a:ext cx="9144000" cy="1752600"/>
          </a:xfrm>
        </p:spPr>
        <p:txBody>
          <a:bodyPr/>
          <a:lstStyle/>
          <a:p>
            <a:pPr eaLnBrk="1" hangingPunct="1"/>
            <a:r>
              <a:rPr lang="zh-CN" altLang="en-US" sz="2800" b="1" dirty="0">
                <a:solidFill>
                  <a:srgbClr val="002060"/>
                </a:solidFill>
              </a:rPr>
              <a:t>厦门大学信息学院软件工程系  曾文华</a:t>
            </a:r>
            <a:endParaRPr lang="en-US" altLang="zh-CN" sz="2800" b="1" dirty="0">
              <a:solidFill>
                <a:srgbClr val="002060"/>
              </a:solidFill>
            </a:endParaRPr>
          </a:p>
          <a:p>
            <a:pPr eaLnBrk="1" hangingPunct="1"/>
            <a:r>
              <a:rPr lang="en-US" altLang="zh-CN" sz="2800" b="1" dirty="0">
                <a:solidFill>
                  <a:srgbClr val="002060"/>
                </a:solidFill>
              </a:rPr>
              <a:t>2022</a:t>
            </a:r>
            <a:r>
              <a:rPr lang="zh-CN" altLang="en-US" sz="2800" b="1" dirty="0">
                <a:solidFill>
                  <a:srgbClr val="002060"/>
                </a:solidFill>
              </a:rPr>
              <a:t>年</a:t>
            </a:r>
            <a:r>
              <a:rPr lang="en-US" altLang="zh-CN" sz="2800" b="1" dirty="0">
                <a:solidFill>
                  <a:srgbClr val="002060"/>
                </a:solidFill>
              </a:rPr>
              <a:t>4</a:t>
            </a:r>
            <a:r>
              <a:rPr lang="zh-CN" altLang="en-US" sz="2800" b="1" dirty="0">
                <a:solidFill>
                  <a:srgbClr val="002060"/>
                </a:solidFill>
              </a:rPr>
              <a:t>月</a:t>
            </a:r>
            <a:r>
              <a:rPr lang="en-US" altLang="zh-CN" sz="2800" b="1" dirty="0">
                <a:solidFill>
                  <a:srgbClr val="002060"/>
                </a:solidFill>
              </a:rPr>
              <a:t>19</a:t>
            </a:r>
            <a:r>
              <a:rPr lang="zh-CN" altLang="en-US" sz="2800" b="1" dirty="0">
                <a:solidFill>
                  <a:srgbClr val="002060"/>
                </a:solidFill>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60648"/>
            <a:ext cx="8229600" cy="4525963"/>
          </a:xfrm>
        </p:spPr>
        <p:txBody>
          <a:bodyPr/>
          <a:lstStyle/>
          <a:p>
            <a:pPr lvl="1" eaLnBrk="1" hangingPunct="1"/>
            <a:r>
              <a:rPr lang="en-US" altLang="zh-CN" sz="2000" b="1" dirty="0"/>
              <a:t>3</a:t>
            </a:r>
            <a:r>
              <a:rPr lang="zh-CN" altLang="en-US" sz="2000" b="1" dirty="0"/>
              <a:t>、</a:t>
            </a:r>
            <a:r>
              <a:rPr lang="zh-CN" altLang="en-US" sz="2000" b="1" dirty="0">
                <a:solidFill>
                  <a:srgbClr val="FF0000"/>
                </a:solidFill>
              </a:rPr>
              <a:t>单地址指令</a:t>
            </a:r>
            <a:r>
              <a:rPr lang="zh-CN" altLang="en-US" sz="2000" b="1" dirty="0"/>
              <a:t>：</a:t>
            </a:r>
            <a:endParaRPr lang="en-US" altLang="zh-CN" sz="1800" b="1" dirty="0"/>
          </a:p>
          <a:p>
            <a:pPr lvl="2" eaLnBrk="1" hangingPunct="1"/>
            <a:r>
              <a:rPr lang="zh-CN" altLang="en-US" sz="1400" b="1" dirty="0"/>
              <a:t>（</a:t>
            </a:r>
            <a:r>
              <a:rPr lang="en-US" altLang="zh-CN" sz="1400" b="1" dirty="0"/>
              <a:t>1</a:t>
            </a:r>
            <a:r>
              <a:rPr lang="zh-CN" altLang="en-US" sz="1400" b="1" dirty="0"/>
              <a:t>）单目运算指令</a:t>
            </a:r>
            <a:endParaRPr lang="en-US" altLang="zh-CN" sz="1400" b="1" dirty="0"/>
          </a:p>
          <a:p>
            <a:pPr lvl="3" eaLnBrk="1" hangingPunct="1"/>
            <a:r>
              <a:rPr lang="en-US" altLang="zh-CN" sz="1400" b="1" dirty="0"/>
              <a:t>A</a:t>
            </a:r>
            <a:r>
              <a:rPr lang="en-US" altLang="zh-CN" sz="1400" b="1" baseline="-25000" dirty="0"/>
              <a:t>1</a:t>
            </a:r>
            <a:r>
              <a:rPr lang="en-US" altLang="zh-CN" sz="1400" b="1" dirty="0"/>
              <a:t>  &lt;-  OP (A</a:t>
            </a:r>
            <a:r>
              <a:rPr lang="en-US" altLang="zh-CN" sz="1400" b="1" baseline="-25000" dirty="0"/>
              <a:t>1</a:t>
            </a:r>
            <a:r>
              <a:rPr lang="en-US" altLang="zh-CN" sz="1400" b="1" dirty="0"/>
              <a:t>)</a:t>
            </a:r>
          </a:p>
          <a:p>
            <a:pPr lvl="3" eaLnBrk="1" hangingPunct="1"/>
            <a:endParaRPr lang="en-US" altLang="zh-CN" sz="1400" b="1" dirty="0"/>
          </a:p>
          <a:p>
            <a:pPr lvl="3" eaLnBrk="1" hangingPunct="1"/>
            <a:r>
              <a:rPr lang="zh-CN" altLang="en-US" sz="1400" b="1" dirty="0"/>
              <a:t>如指令：</a:t>
            </a:r>
            <a:r>
              <a:rPr lang="en-US" altLang="zh-CN" sz="1400" b="1" dirty="0">
                <a:solidFill>
                  <a:srgbClr val="FF0000"/>
                </a:solidFill>
              </a:rPr>
              <a:t>INC AL</a:t>
            </a:r>
            <a:r>
              <a:rPr lang="en-US" altLang="zh-CN" sz="1400" b="1" dirty="0"/>
              <a:t>               </a:t>
            </a:r>
            <a:r>
              <a:rPr lang="zh-CN" altLang="en-US" sz="1400" b="1" dirty="0"/>
              <a:t>；</a:t>
            </a:r>
            <a:r>
              <a:rPr lang="en-US" altLang="zh-CN" sz="1400" b="1" dirty="0"/>
              <a:t>AL  &lt;-  AL + 1 </a:t>
            </a:r>
            <a:endParaRPr lang="en-US" altLang="zh-CN" sz="1000" b="1" dirty="0"/>
          </a:p>
          <a:p>
            <a:pPr lvl="2" eaLnBrk="1" hangingPunct="1"/>
            <a:endParaRPr lang="en-US" altLang="zh-CN" sz="1400" b="1" dirty="0"/>
          </a:p>
          <a:p>
            <a:pPr lvl="2" eaLnBrk="1" hangingPunct="1"/>
            <a:r>
              <a:rPr lang="zh-CN" altLang="en-US" sz="1400" b="1" dirty="0"/>
              <a:t>（</a:t>
            </a:r>
            <a:r>
              <a:rPr lang="en-US" altLang="zh-CN" sz="1400" b="1" dirty="0"/>
              <a:t>2</a:t>
            </a:r>
            <a:r>
              <a:rPr lang="zh-CN" altLang="en-US" sz="1400" b="1" dirty="0"/>
              <a:t>）隐含操作数的双目运算指令</a:t>
            </a:r>
            <a:endParaRPr lang="en-US" altLang="zh-CN" sz="1400" b="1" dirty="0"/>
          </a:p>
          <a:p>
            <a:pPr lvl="3" eaLnBrk="1" hangingPunct="1"/>
            <a:r>
              <a:rPr lang="en-US" altLang="zh-CN" sz="1400" b="1" dirty="0"/>
              <a:t>A</a:t>
            </a:r>
            <a:r>
              <a:rPr lang="en-US" altLang="zh-CN" sz="1400" b="1" baseline="-25000" dirty="0"/>
              <a:t>1</a:t>
            </a:r>
            <a:r>
              <a:rPr lang="en-US" altLang="zh-CN" sz="1400" b="1" dirty="0"/>
              <a:t>  &lt;-  (AC) OP (A</a:t>
            </a:r>
            <a:r>
              <a:rPr lang="en-US" altLang="zh-CN" sz="1400" b="1" baseline="-25000" dirty="0"/>
              <a:t>1</a:t>
            </a:r>
            <a:r>
              <a:rPr lang="en-US" altLang="zh-CN" sz="1400" b="1" dirty="0"/>
              <a:t>)</a:t>
            </a:r>
          </a:p>
          <a:p>
            <a:pPr lvl="3" eaLnBrk="1" hangingPunct="1"/>
            <a:endParaRPr lang="en-US" altLang="zh-CN" sz="1400" b="1" dirty="0"/>
          </a:p>
          <a:p>
            <a:pPr lvl="3" eaLnBrk="1" hangingPunct="1"/>
            <a:r>
              <a:rPr lang="zh-CN" altLang="en-US" sz="1400" b="1" dirty="0"/>
              <a:t>如指令：</a:t>
            </a:r>
            <a:r>
              <a:rPr lang="en-US" altLang="zh-CN" sz="1400" b="1" dirty="0">
                <a:solidFill>
                  <a:srgbClr val="FF0000"/>
                </a:solidFill>
              </a:rPr>
              <a:t>MUL BL</a:t>
            </a:r>
            <a:r>
              <a:rPr lang="en-US" altLang="zh-CN" sz="1400" b="1" dirty="0"/>
              <a:t>              </a:t>
            </a:r>
            <a:r>
              <a:rPr lang="zh-CN" altLang="en-US" sz="1400" b="1" dirty="0"/>
              <a:t>；</a:t>
            </a:r>
            <a:r>
              <a:rPr lang="en-US" altLang="zh-CN" sz="1400" b="1" dirty="0"/>
              <a:t>AL</a:t>
            </a:r>
            <a:r>
              <a:rPr lang="zh-CN" altLang="en-US" sz="1400" b="1" dirty="0"/>
              <a:t>与</a:t>
            </a:r>
            <a:r>
              <a:rPr lang="en-US" altLang="zh-CN" sz="1400" b="1" dirty="0"/>
              <a:t>BL</a:t>
            </a:r>
            <a:r>
              <a:rPr lang="zh-CN" altLang="en-US" sz="1400" b="1" dirty="0"/>
              <a:t>相乘，结果送</a:t>
            </a:r>
            <a:r>
              <a:rPr lang="en-US" altLang="zh-CN" sz="1400" b="1" dirty="0"/>
              <a:t>AX</a:t>
            </a:r>
            <a:r>
              <a:rPr lang="zh-CN" altLang="en-US" sz="1400" b="1" dirty="0"/>
              <a:t>，隐含操作数</a:t>
            </a:r>
            <a:r>
              <a:rPr lang="en-US" altLang="zh-CN" sz="1400" b="1" dirty="0"/>
              <a:t>AX</a:t>
            </a:r>
          </a:p>
          <a:p>
            <a:pPr lvl="3" eaLnBrk="1" hangingPunct="1"/>
            <a:endParaRPr lang="en-US" altLang="zh-CN" sz="1400" b="1" dirty="0"/>
          </a:p>
          <a:p>
            <a:pPr lvl="1" eaLnBrk="1" hangingPunct="1"/>
            <a:endParaRPr lang="en-US" altLang="zh-CN" sz="1800" b="1" dirty="0"/>
          </a:p>
          <a:p>
            <a:pPr lvl="1" eaLnBrk="1" hangingPunct="1"/>
            <a:r>
              <a:rPr lang="en-US" altLang="zh-CN" sz="2000" b="1" dirty="0"/>
              <a:t>4</a:t>
            </a:r>
            <a:r>
              <a:rPr lang="zh-CN" altLang="en-US" sz="2000" b="1" dirty="0"/>
              <a:t>、</a:t>
            </a:r>
            <a:r>
              <a:rPr lang="zh-CN" altLang="en-US" sz="2000" b="1" dirty="0">
                <a:solidFill>
                  <a:srgbClr val="FF0000"/>
                </a:solidFill>
              </a:rPr>
              <a:t>零地址指令</a:t>
            </a:r>
            <a:r>
              <a:rPr lang="zh-CN" altLang="en-US" sz="2000" b="1" dirty="0"/>
              <a:t>：</a:t>
            </a:r>
            <a:endParaRPr lang="en-US" altLang="zh-CN" sz="1800" b="1" dirty="0"/>
          </a:p>
          <a:p>
            <a:pPr lvl="2" eaLnBrk="1" hangingPunct="1"/>
            <a:r>
              <a:rPr lang="zh-CN" altLang="en-US" sz="1400" b="1" dirty="0"/>
              <a:t>（</a:t>
            </a:r>
            <a:r>
              <a:rPr lang="en-US" altLang="zh-CN" sz="1400" b="1" dirty="0"/>
              <a:t>1</a:t>
            </a:r>
            <a:r>
              <a:rPr lang="zh-CN" altLang="en-US" sz="1400" b="1" dirty="0"/>
              <a:t>）指令本身不需要操作数</a:t>
            </a:r>
            <a:endParaRPr lang="en-US" altLang="zh-CN" sz="1400" b="1" dirty="0"/>
          </a:p>
          <a:p>
            <a:pPr lvl="3" eaLnBrk="1" hangingPunct="1"/>
            <a:r>
              <a:rPr lang="zh-CN" altLang="en-US" sz="1400" b="1" dirty="0"/>
              <a:t>如指令：</a:t>
            </a:r>
            <a:r>
              <a:rPr lang="en-US" altLang="zh-CN" sz="1400" b="1" dirty="0">
                <a:solidFill>
                  <a:srgbClr val="FF0000"/>
                </a:solidFill>
              </a:rPr>
              <a:t>NOP</a:t>
            </a:r>
            <a:r>
              <a:rPr lang="en-US" altLang="zh-CN" sz="1400" b="1" dirty="0"/>
              <a:t>                    </a:t>
            </a:r>
            <a:r>
              <a:rPr lang="zh-CN" altLang="en-US" sz="1400" b="1" dirty="0"/>
              <a:t>；空操作指令</a:t>
            </a:r>
            <a:endParaRPr lang="en-US" altLang="zh-CN" sz="1400" b="1" dirty="0"/>
          </a:p>
          <a:p>
            <a:pPr lvl="3" eaLnBrk="1" hangingPunct="1"/>
            <a:endParaRPr lang="en-US" altLang="zh-CN" sz="1400" b="1" dirty="0"/>
          </a:p>
          <a:p>
            <a:pPr lvl="2" eaLnBrk="1" hangingPunct="1"/>
            <a:r>
              <a:rPr lang="zh-CN" altLang="en-US" sz="1400" b="1" dirty="0"/>
              <a:t>（</a:t>
            </a:r>
            <a:r>
              <a:rPr lang="en-US" altLang="zh-CN" sz="1400" b="1" dirty="0"/>
              <a:t>2</a:t>
            </a:r>
            <a:r>
              <a:rPr lang="zh-CN" altLang="en-US" sz="1400" b="1" dirty="0"/>
              <a:t>）隐含操作数的单目运算指令</a:t>
            </a:r>
            <a:endParaRPr lang="en-US" altLang="zh-CN" sz="1400" b="1" dirty="0"/>
          </a:p>
          <a:p>
            <a:pPr lvl="3" eaLnBrk="1" hangingPunct="1"/>
            <a:r>
              <a:rPr lang="zh-CN" altLang="en-US" sz="1400" b="1" dirty="0"/>
              <a:t>如指令：</a:t>
            </a:r>
            <a:r>
              <a:rPr lang="en-US" altLang="zh-CN" sz="1400" b="1" dirty="0">
                <a:solidFill>
                  <a:srgbClr val="FF0000"/>
                </a:solidFill>
              </a:rPr>
              <a:t>DAA</a:t>
            </a:r>
            <a:r>
              <a:rPr lang="en-US" altLang="zh-CN" sz="1400" b="1" dirty="0"/>
              <a:t>                     </a:t>
            </a:r>
            <a:r>
              <a:rPr lang="zh-CN" altLang="en-US" sz="1400" b="1" dirty="0"/>
              <a:t>；</a:t>
            </a:r>
            <a:r>
              <a:rPr lang="en-US" altLang="zh-CN" sz="1400" b="1" dirty="0"/>
              <a:t>BCD</a:t>
            </a:r>
            <a:r>
              <a:rPr lang="zh-CN" altLang="en-US" sz="1400" b="1" dirty="0"/>
              <a:t>码调整指令，将</a:t>
            </a:r>
            <a:r>
              <a:rPr lang="en-US" altLang="zh-CN" sz="1400" b="1" dirty="0"/>
              <a:t>AL</a:t>
            </a:r>
            <a:r>
              <a:rPr lang="zh-CN" altLang="en-US" sz="1400" b="1" dirty="0"/>
              <a:t>中的内容进行</a:t>
            </a:r>
            <a:r>
              <a:rPr lang="en-US" altLang="zh-CN" sz="1400" b="1" dirty="0"/>
              <a:t>BCD</a:t>
            </a:r>
            <a:r>
              <a:rPr lang="zh-CN" altLang="en-US" sz="1400" b="1" dirty="0"/>
              <a:t>码调整，隐含</a:t>
            </a:r>
            <a:r>
              <a:rPr lang="en-US" altLang="zh-CN" sz="1400" b="1" dirty="0"/>
              <a:t>AL</a:t>
            </a:r>
            <a:endParaRPr lang="en-US" altLang="zh-CN" sz="1600" b="1" dirty="0"/>
          </a:p>
        </p:txBody>
      </p:sp>
      <p:sp>
        <p:nvSpPr>
          <p:cNvPr id="4" name="文本框 3">
            <a:extLst>
              <a:ext uri="{FF2B5EF4-FFF2-40B4-BE49-F238E27FC236}">
                <a16:creationId xmlns:a16="http://schemas.microsoft.com/office/drawing/2014/main" id="{62A08455-B9F4-4E42-B9AD-C647CBB2AD31}"/>
              </a:ext>
            </a:extLst>
          </p:cNvPr>
          <p:cNvSpPr txBox="1"/>
          <p:nvPr/>
        </p:nvSpPr>
        <p:spPr>
          <a:xfrm>
            <a:off x="4032998" y="5517232"/>
            <a:ext cx="2915266" cy="1171731"/>
          </a:xfrm>
          <a:prstGeom prst="rect">
            <a:avLst/>
          </a:prstGeom>
          <a:solidFill>
            <a:srgbClr val="FFFF00"/>
          </a:solidFill>
        </p:spPr>
        <p:txBody>
          <a:bodyPr wrap="square">
            <a:spAutoFit/>
          </a:bodyPr>
          <a:lstStyle/>
          <a:p>
            <a:pPr>
              <a:lnSpc>
                <a:spcPct val="150000"/>
              </a:lnSpc>
            </a:pPr>
            <a:r>
              <a:rPr lang="zh-CN" altLang="en-US" sz="1200" b="1" dirty="0"/>
              <a:t>MOV AL, 43H</a:t>
            </a:r>
          </a:p>
          <a:p>
            <a:pPr>
              <a:lnSpc>
                <a:spcPct val="150000"/>
              </a:lnSpc>
            </a:pPr>
            <a:r>
              <a:rPr lang="zh-CN" altLang="en-US" sz="1200" b="1" dirty="0"/>
              <a:t>MOV BL, 29H</a:t>
            </a:r>
          </a:p>
          <a:p>
            <a:pPr>
              <a:lnSpc>
                <a:spcPct val="150000"/>
              </a:lnSpc>
            </a:pPr>
            <a:r>
              <a:rPr lang="zh-CN" altLang="en-US" sz="1200" b="1" dirty="0"/>
              <a:t>ADD AL, BL             ;AL=6BH</a:t>
            </a:r>
          </a:p>
          <a:p>
            <a:pPr>
              <a:lnSpc>
                <a:spcPct val="150000"/>
              </a:lnSpc>
            </a:pPr>
            <a:r>
              <a:rPr lang="zh-CN" altLang="en-US" sz="1200" b="1" dirty="0">
                <a:solidFill>
                  <a:srgbClr val="FF0000"/>
                </a:solidFill>
              </a:rPr>
              <a:t>DAA</a:t>
            </a:r>
            <a:r>
              <a:rPr lang="zh-CN" altLang="en-US" sz="1200" b="1" dirty="0"/>
              <a:t>                          ;AL=72H         </a:t>
            </a:r>
            <a:r>
              <a:rPr lang="en-US" altLang="zh-CN" sz="1200" b="1" dirty="0"/>
              <a:t>43+29=72</a:t>
            </a:r>
            <a:endParaRPr lang="zh-CN" altLang="en-US" sz="1200" b="1" dirty="0"/>
          </a:p>
        </p:txBody>
      </p:sp>
      <p:cxnSp>
        <p:nvCxnSpPr>
          <p:cNvPr id="3" name="直接箭头连接符 2">
            <a:extLst>
              <a:ext uri="{FF2B5EF4-FFF2-40B4-BE49-F238E27FC236}">
                <a16:creationId xmlns:a16="http://schemas.microsoft.com/office/drawing/2014/main" id="{36B1E37D-D45C-4732-BBF2-78C928A30382}"/>
              </a:ext>
            </a:extLst>
          </p:cNvPr>
          <p:cNvCxnSpPr>
            <a:endCxn id="4" idx="1"/>
          </p:cNvCxnSpPr>
          <p:nvPr/>
        </p:nvCxnSpPr>
        <p:spPr>
          <a:xfrm>
            <a:off x="3059832" y="5157192"/>
            <a:ext cx="973166" cy="945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742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107504" y="415205"/>
            <a:ext cx="8784976" cy="5966123"/>
          </a:xfrm>
        </p:spPr>
        <p:txBody>
          <a:bodyPr/>
          <a:lstStyle/>
          <a:p>
            <a:pPr lvl="1"/>
            <a:r>
              <a:rPr lang="en-US" altLang="zh-CN" sz="2000" b="1" dirty="0"/>
              <a:t>4</a:t>
            </a:r>
            <a:r>
              <a:rPr lang="zh-CN" altLang="en-US" sz="2000" b="1" dirty="0"/>
              <a:t>、</a:t>
            </a:r>
            <a:r>
              <a:rPr lang="en-US" altLang="zh-CN" sz="2000" b="1" dirty="0"/>
              <a:t>ARMv7</a:t>
            </a:r>
            <a:r>
              <a:rPr lang="zh-CN" altLang="en-US" sz="2000" b="1" dirty="0"/>
              <a:t>常用指令（</a:t>
            </a:r>
            <a:r>
              <a:rPr lang="en-US" altLang="zh-CN" sz="2000" b="1" dirty="0"/>
              <a:t>26</a:t>
            </a:r>
            <a:r>
              <a:rPr lang="zh-CN" altLang="en-US" sz="2000" b="1" dirty="0"/>
              <a:t>条）</a:t>
            </a:r>
            <a:endParaRPr lang="en-US" altLang="zh-CN" sz="2000" b="1" dirty="0"/>
          </a:p>
          <a:p>
            <a:pPr lvl="2"/>
            <a:endParaRPr lang="en-US" altLang="zh-CN" sz="1800" b="1" dirty="0"/>
          </a:p>
          <a:p>
            <a:pPr lvl="2"/>
            <a:r>
              <a:rPr lang="zh-CN" altLang="en-US" sz="1800" b="1" dirty="0"/>
              <a:t>（</a:t>
            </a:r>
            <a:r>
              <a:rPr lang="en-US" altLang="zh-CN" sz="1800" b="1" dirty="0"/>
              <a:t>1</a:t>
            </a:r>
            <a:r>
              <a:rPr lang="zh-CN" altLang="en-US" sz="1800" b="1" dirty="0"/>
              <a:t>）数据处理指令（</a:t>
            </a:r>
            <a:r>
              <a:rPr lang="en-US" altLang="zh-CN" sz="1800" b="1" dirty="0"/>
              <a:t>16</a:t>
            </a:r>
            <a:r>
              <a:rPr lang="zh-CN" altLang="en-US" sz="1800" b="1" dirty="0"/>
              <a:t>条）</a:t>
            </a:r>
            <a:endParaRPr lang="en-US" altLang="zh-CN" sz="1800" b="1" dirty="0"/>
          </a:p>
          <a:p>
            <a:pPr lvl="2"/>
            <a:endParaRPr lang="en-US" altLang="zh-CN" sz="1600" b="1" dirty="0"/>
          </a:p>
          <a:p>
            <a:pPr marL="1714500" lvl="3" indent="-342900">
              <a:buFont typeface="+mj-ea"/>
              <a:buAutoNum type="circleNumDbPlain"/>
            </a:pPr>
            <a:r>
              <a:rPr lang="en-US" altLang="zh-CN" sz="1400" b="1" dirty="0">
                <a:solidFill>
                  <a:srgbClr val="FF0000"/>
                </a:solidFill>
              </a:rPr>
              <a:t>MOV</a:t>
            </a:r>
            <a:r>
              <a:rPr lang="zh-CN" altLang="en-US" sz="1400" b="1" dirty="0"/>
              <a:t>：传送指令                     </a:t>
            </a:r>
            <a:r>
              <a:rPr lang="en-US" altLang="zh-CN" sz="1400" b="1" dirty="0"/>
              <a:t>MOV   R0, R1           ; R1 -&gt; R0 </a:t>
            </a:r>
          </a:p>
          <a:p>
            <a:pPr marL="1714500" lvl="3" indent="-342900">
              <a:buFont typeface="+mj-ea"/>
              <a:buAutoNum type="circleNumDbPlain"/>
            </a:pPr>
            <a:endParaRPr lang="en-US" altLang="zh-CN" sz="1400" b="1" dirty="0"/>
          </a:p>
          <a:p>
            <a:pPr marL="1714500" lvl="3" indent="-342900">
              <a:buFont typeface="+mj-ea"/>
              <a:buAutoNum type="circleNumDbPlain"/>
            </a:pPr>
            <a:r>
              <a:rPr lang="en-US" altLang="zh-CN" sz="1400" b="1" dirty="0">
                <a:solidFill>
                  <a:srgbClr val="FF0000"/>
                </a:solidFill>
              </a:rPr>
              <a:t>MVN</a:t>
            </a:r>
            <a:r>
              <a:rPr lang="zh-CN" altLang="en-US" sz="1400" b="1" dirty="0"/>
              <a:t>：取反后传送指令        </a:t>
            </a:r>
            <a:r>
              <a:rPr lang="en-US" altLang="zh-CN" sz="1400" b="1" dirty="0"/>
              <a:t>MVN   R0, R1          ; /R1 -&gt; R0</a:t>
            </a:r>
          </a:p>
          <a:p>
            <a:pPr lvl="4"/>
            <a:endParaRPr lang="en-US" altLang="zh-CN" sz="1400" b="1" dirty="0"/>
          </a:p>
          <a:p>
            <a:pPr lvl="4"/>
            <a:r>
              <a:rPr lang="zh-CN" altLang="en-US" sz="1400" b="1" dirty="0"/>
              <a:t>指令格式：</a:t>
            </a:r>
            <a:r>
              <a:rPr lang="en-US" altLang="zh-CN" sz="1400" b="1" dirty="0"/>
              <a:t>op  {</a:t>
            </a:r>
            <a:r>
              <a:rPr lang="en-US" altLang="zh-CN" sz="1400" b="1" dirty="0" err="1"/>
              <a:t>cond</a:t>
            </a:r>
            <a:r>
              <a:rPr lang="en-US" altLang="zh-CN" sz="1400" b="1" dirty="0"/>
              <a:t>} {S} Rd, Operand2                             ; Operand2 -&gt; Rd </a:t>
            </a:r>
          </a:p>
          <a:p>
            <a:pPr lvl="4"/>
            <a:r>
              <a:rPr lang="en-US" altLang="zh-CN" sz="1400" b="1" dirty="0" err="1"/>
              <a:t>cond</a:t>
            </a:r>
            <a:r>
              <a:rPr lang="zh-CN" altLang="en-US" sz="1400" b="1" dirty="0"/>
              <a:t>：执行条件，如</a:t>
            </a:r>
            <a:r>
              <a:rPr lang="en-US" altLang="zh-CN" sz="1400" b="1" dirty="0"/>
              <a:t>EQ</a:t>
            </a:r>
            <a:r>
              <a:rPr lang="zh-CN" altLang="en-US" sz="1400" b="1" dirty="0"/>
              <a:t>，</a:t>
            </a:r>
            <a:r>
              <a:rPr lang="en-US" altLang="zh-CN" sz="1400" b="1" dirty="0"/>
              <a:t>NE </a:t>
            </a:r>
            <a:r>
              <a:rPr lang="zh-CN" altLang="en-US" sz="1400" b="1" dirty="0"/>
              <a:t>等 </a:t>
            </a:r>
            <a:endParaRPr lang="en-US" altLang="zh-CN" sz="1400" b="1" dirty="0"/>
          </a:p>
          <a:p>
            <a:pPr lvl="4"/>
            <a:r>
              <a:rPr lang="en-US" altLang="zh-CN" sz="1400" b="1" dirty="0"/>
              <a:t>S</a:t>
            </a:r>
            <a:r>
              <a:rPr lang="zh-CN" altLang="en-US" sz="1400" b="1" dirty="0"/>
              <a:t>：可选后缀，有</a:t>
            </a:r>
            <a:r>
              <a:rPr lang="en-US" altLang="zh-CN" sz="1400" b="1" dirty="0"/>
              <a:t>S</a:t>
            </a:r>
            <a:r>
              <a:rPr lang="zh-CN" altLang="en-US" sz="1400" b="1" dirty="0"/>
              <a:t>时将影响</a:t>
            </a:r>
            <a:r>
              <a:rPr lang="en-US" altLang="zh-CN" sz="1400" b="1" dirty="0"/>
              <a:t>CPSR</a:t>
            </a:r>
            <a:r>
              <a:rPr lang="zh-CN" altLang="en-US" sz="1400" b="1" dirty="0"/>
              <a:t>寄存器的值，否则不影响</a:t>
            </a:r>
            <a:endParaRPr lang="en-US" altLang="zh-CN" sz="1400" b="1" dirty="0"/>
          </a:p>
          <a:p>
            <a:pPr lvl="5"/>
            <a:endParaRPr lang="en-US" altLang="zh-CN" sz="1400" b="1" dirty="0"/>
          </a:p>
          <a:p>
            <a:pPr lvl="5"/>
            <a:endParaRPr lang="en-US" altLang="zh-CN" sz="1400" b="1" dirty="0"/>
          </a:p>
          <a:p>
            <a:pPr lvl="3"/>
            <a:r>
              <a:rPr lang="zh-CN" altLang="en-US" sz="1400" b="1" dirty="0"/>
              <a:t>例子：</a:t>
            </a:r>
            <a:endParaRPr lang="en-US" altLang="zh-CN" sz="1400" b="1" dirty="0"/>
          </a:p>
          <a:p>
            <a:pPr lvl="4"/>
            <a:r>
              <a:rPr lang="en-US" altLang="zh-CN" sz="1400" b="1" dirty="0"/>
              <a:t>MOV R0, R0, </a:t>
            </a:r>
            <a:r>
              <a:rPr lang="en-US" altLang="zh-CN" sz="1400" b="1" dirty="0">
                <a:solidFill>
                  <a:srgbClr val="FF0000"/>
                </a:solidFill>
              </a:rPr>
              <a:t>ASR</a:t>
            </a:r>
            <a:r>
              <a:rPr lang="en-US" altLang="zh-CN" sz="1400" b="1" dirty="0"/>
              <a:t> R2                       ; R0</a:t>
            </a:r>
            <a:r>
              <a:rPr lang="zh-CN" altLang="en-US" sz="1400" b="1" dirty="0"/>
              <a:t>算术右移（</a:t>
            </a:r>
            <a:r>
              <a:rPr lang="en-US" altLang="zh-CN" sz="1400" b="1" dirty="0">
                <a:solidFill>
                  <a:srgbClr val="FF0000"/>
                </a:solidFill>
              </a:rPr>
              <a:t>ASR</a:t>
            </a:r>
            <a:r>
              <a:rPr lang="zh-CN" altLang="en-US" sz="1400" b="1" dirty="0"/>
              <a:t>）</a:t>
            </a:r>
            <a:r>
              <a:rPr lang="en-US" altLang="zh-CN" sz="1400" b="1" dirty="0"/>
              <a:t>R2</a:t>
            </a:r>
            <a:r>
              <a:rPr lang="zh-CN" altLang="en-US" sz="1400" b="1" dirty="0"/>
              <a:t>位  </a:t>
            </a:r>
            <a:r>
              <a:rPr lang="en-US" altLang="zh-CN" sz="1400" b="1" dirty="0"/>
              <a:t>-&gt;  R0</a:t>
            </a:r>
          </a:p>
          <a:p>
            <a:pPr lvl="4"/>
            <a:endParaRPr lang="en-US" altLang="zh-CN" sz="1400" b="1" dirty="0"/>
          </a:p>
          <a:p>
            <a:pPr lvl="4"/>
            <a:r>
              <a:rPr lang="en-US" altLang="zh-CN" sz="1400" b="1" dirty="0"/>
              <a:t>MVN</a:t>
            </a:r>
            <a:r>
              <a:rPr lang="en-US" altLang="zh-CN" sz="1400" b="1" dirty="0">
                <a:solidFill>
                  <a:srgbClr val="FF0000"/>
                </a:solidFill>
              </a:rPr>
              <a:t>NE</a:t>
            </a:r>
            <a:r>
              <a:rPr lang="en-US" altLang="zh-CN" sz="1400" b="1" dirty="0"/>
              <a:t> R1, #0x22                           ; </a:t>
            </a:r>
            <a:r>
              <a:rPr lang="zh-CN" altLang="en-US" sz="1400" b="1" dirty="0"/>
              <a:t>不相等（</a:t>
            </a:r>
            <a:r>
              <a:rPr lang="en-US" altLang="zh-CN" sz="1400" b="1" dirty="0">
                <a:solidFill>
                  <a:srgbClr val="FF0000"/>
                </a:solidFill>
              </a:rPr>
              <a:t>NE</a:t>
            </a:r>
            <a:r>
              <a:rPr lang="zh-CN" altLang="en-US" sz="1400" b="1" dirty="0"/>
              <a:t>）时，</a:t>
            </a:r>
            <a:r>
              <a:rPr lang="en-US" altLang="zh-CN" sz="1400" b="1" dirty="0"/>
              <a:t>/0x22 -&gt; R1</a:t>
            </a:r>
            <a:r>
              <a:rPr lang="zh-CN" altLang="en-US" sz="1400" b="1" dirty="0"/>
              <a:t>（</a:t>
            </a:r>
            <a:r>
              <a:rPr lang="en-US" altLang="zh-CN" sz="1400" b="1" dirty="0"/>
              <a:t>0xFFFFFFDD -&gt; R1</a:t>
            </a:r>
            <a:r>
              <a:rPr lang="zh-CN" altLang="en-US" sz="1400" b="1" dirty="0"/>
              <a:t>）</a:t>
            </a:r>
            <a:endParaRPr lang="en-US" altLang="zh-CN" sz="1600" b="1" dirty="0"/>
          </a:p>
        </p:txBody>
      </p:sp>
    </p:spTree>
    <p:extLst>
      <p:ext uri="{BB962C8B-B14F-4D97-AF65-F5344CB8AC3E}">
        <p14:creationId xmlns:p14="http://schemas.microsoft.com/office/powerpoint/2010/main" val="23066322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107504" y="487213"/>
            <a:ext cx="8928992" cy="5966123"/>
          </a:xfrm>
        </p:spPr>
        <p:txBody>
          <a:bodyPr/>
          <a:lstStyle/>
          <a:p>
            <a:pPr marL="1714500" lvl="3" indent="-342900">
              <a:buFont typeface="+mj-ea"/>
              <a:buAutoNum type="circleNumDbPlain" startAt="3"/>
            </a:pPr>
            <a:r>
              <a:rPr lang="en-US" altLang="zh-CN" sz="1400" b="1" dirty="0">
                <a:solidFill>
                  <a:srgbClr val="FF0000"/>
                </a:solidFill>
              </a:rPr>
              <a:t>ADD</a:t>
            </a:r>
            <a:r>
              <a:rPr lang="zh-CN" altLang="en-US" sz="1400" b="1" dirty="0"/>
              <a:t>：加法指令                          </a:t>
            </a:r>
            <a:r>
              <a:rPr lang="en-US" altLang="zh-CN" sz="1400" b="1" dirty="0"/>
              <a:t>ADD R1,R2,R3     ; R2+R3 -&gt; R1</a:t>
            </a:r>
          </a:p>
          <a:p>
            <a:pPr marL="1714500" lvl="3" indent="-342900">
              <a:buFont typeface="+mj-ea"/>
              <a:buAutoNum type="circleNumDbPlain" startAt="3"/>
            </a:pPr>
            <a:endParaRPr lang="en-US" altLang="zh-CN" sz="1400" b="1" dirty="0">
              <a:solidFill>
                <a:srgbClr val="FF0000"/>
              </a:solidFill>
            </a:endParaRPr>
          </a:p>
          <a:p>
            <a:pPr marL="1714500" lvl="3" indent="-342900">
              <a:buFont typeface="+mj-ea"/>
              <a:buAutoNum type="circleNumDbPlain" startAt="3"/>
            </a:pPr>
            <a:r>
              <a:rPr lang="en-US" altLang="zh-CN" sz="1400" b="1" dirty="0">
                <a:solidFill>
                  <a:srgbClr val="FF0000"/>
                </a:solidFill>
              </a:rPr>
              <a:t>ADC</a:t>
            </a:r>
            <a:r>
              <a:rPr lang="zh-CN" altLang="en-US" sz="1400" b="1" dirty="0"/>
              <a:t>：带进位加法指令              </a:t>
            </a:r>
            <a:r>
              <a:rPr lang="en-US" altLang="zh-CN" sz="1400" b="1" dirty="0"/>
              <a:t>ADC R1,R2,R3     ; R2+R3+C -&gt; R1</a:t>
            </a:r>
          </a:p>
          <a:p>
            <a:pPr marL="1714500" lvl="3" indent="-342900">
              <a:buFont typeface="+mj-ea"/>
              <a:buAutoNum type="circleNumDbPlain" startAt="3"/>
            </a:pPr>
            <a:endParaRPr lang="en-US" altLang="zh-CN" sz="1400" b="1" dirty="0">
              <a:solidFill>
                <a:srgbClr val="FF0000"/>
              </a:solidFill>
            </a:endParaRPr>
          </a:p>
          <a:p>
            <a:pPr marL="1714500" lvl="3" indent="-342900">
              <a:buFont typeface="+mj-ea"/>
              <a:buAutoNum type="circleNumDbPlain" startAt="3"/>
            </a:pPr>
            <a:r>
              <a:rPr lang="en-US" altLang="zh-CN" sz="1400" b="1" dirty="0">
                <a:solidFill>
                  <a:srgbClr val="FF0000"/>
                </a:solidFill>
              </a:rPr>
              <a:t>SUB</a:t>
            </a:r>
            <a:r>
              <a:rPr lang="zh-CN" altLang="en-US" sz="1400" b="1" dirty="0"/>
              <a:t>：减法指令                           </a:t>
            </a:r>
            <a:r>
              <a:rPr lang="en-US" altLang="zh-CN" sz="1400" b="1" dirty="0"/>
              <a:t>SUB R1,R2,R3     ; R2-R3 -&gt; R1</a:t>
            </a:r>
          </a:p>
          <a:p>
            <a:pPr marL="1714500" lvl="3" indent="-342900">
              <a:buFont typeface="+mj-ea"/>
              <a:buAutoNum type="circleNumDbPlain" startAt="3"/>
            </a:pPr>
            <a:endParaRPr lang="en-US" altLang="zh-CN" sz="1400" b="1" dirty="0">
              <a:solidFill>
                <a:srgbClr val="FF0000"/>
              </a:solidFill>
            </a:endParaRPr>
          </a:p>
          <a:p>
            <a:pPr marL="1714500" lvl="3" indent="-342900">
              <a:buFont typeface="+mj-ea"/>
              <a:buAutoNum type="circleNumDbPlain" startAt="3"/>
            </a:pPr>
            <a:r>
              <a:rPr lang="en-US" altLang="zh-CN" sz="1400" b="1" dirty="0">
                <a:solidFill>
                  <a:srgbClr val="FF0000"/>
                </a:solidFill>
              </a:rPr>
              <a:t>SBC</a:t>
            </a:r>
            <a:r>
              <a:rPr lang="zh-CN" altLang="en-US" sz="1400" b="1" dirty="0"/>
              <a:t>：带进位减法指令               </a:t>
            </a:r>
            <a:r>
              <a:rPr lang="en-US" altLang="zh-CN" sz="1400" b="1" dirty="0"/>
              <a:t>SBC R1,R2,R3     ; R2-R3+C-1 -&gt; R1</a:t>
            </a:r>
          </a:p>
          <a:p>
            <a:pPr marL="1714500" lvl="3" indent="-342900">
              <a:buFont typeface="+mj-ea"/>
              <a:buAutoNum type="circleNumDbPlain" startAt="3"/>
            </a:pPr>
            <a:endParaRPr lang="en-US" altLang="zh-CN" sz="1400" b="1" dirty="0">
              <a:solidFill>
                <a:srgbClr val="FF0000"/>
              </a:solidFill>
            </a:endParaRPr>
          </a:p>
          <a:p>
            <a:pPr marL="1714500" lvl="3" indent="-342900">
              <a:buFont typeface="+mj-ea"/>
              <a:buAutoNum type="circleNumDbPlain" startAt="3"/>
            </a:pPr>
            <a:r>
              <a:rPr lang="en-US" altLang="zh-CN" sz="1400" b="1" dirty="0">
                <a:solidFill>
                  <a:srgbClr val="FF0000"/>
                </a:solidFill>
              </a:rPr>
              <a:t>RSB</a:t>
            </a:r>
            <a:r>
              <a:rPr lang="zh-CN" altLang="en-US" sz="1400" b="1" dirty="0"/>
              <a:t>：逆向减法指令                    </a:t>
            </a:r>
            <a:r>
              <a:rPr lang="en-US" altLang="zh-CN" sz="1400" b="1" dirty="0"/>
              <a:t>RSB R1,R2,R3     ; R3-R2 -&gt; R1</a:t>
            </a:r>
          </a:p>
          <a:p>
            <a:pPr marL="1714500" lvl="3" indent="-342900">
              <a:buFont typeface="+mj-ea"/>
              <a:buAutoNum type="circleNumDbPlain" startAt="3"/>
            </a:pPr>
            <a:endParaRPr lang="en-US" altLang="zh-CN" sz="1400" b="1" dirty="0">
              <a:solidFill>
                <a:srgbClr val="FF0000"/>
              </a:solidFill>
            </a:endParaRPr>
          </a:p>
          <a:p>
            <a:pPr marL="1714500" lvl="3" indent="-342900">
              <a:buFont typeface="+mj-ea"/>
              <a:buAutoNum type="circleNumDbPlain" startAt="3"/>
            </a:pPr>
            <a:r>
              <a:rPr lang="en-US" altLang="zh-CN" sz="1400" b="1" dirty="0">
                <a:solidFill>
                  <a:srgbClr val="FF0000"/>
                </a:solidFill>
              </a:rPr>
              <a:t>RSC</a:t>
            </a:r>
            <a:r>
              <a:rPr lang="zh-CN" altLang="en-US" sz="1400" b="1" dirty="0"/>
              <a:t>：带进位逆向减法指令        </a:t>
            </a:r>
            <a:r>
              <a:rPr lang="en-US" altLang="zh-CN" sz="1400" b="1" dirty="0"/>
              <a:t>RSC R1,R2,R3     ; R3-R2+C-1 -&gt; R1</a:t>
            </a:r>
          </a:p>
          <a:p>
            <a:pPr lvl="3"/>
            <a:endParaRPr lang="en-US" altLang="zh-CN" sz="1400" b="1" dirty="0"/>
          </a:p>
          <a:p>
            <a:pPr lvl="3"/>
            <a:endParaRPr lang="en-US" altLang="zh-CN" sz="1400" b="1" dirty="0"/>
          </a:p>
          <a:p>
            <a:pPr lvl="3"/>
            <a:r>
              <a:rPr lang="zh-CN" altLang="en-US" sz="1400" b="1" dirty="0"/>
              <a:t>指令格式：</a:t>
            </a:r>
            <a:r>
              <a:rPr lang="en-US" altLang="zh-CN" sz="1400" b="1" dirty="0"/>
              <a:t>op {</a:t>
            </a:r>
            <a:r>
              <a:rPr lang="en-US" altLang="zh-CN" sz="1400" b="1" dirty="0" err="1"/>
              <a:t>cond</a:t>
            </a:r>
            <a:r>
              <a:rPr lang="en-US" altLang="zh-CN" sz="1400" b="1" dirty="0"/>
              <a:t>} {S} Rd, Rn, Operand2</a:t>
            </a:r>
          </a:p>
          <a:p>
            <a:pPr lvl="4"/>
            <a:r>
              <a:rPr lang="en-US" altLang="zh-CN" sz="1400" b="1" dirty="0" err="1"/>
              <a:t>cond</a:t>
            </a:r>
            <a:r>
              <a:rPr lang="zh-CN" altLang="en-US" sz="1400" b="1" dirty="0"/>
              <a:t>：执行条件，如</a:t>
            </a:r>
            <a:r>
              <a:rPr lang="en-US" altLang="zh-CN" sz="1400" b="1" dirty="0"/>
              <a:t>EQ</a:t>
            </a:r>
            <a:r>
              <a:rPr lang="zh-CN" altLang="en-US" sz="1400" b="1" dirty="0"/>
              <a:t>，</a:t>
            </a:r>
            <a:r>
              <a:rPr lang="en-US" altLang="zh-CN" sz="1400" b="1" dirty="0"/>
              <a:t>NE </a:t>
            </a:r>
            <a:r>
              <a:rPr lang="zh-CN" altLang="en-US" sz="1400" b="1" dirty="0"/>
              <a:t>等 </a:t>
            </a:r>
            <a:endParaRPr lang="en-US" altLang="zh-CN" sz="1400" b="1" dirty="0"/>
          </a:p>
          <a:p>
            <a:pPr lvl="4"/>
            <a:r>
              <a:rPr lang="en-US" altLang="zh-CN" sz="1400" b="1" dirty="0"/>
              <a:t>S</a:t>
            </a:r>
            <a:r>
              <a:rPr lang="zh-CN" altLang="en-US" sz="1400" b="1" dirty="0"/>
              <a:t>：可选后缀，有</a:t>
            </a:r>
            <a:r>
              <a:rPr lang="en-US" altLang="zh-CN" sz="1400" b="1" dirty="0"/>
              <a:t>S</a:t>
            </a:r>
            <a:r>
              <a:rPr lang="zh-CN" altLang="en-US" sz="1400" b="1" dirty="0"/>
              <a:t>时将影响</a:t>
            </a:r>
            <a:r>
              <a:rPr lang="en-US" altLang="zh-CN" sz="1400" b="1" dirty="0"/>
              <a:t>CPSR</a:t>
            </a:r>
            <a:r>
              <a:rPr lang="zh-CN" altLang="en-US" sz="1400" b="1" dirty="0"/>
              <a:t>寄存器的值，否则不影响</a:t>
            </a:r>
            <a:endParaRPr lang="en-US" altLang="zh-CN" sz="1400" b="1" dirty="0"/>
          </a:p>
          <a:p>
            <a:pPr lvl="4"/>
            <a:endParaRPr lang="en-US" altLang="zh-CN" sz="1400" b="1" dirty="0"/>
          </a:p>
          <a:p>
            <a:pPr lvl="3"/>
            <a:endParaRPr lang="en-US" altLang="zh-CN" sz="1400" b="1" dirty="0"/>
          </a:p>
          <a:p>
            <a:pPr lvl="3"/>
            <a:r>
              <a:rPr lang="zh-CN" altLang="en-US" sz="1400" b="1" dirty="0"/>
              <a:t>例子：</a:t>
            </a:r>
            <a:endParaRPr lang="en-US" altLang="zh-CN" sz="1400" b="1" dirty="0"/>
          </a:p>
          <a:p>
            <a:pPr lvl="4"/>
            <a:r>
              <a:rPr lang="en-US" altLang="zh-CN" sz="1400" b="1" dirty="0"/>
              <a:t>ADD</a:t>
            </a:r>
            <a:r>
              <a:rPr lang="en-US" altLang="zh-CN" sz="1400" b="1" dirty="0">
                <a:solidFill>
                  <a:srgbClr val="FF0000"/>
                </a:solidFill>
              </a:rPr>
              <a:t>S</a:t>
            </a:r>
            <a:r>
              <a:rPr lang="en-US" altLang="zh-CN" sz="1400" b="1" dirty="0"/>
              <a:t> R0, R1, #1280                   ; </a:t>
            </a:r>
            <a:r>
              <a:rPr lang="zh-CN" altLang="en-US" sz="1400" b="1" dirty="0"/>
              <a:t>带</a:t>
            </a:r>
            <a:r>
              <a:rPr lang="en-US" altLang="zh-CN" sz="1400" b="1" dirty="0">
                <a:solidFill>
                  <a:srgbClr val="FF0000"/>
                </a:solidFill>
              </a:rPr>
              <a:t>S</a:t>
            </a:r>
            <a:r>
              <a:rPr lang="zh-CN" altLang="en-US" sz="1400" b="1" dirty="0"/>
              <a:t>后缀，</a:t>
            </a:r>
            <a:r>
              <a:rPr lang="en-US" altLang="zh-CN" sz="1400" b="1" dirty="0"/>
              <a:t>R1 + #1280 -&gt; R0 </a:t>
            </a:r>
          </a:p>
          <a:p>
            <a:pPr lvl="4"/>
            <a:endParaRPr lang="en-US" altLang="zh-CN" sz="1400" b="1" dirty="0">
              <a:solidFill>
                <a:srgbClr val="FF0000"/>
              </a:solidFill>
            </a:endParaRPr>
          </a:p>
          <a:p>
            <a:pPr lvl="4"/>
            <a:r>
              <a:rPr lang="en-US" altLang="zh-CN" sz="1400" b="1" dirty="0"/>
              <a:t>SUB</a:t>
            </a:r>
            <a:r>
              <a:rPr lang="en-US" altLang="zh-CN" sz="1400" b="1" dirty="0">
                <a:solidFill>
                  <a:srgbClr val="FF0000"/>
                </a:solidFill>
              </a:rPr>
              <a:t>HI</a:t>
            </a:r>
            <a:r>
              <a:rPr lang="en-US" altLang="zh-CN" sz="1400" b="1" dirty="0"/>
              <a:t> R1, R2, R3                         ; </a:t>
            </a:r>
            <a:r>
              <a:rPr lang="zh-CN" altLang="en-US" sz="1400" b="1" dirty="0"/>
              <a:t>如果“无符号数大于（</a:t>
            </a:r>
            <a:r>
              <a:rPr lang="en-US" altLang="zh-CN" sz="1400" b="1" dirty="0">
                <a:solidFill>
                  <a:srgbClr val="FF0000"/>
                </a:solidFill>
              </a:rPr>
              <a:t>HI</a:t>
            </a:r>
            <a:r>
              <a:rPr lang="zh-CN" altLang="en-US" sz="1400" b="1" dirty="0"/>
              <a:t>）”，</a:t>
            </a:r>
            <a:r>
              <a:rPr lang="en-US" altLang="zh-CN" sz="1400" b="1" dirty="0"/>
              <a:t>R2-R3 -&gt; R1</a:t>
            </a:r>
            <a:endParaRPr lang="en-US" altLang="zh-CN" sz="1600" b="1" dirty="0"/>
          </a:p>
        </p:txBody>
      </p:sp>
    </p:spTree>
    <p:extLst>
      <p:ext uri="{BB962C8B-B14F-4D97-AF65-F5344CB8AC3E}">
        <p14:creationId xmlns:p14="http://schemas.microsoft.com/office/powerpoint/2010/main" val="1944346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158824" y="415205"/>
            <a:ext cx="8229600" cy="5966123"/>
          </a:xfrm>
        </p:spPr>
        <p:txBody>
          <a:bodyPr/>
          <a:lstStyle/>
          <a:p>
            <a:pPr marL="1714500" lvl="3" indent="-342900">
              <a:buFont typeface="+mj-ea"/>
              <a:buAutoNum type="circleNumDbPlain" startAt="9"/>
            </a:pPr>
            <a:r>
              <a:rPr lang="en-US" altLang="zh-CN" sz="1400" b="1" dirty="0">
                <a:solidFill>
                  <a:srgbClr val="FF0000"/>
                </a:solidFill>
              </a:rPr>
              <a:t>AND</a:t>
            </a:r>
            <a:r>
              <a:rPr lang="zh-CN" altLang="en-US" sz="1400" b="1" dirty="0"/>
              <a:t>：逻辑与</a:t>
            </a:r>
            <a:r>
              <a:rPr lang="en-US" altLang="zh-CN" sz="1400" b="1" dirty="0"/>
              <a:t>	AND R1,R2,R3     ; R2&amp;R3 -&gt; R1</a:t>
            </a:r>
          </a:p>
          <a:p>
            <a:pPr marL="1714500" lvl="3" indent="-342900">
              <a:buFont typeface="+mj-ea"/>
              <a:buAutoNum type="circleNumDbPlain" startAt="9"/>
            </a:pPr>
            <a:endParaRPr lang="en-US" altLang="zh-CN" sz="1400" b="1" dirty="0">
              <a:solidFill>
                <a:srgbClr val="FF0000"/>
              </a:solidFill>
            </a:endParaRPr>
          </a:p>
          <a:p>
            <a:pPr marL="1714500" lvl="3" indent="-342900">
              <a:buFont typeface="+mj-ea"/>
              <a:buAutoNum type="circleNumDbPlain" startAt="9"/>
            </a:pPr>
            <a:r>
              <a:rPr lang="en-US" altLang="zh-CN" sz="1400" b="1" dirty="0">
                <a:solidFill>
                  <a:srgbClr val="FF0000"/>
                </a:solidFill>
              </a:rPr>
              <a:t>ORR</a:t>
            </a:r>
            <a:r>
              <a:rPr lang="zh-CN" altLang="en-US" sz="1400" b="1" dirty="0"/>
              <a:t>：逻辑或</a:t>
            </a:r>
            <a:r>
              <a:rPr lang="en-US" altLang="zh-CN" sz="1400" b="1" dirty="0"/>
              <a:t>	ORR R1,R2,R3     ; R2|R3 -&gt; R1</a:t>
            </a:r>
          </a:p>
          <a:p>
            <a:pPr marL="1714500" lvl="3" indent="-342900">
              <a:buFont typeface="+mj-ea"/>
              <a:buAutoNum type="circleNumDbPlain" startAt="9"/>
            </a:pPr>
            <a:endParaRPr lang="en-US" altLang="zh-CN" sz="1400" b="1" dirty="0">
              <a:solidFill>
                <a:srgbClr val="FF0000"/>
              </a:solidFill>
            </a:endParaRPr>
          </a:p>
          <a:p>
            <a:pPr marL="1714500" lvl="3" indent="-342900">
              <a:buFont typeface="+mj-ea"/>
              <a:buAutoNum type="circleNumDbPlain" startAt="9"/>
            </a:pPr>
            <a:r>
              <a:rPr lang="en-US" altLang="zh-CN" sz="1400" b="1" dirty="0">
                <a:solidFill>
                  <a:srgbClr val="FF0000"/>
                </a:solidFill>
              </a:rPr>
              <a:t>EOR</a:t>
            </a:r>
            <a:r>
              <a:rPr lang="zh-CN" altLang="en-US" sz="1400" b="1" dirty="0"/>
              <a:t>：逻辑异或</a:t>
            </a:r>
            <a:r>
              <a:rPr lang="en-US" altLang="zh-CN" sz="1400" b="1" dirty="0"/>
              <a:t>	EOR R1,R2,R3     ; R2</a:t>
            </a:r>
            <a:r>
              <a:rPr lang="en-US" altLang="zh-CN" sz="1400" b="1" dirty="0">
                <a:latin typeface="等线" panose="02010600030101010101" pitchFamily="2" charset="-122"/>
                <a:ea typeface="等线" panose="02010600030101010101" pitchFamily="2" charset="-122"/>
              </a:rPr>
              <a:t>⊕</a:t>
            </a:r>
            <a:r>
              <a:rPr lang="en-US" altLang="zh-CN" sz="1400" b="1" dirty="0"/>
              <a:t>R3 -&gt; R1</a:t>
            </a:r>
          </a:p>
          <a:p>
            <a:pPr marL="1714500" lvl="3" indent="-342900">
              <a:buFont typeface="+mj-ea"/>
              <a:buAutoNum type="circleNumDbPlain" startAt="9"/>
            </a:pPr>
            <a:endParaRPr lang="en-US" altLang="zh-CN" sz="1400" b="1" dirty="0">
              <a:solidFill>
                <a:srgbClr val="FF0000"/>
              </a:solidFill>
            </a:endParaRPr>
          </a:p>
          <a:p>
            <a:pPr marL="1714500" lvl="3" indent="-342900">
              <a:buFont typeface="+mj-ea"/>
              <a:buAutoNum type="circleNumDbPlain" startAt="9"/>
            </a:pPr>
            <a:r>
              <a:rPr lang="en-US" altLang="zh-CN" sz="1400" b="1" dirty="0">
                <a:solidFill>
                  <a:srgbClr val="FF0000"/>
                </a:solidFill>
              </a:rPr>
              <a:t>BIC</a:t>
            </a:r>
            <a:r>
              <a:rPr lang="zh-CN" altLang="en-US" sz="1400" b="1" dirty="0"/>
              <a:t>：位清零       </a:t>
            </a:r>
            <a:r>
              <a:rPr lang="en-US" altLang="zh-CN" sz="1400" b="1" dirty="0"/>
              <a:t>	BIC R1,R2,R3     ; R2+/R3 -&gt; R1</a:t>
            </a:r>
          </a:p>
          <a:p>
            <a:pPr lvl="4"/>
            <a:endParaRPr lang="en-US" altLang="zh-CN" sz="1400" b="1" dirty="0"/>
          </a:p>
          <a:p>
            <a:pPr lvl="3"/>
            <a:endParaRPr lang="en-US" altLang="zh-CN" sz="1400" b="1" dirty="0"/>
          </a:p>
          <a:p>
            <a:pPr lvl="3"/>
            <a:r>
              <a:rPr lang="zh-CN" altLang="en-US" sz="1400" b="1" dirty="0"/>
              <a:t>指令格式：</a:t>
            </a:r>
            <a:r>
              <a:rPr lang="en-US" altLang="zh-CN" sz="1400" b="1" dirty="0"/>
              <a:t>op {</a:t>
            </a:r>
            <a:r>
              <a:rPr lang="en-US" altLang="zh-CN" sz="1400" b="1" dirty="0" err="1"/>
              <a:t>cond</a:t>
            </a:r>
            <a:r>
              <a:rPr lang="en-US" altLang="zh-CN" sz="1400" b="1" dirty="0"/>
              <a:t>} {S} Rd, Rn, Operand2</a:t>
            </a:r>
          </a:p>
          <a:p>
            <a:pPr lvl="4"/>
            <a:r>
              <a:rPr lang="en-US" altLang="zh-CN" sz="1400" b="1" dirty="0" err="1"/>
              <a:t>cond</a:t>
            </a:r>
            <a:r>
              <a:rPr lang="zh-CN" altLang="en-US" sz="1400" b="1" dirty="0"/>
              <a:t>：执行条件，如</a:t>
            </a:r>
            <a:r>
              <a:rPr lang="en-US" altLang="zh-CN" sz="1400" b="1" dirty="0"/>
              <a:t>EQ</a:t>
            </a:r>
            <a:r>
              <a:rPr lang="zh-CN" altLang="en-US" sz="1400" b="1" dirty="0"/>
              <a:t>，</a:t>
            </a:r>
            <a:r>
              <a:rPr lang="en-US" altLang="zh-CN" sz="1400" b="1" dirty="0"/>
              <a:t>NE </a:t>
            </a:r>
            <a:r>
              <a:rPr lang="zh-CN" altLang="en-US" sz="1400" b="1" dirty="0"/>
              <a:t>等 </a:t>
            </a:r>
            <a:endParaRPr lang="en-US" altLang="zh-CN" sz="1400" b="1" dirty="0"/>
          </a:p>
          <a:p>
            <a:pPr lvl="4"/>
            <a:r>
              <a:rPr lang="en-US" altLang="zh-CN" sz="1400" b="1" dirty="0"/>
              <a:t>S</a:t>
            </a:r>
            <a:r>
              <a:rPr lang="zh-CN" altLang="en-US" sz="1400" b="1" dirty="0"/>
              <a:t>：可选后缀，有</a:t>
            </a:r>
            <a:r>
              <a:rPr lang="en-US" altLang="zh-CN" sz="1400" b="1" dirty="0"/>
              <a:t>S</a:t>
            </a:r>
            <a:r>
              <a:rPr lang="zh-CN" altLang="en-US" sz="1400" b="1" dirty="0"/>
              <a:t>时将影响</a:t>
            </a:r>
            <a:r>
              <a:rPr lang="en-US" altLang="zh-CN" sz="1400" b="1" dirty="0"/>
              <a:t>CPSR</a:t>
            </a:r>
            <a:r>
              <a:rPr lang="zh-CN" altLang="en-US" sz="1400" b="1" dirty="0"/>
              <a:t>寄存器的值，否则不影响</a:t>
            </a:r>
            <a:endParaRPr lang="en-US" altLang="zh-CN" sz="1400" b="1" dirty="0"/>
          </a:p>
          <a:p>
            <a:pPr lvl="3"/>
            <a:endParaRPr lang="en-US" altLang="zh-CN" sz="1400" b="1" dirty="0"/>
          </a:p>
          <a:p>
            <a:pPr lvl="3"/>
            <a:r>
              <a:rPr lang="zh-CN" altLang="en-US" sz="1400" b="1" dirty="0"/>
              <a:t>例子：</a:t>
            </a:r>
            <a:endParaRPr lang="en-US" altLang="zh-CN" sz="1400" b="1" dirty="0"/>
          </a:p>
          <a:p>
            <a:pPr lvl="4"/>
            <a:r>
              <a:rPr lang="en-US" altLang="zh-CN" sz="1400" b="1" dirty="0"/>
              <a:t>EOR R0, R1, #xFF00                    	; R1  </a:t>
            </a:r>
            <a:r>
              <a:rPr lang="zh-CN" altLang="en-US" sz="1400" b="1" dirty="0"/>
              <a:t>逻辑异或  </a:t>
            </a:r>
            <a:r>
              <a:rPr lang="en-US" altLang="zh-CN" sz="1400" b="1" dirty="0"/>
              <a:t>#xFF00  -&gt;  R0 </a:t>
            </a:r>
          </a:p>
          <a:p>
            <a:pPr lvl="4"/>
            <a:endParaRPr lang="en-US" altLang="zh-CN" sz="1400" b="1" dirty="0"/>
          </a:p>
          <a:p>
            <a:pPr lvl="4"/>
            <a:r>
              <a:rPr lang="en-US" altLang="zh-CN" sz="1400" b="1" dirty="0"/>
              <a:t>BIC  R0, R1, R1          		; R1  </a:t>
            </a:r>
            <a:r>
              <a:rPr lang="zh-CN" altLang="en-US" sz="1400" b="1" dirty="0"/>
              <a:t>逻辑与  </a:t>
            </a:r>
            <a:r>
              <a:rPr lang="en-US" altLang="zh-CN" sz="1400" b="1" dirty="0"/>
              <a:t>/R1  -&gt; R0,   </a:t>
            </a:r>
            <a:r>
              <a:rPr lang="zh-CN" altLang="en-US" sz="1400" b="1" dirty="0"/>
              <a:t>相当于</a:t>
            </a:r>
            <a:r>
              <a:rPr lang="en-US" altLang="zh-CN" sz="1400" b="1" dirty="0"/>
              <a:t> 0 -&gt; R0</a:t>
            </a:r>
          </a:p>
          <a:p>
            <a:pPr lvl="4"/>
            <a:endParaRPr lang="en-US" altLang="zh-CN" sz="1400" b="1" dirty="0"/>
          </a:p>
          <a:p>
            <a:pPr lvl="4"/>
            <a:r>
              <a:rPr lang="en-US" altLang="zh-CN" sz="1400" b="1" dirty="0"/>
              <a:t>ORR R1, R2, R4,</a:t>
            </a:r>
            <a:r>
              <a:rPr lang="en-US" altLang="zh-CN" sz="1400" b="1" dirty="0">
                <a:solidFill>
                  <a:srgbClr val="FF0000"/>
                </a:solidFill>
              </a:rPr>
              <a:t> LSR</a:t>
            </a:r>
            <a:r>
              <a:rPr lang="en-US" altLang="zh-CN" sz="1400" b="1" dirty="0"/>
              <a:t> #2             	; R2  </a:t>
            </a:r>
            <a:r>
              <a:rPr lang="zh-CN" altLang="en-US" sz="1400" b="1" dirty="0"/>
              <a:t>逻辑或  </a:t>
            </a:r>
            <a:r>
              <a:rPr lang="en-US" altLang="zh-CN" sz="1400" b="1" dirty="0"/>
              <a:t>R4</a:t>
            </a:r>
            <a:r>
              <a:rPr lang="zh-CN" altLang="en-US" sz="1400" b="1" dirty="0"/>
              <a:t>逻辑右移（</a:t>
            </a:r>
            <a:r>
              <a:rPr lang="en-US" altLang="zh-CN" sz="1400" b="1" dirty="0">
                <a:solidFill>
                  <a:srgbClr val="FF0000"/>
                </a:solidFill>
              </a:rPr>
              <a:t>LSR</a:t>
            </a:r>
            <a:r>
              <a:rPr lang="zh-CN" altLang="en-US" sz="1400" b="1" dirty="0"/>
              <a:t>）</a:t>
            </a:r>
            <a:r>
              <a:rPr lang="en-US" altLang="zh-CN" sz="1400" b="1" dirty="0"/>
              <a:t>2</a:t>
            </a:r>
            <a:r>
              <a:rPr lang="zh-CN" altLang="en-US" sz="1400" b="1" dirty="0"/>
              <a:t>位 </a:t>
            </a:r>
            <a:r>
              <a:rPr lang="en-US" altLang="zh-CN" sz="1400" b="1" dirty="0"/>
              <a:t>-&gt; R1</a:t>
            </a:r>
          </a:p>
          <a:p>
            <a:pPr lvl="4"/>
            <a:endParaRPr lang="en-US" altLang="zh-CN" sz="1400" b="1" dirty="0"/>
          </a:p>
          <a:p>
            <a:pPr lvl="4"/>
            <a:r>
              <a:rPr lang="en-US" altLang="zh-CN" sz="1400" b="1" dirty="0"/>
              <a:t>BIC</a:t>
            </a:r>
            <a:r>
              <a:rPr lang="en-US" altLang="zh-CN" sz="1400" b="1" dirty="0">
                <a:solidFill>
                  <a:srgbClr val="FF0000"/>
                </a:solidFill>
              </a:rPr>
              <a:t>NES</a:t>
            </a:r>
            <a:r>
              <a:rPr lang="en-US" altLang="zh-CN" sz="1400" b="1" dirty="0"/>
              <a:t> R5, R6, R1, </a:t>
            </a:r>
            <a:r>
              <a:rPr lang="en-US" altLang="zh-CN" sz="1400" b="1" dirty="0">
                <a:solidFill>
                  <a:srgbClr val="FF0000"/>
                </a:solidFill>
              </a:rPr>
              <a:t>RRX </a:t>
            </a:r>
            <a:r>
              <a:rPr lang="en-US" altLang="zh-CN" sz="1400" b="1" dirty="0"/>
              <a:t>           	; </a:t>
            </a:r>
            <a:r>
              <a:rPr lang="zh-CN" altLang="en-US" sz="1400" b="1" dirty="0"/>
              <a:t>带</a:t>
            </a:r>
            <a:r>
              <a:rPr lang="en-US" altLang="zh-CN" sz="1400" b="1" dirty="0">
                <a:solidFill>
                  <a:srgbClr val="FF0000"/>
                </a:solidFill>
              </a:rPr>
              <a:t>S</a:t>
            </a:r>
            <a:r>
              <a:rPr lang="zh-CN" altLang="en-US" sz="1400" b="1" dirty="0"/>
              <a:t>后缀，如果不相等（</a:t>
            </a:r>
            <a:r>
              <a:rPr lang="en-US" altLang="zh-CN" sz="1400" b="1" dirty="0">
                <a:solidFill>
                  <a:srgbClr val="FF0000"/>
                </a:solidFill>
              </a:rPr>
              <a:t>NE</a:t>
            </a:r>
            <a:r>
              <a:rPr lang="zh-CN" altLang="en-US" sz="1400" b="1" dirty="0"/>
              <a:t>），则</a:t>
            </a:r>
            <a:r>
              <a:rPr lang="en-US" altLang="zh-CN" sz="1400" b="1" dirty="0"/>
              <a:t>R6</a:t>
            </a:r>
            <a:r>
              <a:rPr lang="zh-CN" altLang="en-US" sz="1400" b="1" dirty="0"/>
              <a:t>逻辑与  </a:t>
            </a:r>
            <a:endParaRPr lang="en-US" altLang="zh-CN" sz="1400" b="1" dirty="0"/>
          </a:p>
          <a:p>
            <a:pPr marL="1828800" lvl="4" indent="0">
              <a:buNone/>
            </a:pPr>
            <a:r>
              <a:rPr lang="zh-CN" altLang="en-US" sz="1400" b="1" dirty="0"/>
              <a:t>                                                         </a:t>
            </a:r>
            <a:r>
              <a:rPr lang="en-US" altLang="zh-CN" sz="1400" b="1" dirty="0"/>
              <a:t>	;</a:t>
            </a:r>
            <a:r>
              <a:rPr lang="zh-CN" altLang="en-US" sz="1400" b="1" dirty="0"/>
              <a:t>“</a:t>
            </a:r>
            <a:r>
              <a:rPr lang="en-US" altLang="zh-CN" sz="1400" b="1" dirty="0"/>
              <a:t>R1</a:t>
            </a:r>
            <a:r>
              <a:rPr lang="zh-CN" altLang="en-US" sz="1400" b="1" dirty="0"/>
              <a:t>带扩展循环右移（</a:t>
            </a:r>
            <a:r>
              <a:rPr lang="en-US" altLang="zh-CN" sz="1400" b="1" dirty="0">
                <a:solidFill>
                  <a:srgbClr val="FF0000"/>
                </a:solidFill>
              </a:rPr>
              <a:t>RRX</a:t>
            </a:r>
            <a:r>
              <a:rPr lang="zh-CN" altLang="en-US" sz="1400" b="1" dirty="0"/>
              <a:t>）后取反” </a:t>
            </a:r>
            <a:r>
              <a:rPr lang="en-US" altLang="zh-CN" sz="1400" b="1" dirty="0"/>
              <a:t>-&gt; R5</a:t>
            </a:r>
            <a:endParaRPr lang="en-US" altLang="zh-CN" sz="1600" b="1" dirty="0"/>
          </a:p>
        </p:txBody>
      </p:sp>
    </p:spTree>
    <p:extLst>
      <p:ext uri="{BB962C8B-B14F-4D97-AF65-F5344CB8AC3E}">
        <p14:creationId xmlns:p14="http://schemas.microsoft.com/office/powerpoint/2010/main" val="35736191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230832" y="415205"/>
            <a:ext cx="8229600" cy="5966123"/>
          </a:xfrm>
        </p:spPr>
        <p:txBody>
          <a:bodyPr/>
          <a:lstStyle/>
          <a:p>
            <a:pPr marL="1714500" lvl="3" indent="-342900">
              <a:buFont typeface="+mj-ea"/>
              <a:buAutoNum type="circleNumDbPlain" startAt="13"/>
            </a:pPr>
            <a:r>
              <a:rPr lang="en-US" altLang="zh-CN" sz="1400" b="1" dirty="0">
                <a:solidFill>
                  <a:srgbClr val="FF0000"/>
                </a:solidFill>
              </a:rPr>
              <a:t>TST</a:t>
            </a:r>
            <a:r>
              <a:rPr lang="zh-CN" altLang="en-US" sz="1400" b="1" dirty="0"/>
              <a:t>：位测试指令    </a:t>
            </a:r>
            <a:endParaRPr lang="en-US" altLang="zh-CN" sz="1400" b="1" dirty="0"/>
          </a:p>
          <a:p>
            <a:pPr lvl="4"/>
            <a:r>
              <a:rPr lang="en-US" altLang="zh-CN" sz="1400" b="1" dirty="0"/>
              <a:t>TST R1, R2      ;R1</a:t>
            </a:r>
            <a:r>
              <a:rPr lang="zh-CN" altLang="en-US" sz="1400" b="1" dirty="0"/>
              <a:t>和</a:t>
            </a:r>
            <a:r>
              <a:rPr lang="en-US" altLang="zh-CN" sz="1400" b="1" dirty="0"/>
              <a:t>R2</a:t>
            </a:r>
            <a:r>
              <a:rPr lang="zh-CN" altLang="en-US" sz="1400" b="1" dirty="0"/>
              <a:t>按位进行</a:t>
            </a:r>
            <a:r>
              <a:rPr lang="zh-CN" altLang="en-US" sz="1400" b="1" dirty="0">
                <a:solidFill>
                  <a:srgbClr val="FF0000"/>
                </a:solidFill>
              </a:rPr>
              <a:t>逻辑与</a:t>
            </a:r>
            <a:r>
              <a:rPr lang="zh-CN" altLang="en-US" sz="1400" b="1" dirty="0"/>
              <a:t>操作</a:t>
            </a:r>
            <a:endParaRPr lang="en-US" altLang="zh-CN" sz="1400" b="1" dirty="0"/>
          </a:p>
          <a:p>
            <a:pPr marL="1714500" lvl="3" indent="-342900">
              <a:buFont typeface="+mj-ea"/>
              <a:buAutoNum type="circleNumDbPlain" startAt="13"/>
            </a:pPr>
            <a:endParaRPr lang="en-US" altLang="zh-CN" sz="1400" b="1" dirty="0"/>
          </a:p>
          <a:p>
            <a:pPr marL="1714500" lvl="3" indent="-342900">
              <a:buFont typeface="+mj-ea"/>
              <a:buAutoNum type="circleNumDbPlain" startAt="13"/>
            </a:pPr>
            <a:r>
              <a:rPr lang="en-US" altLang="zh-CN" sz="1400" b="1" dirty="0">
                <a:solidFill>
                  <a:srgbClr val="FF0000"/>
                </a:solidFill>
              </a:rPr>
              <a:t>TEQ</a:t>
            </a:r>
            <a:r>
              <a:rPr lang="zh-CN" altLang="en-US" sz="1400" b="1" dirty="0"/>
              <a:t>：相等测试指令</a:t>
            </a:r>
            <a:endParaRPr lang="en-US" altLang="zh-CN" sz="1400" b="1" dirty="0"/>
          </a:p>
          <a:p>
            <a:pPr lvl="4"/>
            <a:r>
              <a:rPr lang="en-US" altLang="zh-CN" sz="1400" b="1" dirty="0"/>
              <a:t>TEQ R1, R2      ;R1</a:t>
            </a:r>
            <a:r>
              <a:rPr lang="zh-CN" altLang="en-US" sz="1400" b="1" dirty="0"/>
              <a:t>和</a:t>
            </a:r>
            <a:r>
              <a:rPr lang="en-US" altLang="zh-CN" sz="1400" b="1" dirty="0"/>
              <a:t>R2</a:t>
            </a:r>
            <a:r>
              <a:rPr lang="zh-CN" altLang="en-US" sz="1400" b="1" dirty="0"/>
              <a:t>按位进行</a:t>
            </a:r>
            <a:r>
              <a:rPr lang="zh-CN" altLang="en-US" sz="1400" b="1" dirty="0">
                <a:solidFill>
                  <a:srgbClr val="FF0000"/>
                </a:solidFill>
              </a:rPr>
              <a:t>逻辑异或</a:t>
            </a:r>
            <a:r>
              <a:rPr lang="zh-CN" altLang="en-US" sz="1400" b="1" dirty="0"/>
              <a:t>操作</a:t>
            </a:r>
            <a:endParaRPr lang="en-US" altLang="zh-CN" sz="1400" b="1" dirty="0"/>
          </a:p>
          <a:p>
            <a:pPr marL="1714500" lvl="3" indent="-342900">
              <a:buFont typeface="+mj-ea"/>
              <a:buAutoNum type="circleNumDbPlain" startAt="13"/>
            </a:pPr>
            <a:endParaRPr lang="en-US" altLang="zh-CN" sz="1400" b="1" dirty="0"/>
          </a:p>
          <a:p>
            <a:pPr marL="1714500" lvl="3" indent="-342900">
              <a:buFont typeface="+mj-ea"/>
              <a:buAutoNum type="circleNumDbPlain" startAt="13"/>
            </a:pPr>
            <a:r>
              <a:rPr lang="en-US" altLang="zh-CN" sz="1400" b="1" dirty="0">
                <a:solidFill>
                  <a:srgbClr val="FF0000"/>
                </a:solidFill>
              </a:rPr>
              <a:t>CMP</a:t>
            </a:r>
            <a:r>
              <a:rPr lang="zh-CN" altLang="en-US" sz="1400" b="1" dirty="0"/>
              <a:t>：比较指令</a:t>
            </a:r>
            <a:endParaRPr lang="en-US" altLang="zh-CN" sz="1400" b="1" dirty="0"/>
          </a:p>
          <a:p>
            <a:pPr lvl="4"/>
            <a:r>
              <a:rPr lang="en-US" altLang="zh-CN" sz="1400" b="1" dirty="0"/>
              <a:t>CMP R1, R2      ;R1</a:t>
            </a:r>
            <a:r>
              <a:rPr lang="zh-CN" altLang="en-US" sz="1400" b="1" dirty="0"/>
              <a:t>和</a:t>
            </a:r>
            <a:r>
              <a:rPr lang="en-US" altLang="zh-CN" sz="1400" b="1" dirty="0"/>
              <a:t>R2</a:t>
            </a:r>
            <a:r>
              <a:rPr lang="zh-CN" altLang="en-US" sz="1400" b="1" dirty="0">
                <a:solidFill>
                  <a:srgbClr val="FF0000"/>
                </a:solidFill>
              </a:rPr>
              <a:t>相减</a:t>
            </a:r>
            <a:endParaRPr lang="en-US" altLang="zh-CN" sz="1400" b="1" dirty="0">
              <a:solidFill>
                <a:srgbClr val="FF0000"/>
              </a:solidFill>
            </a:endParaRPr>
          </a:p>
          <a:p>
            <a:pPr marL="1714500" lvl="3" indent="-342900">
              <a:buFont typeface="+mj-ea"/>
              <a:buAutoNum type="circleNumDbPlain" startAt="13"/>
            </a:pPr>
            <a:endParaRPr lang="en-US" altLang="zh-CN" sz="1400" b="1" dirty="0"/>
          </a:p>
          <a:p>
            <a:pPr marL="1714500" lvl="3" indent="-342900">
              <a:buFont typeface="+mj-ea"/>
              <a:buAutoNum type="circleNumDbPlain" startAt="13"/>
            </a:pPr>
            <a:r>
              <a:rPr lang="en-US" altLang="zh-CN" sz="1400" b="1" dirty="0">
                <a:solidFill>
                  <a:srgbClr val="FF0000"/>
                </a:solidFill>
              </a:rPr>
              <a:t>CMN</a:t>
            </a:r>
            <a:r>
              <a:rPr lang="zh-CN" altLang="en-US" sz="1400" b="1" dirty="0"/>
              <a:t>：反值比较指令</a:t>
            </a:r>
            <a:endParaRPr lang="en-US" altLang="zh-CN" sz="1400" b="1" dirty="0"/>
          </a:p>
          <a:p>
            <a:pPr lvl="4"/>
            <a:r>
              <a:rPr lang="en-US" altLang="zh-CN" sz="1400" b="1" dirty="0"/>
              <a:t>CMN R1, R2      ;R1</a:t>
            </a:r>
            <a:r>
              <a:rPr lang="zh-CN" altLang="en-US" sz="1400" b="1" dirty="0"/>
              <a:t>和</a:t>
            </a:r>
            <a:r>
              <a:rPr lang="en-US" altLang="zh-CN" sz="1400" b="1" dirty="0"/>
              <a:t>R2</a:t>
            </a:r>
            <a:r>
              <a:rPr lang="zh-CN" altLang="en-US" sz="1400" b="1" dirty="0">
                <a:solidFill>
                  <a:srgbClr val="FF0000"/>
                </a:solidFill>
              </a:rPr>
              <a:t>相加</a:t>
            </a:r>
            <a:endParaRPr lang="en-US" altLang="zh-CN" sz="1400" b="1" dirty="0">
              <a:solidFill>
                <a:srgbClr val="FF0000"/>
              </a:solidFill>
            </a:endParaRPr>
          </a:p>
          <a:p>
            <a:pPr lvl="2"/>
            <a:endParaRPr lang="en-US" altLang="zh-CN" sz="1400" b="1" dirty="0"/>
          </a:p>
          <a:p>
            <a:pPr lvl="3"/>
            <a:endParaRPr lang="en-US" altLang="zh-CN" sz="1400" b="1" dirty="0"/>
          </a:p>
          <a:p>
            <a:pPr lvl="3"/>
            <a:r>
              <a:rPr lang="zh-CN" altLang="en-US" sz="1400" b="1" dirty="0"/>
              <a:t>指令格式：</a:t>
            </a:r>
            <a:r>
              <a:rPr lang="en-US" altLang="zh-CN" sz="1400" b="1" dirty="0"/>
              <a:t>op {</a:t>
            </a:r>
            <a:r>
              <a:rPr lang="en-US" altLang="zh-CN" sz="1400" b="1" dirty="0" err="1"/>
              <a:t>cond</a:t>
            </a:r>
            <a:r>
              <a:rPr lang="en-US" altLang="zh-CN" sz="1400" b="1" dirty="0"/>
              <a:t>}  Rn, Operand2</a:t>
            </a:r>
          </a:p>
          <a:p>
            <a:pPr lvl="4"/>
            <a:r>
              <a:rPr lang="en-US" altLang="zh-CN" sz="1400" b="1" dirty="0" err="1"/>
              <a:t>cond</a:t>
            </a:r>
            <a:r>
              <a:rPr lang="zh-CN" altLang="en-US" sz="1400" b="1" dirty="0"/>
              <a:t>：执行条件，如</a:t>
            </a:r>
            <a:r>
              <a:rPr lang="en-US" altLang="zh-CN" sz="1400" b="1" dirty="0"/>
              <a:t>EQ</a:t>
            </a:r>
            <a:r>
              <a:rPr lang="zh-CN" altLang="en-US" sz="1400" b="1" dirty="0"/>
              <a:t>，</a:t>
            </a:r>
            <a:r>
              <a:rPr lang="en-US" altLang="zh-CN" sz="1400" b="1" dirty="0"/>
              <a:t>NE </a:t>
            </a:r>
            <a:r>
              <a:rPr lang="zh-CN" altLang="en-US" sz="1400" b="1" dirty="0"/>
              <a:t>等</a:t>
            </a:r>
            <a:endParaRPr lang="en-US" altLang="zh-CN" sz="1400" b="1" dirty="0"/>
          </a:p>
          <a:p>
            <a:pPr lvl="2"/>
            <a:endParaRPr lang="en-US" altLang="zh-CN" sz="1400" b="1" dirty="0"/>
          </a:p>
          <a:p>
            <a:pPr lvl="3"/>
            <a:r>
              <a:rPr lang="zh-CN" altLang="en-US" sz="1400" b="1" dirty="0"/>
              <a:t>例子：</a:t>
            </a:r>
            <a:endParaRPr lang="en-US" altLang="zh-CN" sz="1400" b="1" dirty="0"/>
          </a:p>
          <a:p>
            <a:pPr lvl="4"/>
            <a:r>
              <a:rPr lang="en-US" altLang="zh-CN" sz="1400" b="1" dirty="0"/>
              <a:t>TST R1, #0x0F                                ; R1 </a:t>
            </a:r>
            <a:r>
              <a:rPr lang="zh-CN" altLang="en-US" sz="1400" b="1" dirty="0"/>
              <a:t>和 </a:t>
            </a:r>
            <a:r>
              <a:rPr lang="en-US" altLang="zh-CN" sz="1400" b="1" dirty="0"/>
              <a:t>#0x0F </a:t>
            </a:r>
            <a:r>
              <a:rPr lang="zh-CN" altLang="en-US" sz="1400" b="1" dirty="0"/>
              <a:t>按位进行</a:t>
            </a:r>
            <a:r>
              <a:rPr lang="zh-CN" altLang="en-US" sz="1400" b="1" dirty="0">
                <a:solidFill>
                  <a:srgbClr val="FF0000"/>
                </a:solidFill>
              </a:rPr>
              <a:t>逻辑与</a:t>
            </a:r>
            <a:r>
              <a:rPr lang="zh-CN" altLang="en-US" sz="1400" b="1" dirty="0"/>
              <a:t>操作</a:t>
            </a:r>
            <a:endParaRPr lang="en-US" altLang="zh-CN" sz="1400" b="1" dirty="0"/>
          </a:p>
          <a:p>
            <a:pPr lvl="4"/>
            <a:endParaRPr lang="en-US" altLang="zh-CN" sz="1400" b="1" dirty="0"/>
          </a:p>
          <a:p>
            <a:pPr lvl="4"/>
            <a:r>
              <a:rPr lang="en-US" altLang="zh-CN" sz="1400" b="1" dirty="0"/>
              <a:t>TEQ</a:t>
            </a:r>
            <a:r>
              <a:rPr lang="en-US" altLang="zh-CN" sz="1400" b="1" dirty="0">
                <a:solidFill>
                  <a:srgbClr val="FF0000"/>
                </a:solidFill>
              </a:rPr>
              <a:t>NE </a:t>
            </a:r>
            <a:r>
              <a:rPr lang="en-US" altLang="zh-CN" sz="1400" b="1" dirty="0"/>
              <a:t>R9, #0x4000                     ; </a:t>
            </a:r>
            <a:r>
              <a:rPr lang="zh-CN" altLang="en-US" sz="1400" b="1" dirty="0"/>
              <a:t>如果不相等（</a:t>
            </a:r>
            <a:r>
              <a:rPr lang="en-US" altLang="zh-CN" sz="1400" b="1" dirty="0">
                <a:solidFill>
                  <a:srgbClr val="FF0000"/>
                </a:solidFill>
              </a:rPr>
              <a:t>NE</a:t>
            </a:r>
            <a:r>
              <a:rPr lang="zh-CN" altLang="en-US" sz="1400" b="1" dirty="0"/>
              <a:t>），</a:t>
            </a:r>
            <a:endParaRPr lang="en-US" altLang="zh-CN" sz="1400" b="1" dirty="0"/>
          </a:p>
          <a:p>
            <a:pPr marL="1828800" lvl="4" indent="0">
              <a:buNone/>
            </a:pPr>
            <a:r>
              <a:rPr lang="zh-CN" altLang="en-US" sz="1400" b="1" dirty="0"/>
              <a:t>                                                               </a:t>
            </a:r>
            <a:r>
              <a:rPr lang="en-US" altLang="zh-CN" sz="1400" b="1" dirty="0"/>
              <a:t>; </a:t>
            </a:r>
            <a:r>
              <a:rPr lang="zh-CN" altLang="en-US" sz="1400" b="1" dirty="0"/>
              <a:t>则：</a:t>
            </a:r>
            <a:r>
              <a:rPr lang="en-US" altLang="zh-CN" sz="1400" b="1" dirty="0"/>
              <a:t>R19 </a:t>
            </a:r>
            <a:r>
              <a:rPr lang="zh-CN" altLang="en-US" sz="1400" b="1" dirty="0"/>
              <a:t>和 </a:t>
            </a:r>
            <a:r>
              <a:rPr lang="en-US" altLang="zh-CN" sz="1400" b="1" dirty="0"/>
              <a:t>0x4000 </a:t>
            </a:r>
            <a:r>
              <a:rPr lang="zh-CN" altLang="en-US" sz="1400" b="1" dirty="0"/>
              <a:t>按位进行</a:t>
            </a:r>
            <a:r>
              <a:rPr lang="zh-CN" altLang="en-US" sz="1400" b="1" dirty="0">
                <a:solidFill>
                  <a:srgbClr val="FF0000"/>
                </a:solidFill>
              </a:rPr>
              <a:t>逻辑异或</a:t>
            </a:r>
            <a:r>
              <a:rPr lang="zh-CN" altLang="en-US" sz="1400" b="1" dirty="0"/>
              <a:t>操作</a:t>
            </a:r>
            <a:endParaRPr lang="en-US" altLang="zh-CN" sz="1600" b="1" dirty="0"/>
          </a:p>
        </p:txBody>
      </p:sp>
    </p:spTree>
    <p:extLst>
      <p:ext uri="{BB962C8B-B14F-4D97-AF65-F5344CB8AC3E}">
        <p14:creationId xmlns:p14="http://schemas.microsoft.com/office/powerpoint/2010/main" val="3996724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107504" y="415205"/>
            <a:ext cx="8229600" cy="5966123"/>
          </a:xfrm>
        </p:spPr>
        <p:txBody>
          <a:bodyPr/>
          <a:lstStyle/>
          <a:p>
            <a:pPr lvl="2"/>
            <a:r>
              <a:rPr lang="zh-CN" altLang="en-US" sz="1800" b="1" dirty="0"/>
              <a:t>（</a:t>
            </a:r>
            <a:r>
              <a:rPr lang="en-US" altLang="zh-CN" sz="1800" b="1" dirty="0"/>
              <a:t>2</a:t>
            </a:r>
            <a:r>
              <a:rPr lang="zh-CN" altLang="en-US" sz="1800" b="1" dirty="0"/>
              <a:t>）分支跳转指令（</a:t>
            </a:r>
            <a:r>
              <a:rPr lang="en-US" altLang="zh-CN" sz="1800" b="1" dirty="0"/>
              <a:t>3</a:t>
            </a:r>
            <a:r>
              <a:rPr lang="zh-CN" altLang="en-US" sz="1800" b="1" dirty="0"/>
              <a:t>条）</a:t>
            </a:r>
            <a:endParaRPr lang="en-US" altLang="zh-CN" sz="1800" b="1" dirty="0"/>
          </a:p>
          <a:p>
            <a:pPr lvl="2"/>
            <a:endParaRPr lang="en-US" altLang="zh-CN" sz="800" b="1" dirty="0"/>
          </a:p>
          <a:p>
            <a:pPr marL="1714500" lvl="3" indent="-342900">
              <a:buFont typeface="+mj-ea"/>
              <a:buAutoNum type="circleNumDbPlain"/>
            </a:pPr>
            <a:r>
              <a:rPr lang="en-US" altLang="zh-CN" sz="1400" b="1" dirty="0">
                <a:solidFill>
                  <a:srgbClr val="FF0000"/>
                </a:solidFill>
              </a:rPr>
              <a:t>B</a:t>
            </a:r>
            <a:r>
              <a:rPr lang="zh-CN" altLang="en-US" sz="1400" b="1" dirty="0"/>
              <a:t>：基本的跳转指令</a:t>
            </a:r>
            <a:endParaRPr lang="en-US" altLang="zh-CN" sz="1400" b="1" dirty="0"/>
          </a:p>
          <a:p>
            <a:pPr lvl="4"/>
            <a:r>
              <a:rPr lang="zh-CN" altLang="en-US" sz="1400" b="1" dirty="0"/>
              <a:t>指令格式：</a:t>
            </a:r>
            <a:r>
              <a:rPr lang="en-US" altLang="zh-CN" sz="1400" b="1" dirty="0"/>
              <a:t>B {</a:t>
            </a:r>
            <a:r>
              <a:rPr lang="en-US" altLang="zh-CN" sz="1400" b="1" dirty="0" err="1"/>
              <a:t>cond</a:t>
            </a:r>
            <a:r>
              <a:rPr lang="en-US" altLang="zh-CN" sz="1400" b="1" dirty="0"/>
              <a:t>}, Label                ;(PC) + Label -&gt; PC</a:t>
            </a:r>
          </a:p>
          <a:p>
            <a:pPr marL="1714500" lvl="3" indent="-342900">
              <a:buFont typeface="+mj-ea"/>
              <a:buAutoNum type="circleNumDbPlain"/>
            </a:pPr>
            <a:endParaRPr lang="en-US" altLang="zh-CN" sz="1400" b="1" dirty="0"/>
          </a:p>
          <a:p>
            <a:pPr marL="1714500" lvl="3" indent="-342900">
              <a:buFont typeface="+mj-ea"/>
              <a:buAutoNum type="circleNumDbPlain"/>
            </a:pPr>
            <a:r>
              <a:rPr lang="en-US" altLang="zh-CN" sz="1400" b="1" dirty="0">
                <a:solidFill>
                  <a:srgbClr val="FF0000"/>
                </a:solidFill>
              </a:rPr>
              <a:t>BL</a:t>
            </a:r>
            <a:r>
              <a:rPr lang="zh-CN" altLang="en-US" sz="1400" b="1" dirty="0"/>
              <a:t>：带链接的跳转指令（子程序调用指令）</a:t>
            </a:r>
            <a:endParaRPr lang="en-US" altLang="zh-CN" sz="1400" b="1" dirty="0"/>
          </a:p>
          <a:p>
            <a:pPr lvl="4"/>
            <a:r>
              <a:rPr lang="zh-CN" altLang="en-US" sz="1400" b="1" dirty="0"/>
              <a:t>指令格式：</a:t>
            </a:r>
            <a:r>
              <a:rPr lang="en-US" altLang="zh-CN" sz="1400" b="1" dirty="0"/>
              <a:t>BL {</a:t>
            </a:r>
            <a:r>
              <a:rPr lang="en-US" altLang="zh-CN" sz="1400" b="1" dirty="0" err="1"/>
              <a:t>cond</a:t>
            </a:r>
            <a:r>
              <a:rPr lang="en-US" altLang="zh-CN" sz="1400" b="1" dirty="0"/>
              <a:t>}, Label              ;PC -&gt; LR,  (PC) + Label -&gt; PC       </a:t>
            </a:r>
          </a:p>
          <a:p>
            <a:pPr marL="1714500" lvl="3" indent="-342900">
              <a:buFont typeface="+mj-ea"/>
              <a:buAutoNum type="circleNumDbPlain"/>
            </a:pPr>
            <a:endParaRPr lang="en-US" altLang="zh-CN" sz="1400" b="1" dirty="0"/>
          </a:p>
          <a:p>
            <a:pPr marL="1714500" lvl="3" indent="-342900">
              <a:buFont typeface="+mj-ea"/>
              <a:buAutoNum type="circleNumDbPlain"/>
            </a:pPr>
            <a:r>
              <a:rPr lang="en-US" altLang="zh-CN" sz="1400" b="1" dirty="0">
                <a:solidFill>
                  <a:srgbClr val="FF0000"/>
                </a:solidFill>
              </a:rPr>
              <a:t>BX</a:t>
            </a:r>
            <a:r>
              <a:rPr lang="zh-CN" altLang="en-US" sz="1400" b="1" dirty="0"/>
              <a:t>：子程序返回指令</a:t>
            </a:r>
            <a:endParaRPr lang="en-US" altLang="zh-CN" sz="1400" b="1" dirty="0"/>
          </a:p>
          <a:p>
            <a:pPr lvl="4"/>
            <a:r>
              <a:rPr lang="zh-CN" altLang="en-US" sz="1400" b="1" dirty="0"/>
              <a:t>指令格式：</a:t>
            </a:r>
            <a:r>
              <a:rPr lang="en-US" altLang="zh-CN" sz="1400" b="1" dirty="0"/>
              <a:t>BX {</a:t>
            </a:r>
            <a:r>
              <a:rPr lang="en-US" altLang="zh-CN" sz="1400" b="1" dirty="0" err="1"/>
              <a:t>cond</a:t>
            </a:r>
            <a:r>
              <a:rPr lang="en-US" altLang="zh-CN" sz="1400" b="1" dirty="0"/>
              <a:t>}, Rm                 ;Rm -&gt; PC</a:t>
            </a:r>
          </a:p>
          <a:p>
            <a:pPr marL="2171700" lvl="4" indent="-342900">
              <a:buFont typeface="+mj-ea"/>
              <a:buAutoNum type="circleNumDbPlain"/>
            </a:pPr>
            <a:endParaRPr lang="en-US" altLang="zh-CN" sz="1400" b="1" dirty="0"/>
          </a:p>
          <a:p>
            <a:pPr lvl="5"/>
            <a:endParaRPr lang="en-US" altLang="zh-CN" sz="1400" b="1" dirty="0"/>
          </a:p>
          <a:p>
            <a:pPr lvl="3"/>
            <a:endParaRPr lang="en-US" altLang="zh-CN" sz="1400" b="1" dirty="0"/>
          </a:p>
          <a:p>
            <a:pPr lvl="3"/>
            <a:r>
              <a:rPr lang="zh-CN" altLang="en-US" sz="1400" b="1" dirty="0"/>
              <a:t>例子：</a:t>
            </a:r>
            <a:endParaRPr lang="en-US" altLang="zh-CN" sz="1400" b="1" dirty="0"/>
          </a:p>
          <a:p>
            <a:pPr marL="1828800" lvl="4" indent="0">
              <a:buNone/>
            </a:pPr>
            <a:r>
              <a:rPr lang="en-US" altLang="zh-CN" sz="1400" b="1" dirty="0"/>
              <a:t>……                           ; </a:t>
            </a:r>
            <a:r>
              <a:rPr lang="zh-CN" altLang="en-US" sz="1400" b="1" dirty="0"/>
              <a:t>主程序</a:t>
            </a:r>
            <a:endParaRPr lang="en-US" altLang="zh-CN" sz="1400" b="1" dirty="0"/>
          </a:p>
          <a:p>
            <a:pPr marL="1828800" lvl="4" indent="0">
              <a:buNone/>
            </a:pPr>
            <a:r>
              <a:rPr lang="en-US" altLang="zh-CN" sz="1400" b="1" dirty="0">
                <a:solidFill>
                  <a:srgbClr val="FF0000"/>
                </a:solidFill>
              </a:rPr>
              <a:t>BL  Label </a:t>
            </a:r>
            <a:r>
              <a:rPr lang="en-US" altLang="zh-CN" sz="1400" b="1" dirty="0"/>
              <a:t>                ; </a:t>
            </a:r>
            <a:r>
              <a:rPr lang="zh-CN" altLang="en-US" sz="1400" b="1" dirty="0"/>
              <a:t>子程序调用</a:t>
            </a:r>
            <a:endParaRPr lang="en-US" altLang="zh-CN" sz="1400" b="1" dirty="0"/>
          </a:p>
          <a:p>
            <a:pPr marL="1828800" lvl="4" indent="0">
              <a:buNone/>
            </a:pPr>
            <a:r>
              <a:rPr lang="en-US" altLang="zh-CN" sz="1400" b="1" dirty="0"/>
              <a:t>……</a:t>
            </a:r>
          </a:p>
          <a:p>
            <a:pPr marL="1828800" lvl="4" indent="0">
              <a:buNone/>
            </a:pPr>
            <a:r>
              <a:rPr lang="en-US" altLang="zh-CN" sz="1400" b="1" dirty="0"/>
              <a:t>Label: ……               ; </a:t>
            </a:r>
            <a:r>
              <a:rPr lang="zh-CN" altLang="en-US" sz="1400" b="1" dirty="0"/>
              <a:t>子程序的第一条指令</a:t>
            </a:r>
            <a:endParaRPr lang="en-US" altLang="zh-CN" sz="1400" b="1" dirty="0"/>
          </a:p>
          <a:p>
            <a:pPr marL="1828800" lvl="4" indent="0">
              <a:buNone/>
            </a:pPr>
            <a:r>
              <a:rPr lang="en-US" altLang="zh-CN" sz="1400" b="1" dirty="0"/>
              <a:t>……</a:t>
            </a:r>
          </a:p>
          <a:p>
            <a:pPr marL="1828800" lvl="4" indent="0">
              <a:buNone/>
            </a:pPr>
            <a:r>
              <a:rPr lang="en-US" altLang="zh-CN" sz="1400" b="1" dirty="0">
                <a:solidFill>
                  <a:srgbClr val="FF0000"/>
                </a:solidFill>
              </a:rPr>
              <a:t>BX  LR   </a:t>
            </a:r>
            <a:r>
              <a:rPr lang="en-US" altLang="zh-CN" sz="1400" b="1" dirty="0"/>
              <a:t>                    ; </a:t>
            </a:r>
            <a:r>
              <a:rPr lang="zh-CN" altLang="en-US" sz="1400" b="1" dirty="0"/>
              <a:t>子程序返回</a:t>
            </a:r>
            <a:endParaRPr lang="en-US" altLang="zh-CN" sz="1400" b="1" dirty="0"/>
          </a:p>
        </p:txBody>
      </p:sp>
    </p:spTree>
    <p:extLst>
      <p:ext uri="{BB962C8B-B14F-4D97-AF65-F5344CB8AC3E}">
        <p14:creationId xmlns:p14="http://schemas.microsoft.com/office/powerpoint/2010/main" val="10927364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590872" y="487213"/>
            <a:ext cx="8373616" cy="5966123"/>
          </a:xfrm>
        </p:spPr>
        <p:txBody>
          <a:bodyPr/>
          <a:lstStyle/>
          <a:p>
            <a:r>
              <a:rPr lang="zh-CN" altLang="en-US" sz="1800" b="1" dirty="0"/>
              <a:t>（</a:t>
            </a:r>
            <a:r>
              <a:rPr lang="en-US" altLang="zh-CN" sz="1800" b="1" dirty="0"/>
              <a:t>3</a:t>
            </a:r>
            <a:r>
              <a:rPr lang="zh-CN" altLang="en-US" sz="1800" b="1" dirty="0"/>
              <a:t>）状态寄存器访问指令（</a:t>
            </a:r>
            <a:r>
              <a:rPr lang="en-US" altLang="zh-CN" sz="1800" b="1" dirty="0"/>
              <a:t>2</a:t>
            </a:r>
            <a:r>
              <a:rPr lang="zh-CN" altLang="en-US" sz="1800" b="1" dirty="0"/>
              <a:t>条）</a:t>
            </a:r>
            <a:endParaRPr lang="en-US" altLang="zh-CN" sz="1800" b="1" dirty="0"/>
          </a:p>
          <a:p>
            <a:pPr lvl="1"/>
            <a:endParaRPr lang="en-US" altLang="zh-CN" sz="1400" b="1" dirty="0"/>
          </a:p>
          <a:p>
            <a:pPr marL="800100" lvl="1" indent="-342900">
              <a:buFont typeface="+mj-ea"/>
              <a:buAutoNum type="circleNumDbPlain"/>
            </a:pPr>
            <a:r>
              <a:rPr lang="en-US" altLang="zh-CN" sz="1400" b="1" dirty="0">
                <a:solidFill>
                  <a:srgbClr val="FF0000"/>
                </a:solidFill>
              </a:rPr>
              <a:t>MRS</a:t>
            </a:r>
            <a:r>
              <a:rPr lang="zh-CN" altLang="en-US" sz="1400" b="1" dirty="0"/>
              <a:t>：状态寄存器（</a:t>
            </a:r>
            <a:r>
              <a:rPr lang="en-US" altLang="zh-CN" sz="1400" b="1" dirty="0"/>
              <a:t>CPSR</a:t>
            </a:r>
            <a:r>
              <a:rPr lang="zh-CN" altLang="en-US" sz="1400" b="1" dirty="0"/>
              <a:t>、</a:t>
            </a:r>
            <a:r>
              <a:rPr lang="en-US" altLang="zh-CN" sz="1400" b="1" dirty="0"/>
              <a:t>SPSR</a:t>
            </a:r>
            <a:r>
              <a:rPr lang="zh-CN" altLang="en-US" sz="1400" b="1" dirty="0"/>
              <a:t>）读指令</a:t>
            </a:r>
            <a:endParaRPr lang="en-US" altLang="zh-CN" sz="1400" b="1" dirty="0"/>
          </a:p>
          <a:p>
            <a:pPr lvl="2"/>
            <a:r>
              <a:rPr lang="zh-CN" altLang="en-US" sz="1400" b="1" dirty="0"/>
              <a:t>指令格式：</a:t>
            </a:r>
            <a:r>
              <a:rPr lang="en-US" altLang="zh-CN" sz="1400" b="1" dirty="0"/>
              <a:t>MRS {</a:t>
            </a:r>
            <a:r>
              <a:rPr lang="en-US" altLang="zh-CN" sz="1400" b="1" dirty="0" err="1"/>
              <a:t>cond</a:t>
            </a:r>
            <a:r>
              <a:rPr lang="en-US" altLang="zh-CN" sz="1400" b="1" dirty="0"/>
              <a:t>}  Rd, </a:t>
            </a:r>
            <a:r>
              <a:rPr lang="en-US" altLang="zh-CN" sz="1400" b="1" dirty="0" err="1"/>
              <a:t>psr</a:t>
            </a:r>
            <a:r>
              <a:rPr lang="en-US" altLang="zh-CN" sz="1400" b="1" dirty="0"/>
              <a:t>                             	; </a:t>
            </a:r>
            <a:r>
              <a:rPr lang="en-US" altLang="zh-CN" sz="1400" b="1" dirty="0" err="1"/>
              <a:t>psr</a:t>
            </a:r>
            <a:r>
              <a:rPr lang="en-US" altLang="zh-CN" sz="1400" b="1" dirty="0"/>
              <a:t> -&gt; Rd</a:t>
            </a:r>
          </a:p>
          <a:p>
            <a:pPr lvl="3"/>
            <a:r>
              <a:rPr lang="en-US" altLang="zh-CN" sz="1200" b="1" dirty="0" err="1"/>
              <a:t>psr</a:t>
            </a:r>
            <a:r>
              <a:rPr lang="zh-CN" altLang="en-US" sz="1200" b="1" dirty="0"/>
              <a:t>：</a:t>
            </a:r>
            <a:r>
              <a:rPr lang="en-US" altLang="zh-CN" sz="1200" b="1" dirty="0"/>
              <a:t>CPSR</a:t>
            </a:r>
            <a:r>
              <a:rPr lang="zh-CN" altLang="en-US" sz="1200" b="1" dirty="0"/>
              <a:t>或</a:t>
            </a:r>
            <a:r>
              <a:rPr lang="en-US" altLang="zh-CN" sz="1200" b="1" dirty="0"/>
              <a:t>SPSR</a:t>
            </a:r>
          </a:p>
          <a:p>
            <a:pPr marL="1257300" lvl="2" indent="-342900">
              <a:buFont typeface="+mj-ea"/>
              <a:buAutoNum type="circleNumDbPlain"/>
            </a:pPr>
            <a:endParaRPr lang="en-US" altLang="zh-CN" sz="1400" b="1" dirty="0"/>
          </a:p>
          <a:p>
            <a:pPr marL="800100" lvl="1" indent="-342900">
              <a:buFont typeface="+mj-ea"/>
              <a:buAutoNum type="circleNumDbPlain"/>
            </a:pPr>
            <a:r>
              <a:rPr lang="en-US" altLang="zh-CN" sz="1400" b="1" dirty="0">
                <a:solidFill>
                  <a:srgbClr val="FF0000"/>
                </a:solidFill>
              </a:rPr>
              <a:t>MSR</a:t>
            </a:r>
            <a:r>
              <a:rPr lang="zh-CN" altLang="en-US" sz="1400" b="1" dirty="0"/>
              <a:t>：状态寄存器（</a:t>
            </a:r>
            <a:r>
              <a:rPr lang="en-US" altLang="zh-CN" sz="1400" b="1" dirty="0"/>
              <a:t>CPSR</a:t>
            </a:r>
            <a:r>
              <a:rPr lang="zh-CN" altLang="en-US" sz="1400" b="1" dirty="0"/>
              <a:t>、</a:t>
            </a:r>
            <a:r>
              <a:rPr lang="en-US" altLang="zh-CN" sz="1400" b="1" dirty="0"/>
              <a:t>SPSR</a:t>
            </a:r>
            <a:r>
              <a:rPr lang="zh-CN" altLang="en-US" sz="1400" b="1" dirty="0"/>
              <a:t>）写指令</a:t>
            </a:r>
            <a:endParaRPr lang="en-US" altLang="zh-CN" sz="1400" b="1" dirty="0"/>
          </a:p>
          <a:p>
            <a:pPr lvl="2"/>
            <a:r>
              <a:rPr lang="zh-CN" altLang="en-US" sz="1400" b="1" dirty="0"/>
              <a:t>指令格式：</a:t>
            </a:r>
            <a:r>
              <a:rPr lang="en-US" altLang="zh-CN" sz="1400" b="1" dirty="0"/>
              <a:t>MSR {</a:t>
            </a:r>
            <a:r>
              <a:rPr lang="en-US" altLang="zh-CN" sz="1400" b="1" dirty="0" err="1"/>
              <a:t>cond</a:t>
            </a:r>
            <a:r>
              <a:rPr lang="en-US" altLang="zh-CN" sz="1400" b="1" dirty="0"/>
              <a:t>}  &lt;</a:t>
            </a:r>
            <a:r>
              <a:rPr lang="en-US" altLang="zh-CN" sz="1400" b="1" dirty="0" err="1"/>
              <a:t>psr</a:t>
            </a:r>
            <a:r>
              <a:rPr lang="en-US" altLang="zh-CN" sz="1400" b="1" dirty="0"/>
              <a:t>&gt;_&lt;field&gt;, #immed_8r       	; #immed_8r  -&gt; </a:t>
            </a:r>
            <a:r>
              <a:rPr lang="en-US" altLang="zh-CN" sz="1400" b="1" dirty="0" err="1"/>
              <a:t>psr</a:t>
            </a:r>
            <a:r>
              <a:rPr lang="zh-CN" altLang="en-US" sz="1400" b="1" dirty="0"/>
              <a:t> </a:t>
            </a:r>
            <a:endParaRPr lang="en-US" altLang="zh-CN" sz="1400" b="1" dirty="0"/>
          </a:p>
          <a:p>
            <a:pPr lvl="3"/>
            <a:r>
              <a:rPr lang="en-US" altLang="zh-CN" sz="1200" b="1" dirty="0" err="1"/>
              <a:t>psr</a:t>
            </a:r>
            <a:r>
              <a:rPr lang="zh-CN" altLang="en-US" sz="1200" b="1" dirty="0"/>
              <a:t>：</a:t>
            </a:r>
            <a:r>
              <a:rPr lang="en-US" altLang="zh-CN" sz="1200" b="1" dirty="0"/>
              <a:t>CPSR</a:t>
            </a:r>
            <a:r>
              <a:rPr lang="zh-CN" altLang="en-US" sz="1200" b="1" dirty="0"/>
              <a:t>或</a:t>
            </a:r>
            <a:r>
              <a:rPr lang="en-US" altLang="zh-CN" sz="1200" b="1" dirty="0"/>
              <a:t>SPSR</a:t>
            </a:r>
            <a:endParaRPr lang="en-US" altLang="zh-CN" sz="1000" b="1" dirty="0"/>
          </a:p>
          <a:p>
            <a:pPr lvl="3"/>
            <a:endParaRPr lang="en-US" altLang="zh-CN" sz="1400" b="1" dirty="0"/>
          </a:p>
          <a:p>
            <a:pPr lvl="2"/>
            <a:r>
              <a:rPr lang="zh-CN" altLang="en-US" sz="1400" b="1" dirty="0"/>
              <a:t>指令格式：</a:t>
            </a:r>
            <a:r>
              <a:rPr lang="en-US" altLang="zh-CN" sz="1400" b="1" dirty="0"/>
              <a:t>MSR {</a:t>
            </a:r>
            <a:r>
              <a:rPr lang="en-US" altLang="zh-CN" sz="1400" b="1" dirty="0" err="1"/>
              <a:t>cond</a:t>
            </a:r>
            <a:r>
              <a:rPr lang="en-US" altLang="zh-CN" sz="1400" b="1" dirty="0"/>
              <a:t>}  &lt;</a:t>
            </a:r>
            <a:r>
              <a:rPr lang="en-US" altLang="zh-CN" sz="1400" b="1" dirty="0" err="1"/>
              <a:t>psr</a:t>
            </a:r>
            <a:r>
              <a:rPr lang="en-US" altLang="zh-CN" sz="1400" b="1" dirty="0"/>
              <a:t>&gt;_&lt;field&gt;, Rm                      	; Rm -&gt; </a:t>
            </a:r>
            <a:r>
              <a:rPr lang="en-US" altLang="zh-CN" sz="1400" b="1" dirty="0" err="1"/>
              <a:t>psr</a:t>
            </a:r>
            <a:endParaRPr lang="en-US" altLang="zh-CN" sz="1400" b="1" dirty="0"/>
          </a:p>
          <a:p>
            <a:pPr lvl="3"/>
            <a:r>
              <a:rPr lang="en-US" altLang="zh-CN" sz="1200" b="1" dirty="0" err="1"/>
              <a:t>psr</a:t>
            </a:r>
            <a:r>
              <a:rPr lang="zh-CN" altLang="en-US" sz="1200" b="1" dirty="0"/>
              <a:t>：</a:t>
            </a:r>
            <a:r>
              <a:rPr lang="en-US" altLang="zh-CN" sz="1200" b="1" dirty="0"/>
              <a:t>CPSR</a:t>
            </a:r>
            <a:r>
              <a:rPr lang="zh-CN" altLang="en-US" sz="1200" b="1" dirty="0"/>
              <a:t>或</a:t>
            </a:r>
            <a:r>
              <a:rPr lang="en-US" altLang="zh-CN" sz="1200" b="1" dirty="0"/>
              <a:t>SPSR</a:t>
            </a:r>
          </a:p>
          <a:p>
            <a:pPr marL="2171700" lvl="4" indent="-342900">
              <a:buFont typeface="+mj-ea"/>
              <a:buAutoNum type="circleNumDbPlain"/>
            </a:pPr>
            <a:endParaRPr lang="en-US" altLang="zh-CN" sz="1400" b="1" dirty="0"/>
          </a:p>
          <a:p>
            <a:pPr lvl="1"/>
            <a:endParaRPr lang="en-US" altLang="zh-CN" sz="1400" b="1" dirty="0"/>
          </a:p>
          <a:p>
            <a:pPr lvl="1"/>
            <a:r>
              <a:rPr lang="zh-CN" altLang="en-US" sz="1400" b="1" dirty="0"/>
              <a:t>例子：</a:t>
            </a:r>
            <a:endParaRPr lang="en-US" altLang="zh-CN" sz="1400" b="1" dirty="0"/>
          </a:p>
          <a:p>
            <a:pPr lvl="2"/>
            <a:r>
              <a:rPr lang="en-US" altLang="zh-CN" sz="1400" b="1" dirty="0"/>
              <a:t>MRS R5, SPSR                        ; SPSR -&gt; R5</a:t>
            </a:r>
          </a:p>
          <a:p>
            <a:pPr lvl="2"/>
            <a:r>
              <a:rPr lang="en-US" altLang="zh-CN" sz="1400" b="1" dirty="0"/>
              <a:t>MSR </a:t>
            </a:r>
            <a:r>
              <a:rPr lang="en-US" altLang="zh-CN" sz="1400" b="1" dirty="0" err="1"/>
              <a:t>CPSR_f</a:t>
            </a:r>
            <a:r>
              <a:rPr lang="en-US" altLang="zh-CN" sz="1400" b="1" dirty="0"/>
              <a:t>, R7                    ; R7-&gt;</a:t>
            </a:r>
            <a:r>
              <a:rPr lang="en-US" altLang="zh-CN" sz="1400" b="1" dirty="0" err="1"/>
              <a:t>CPSR_f</a:t>
            </a:r>
            <a:r>
              <a:rPr lang="zh-CN" altLang="en-US" sz="1400" b="1" dirty="0"/>
              <a:t>，即更新状态寄存器的标志位</a:t>
            </a:r>
            <a:endParaRPr lang="en-US" altLang="zh-CN" sz="1400" b="1" dirty="0"/>
          </a:p>
        </p:txBody>
      </p:sp>
    </p:spTree>
    <p:extLst>
      <p:ext uri="{BB962C8B-B14F-4D97-AF65-F5344CB8AC3E}">
        <p14:creationId xmlns:p14="http://schemas.microsoft.com/office/powerpoint/2010/main" val="16618150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734888" y="415205"/>
            <a:ext cx="8229600" cy="5966123"/>
          </a:xfrm>
        </p:spPr>
        <p:txBody>
          <a:bodyPr/>
          <a:lstStyle/>
          <a:p>
            <a:r>
              <a:rPr lang="zh-CN" altLang="en-US" sz="1800" b="1" dirty="0"/>
              <a:t>（</a:t>
            </a:r>
            <a:r>
              <a:rPr lang="en-US" altLang="zh-CN" sz="1800" b="1" dirty="0"/>
              <a:t>4</a:t>
            </a:r>
            <a:r>
              <a:rPr lang="zh-CN" altLang="en-US" sz="1800" b="1" dirty="0"/>
              <a:t>）访存指令（</a:t>
            </a:r>
            <a:r>
              <a:rPr lang="en-US" altLang="zh-CN" sz="1800" b="1" dirty="0"/>
              <a:t>5</a:t>
            </a:r>
            <a:r>
              <a:rPr lang="zh-CN" altLang="en-US" sz="1800" b="1" dirty="0"/>
              <a:t>条）</a:t>
            </a:r>
            <a:endParaRPr lang="en-US" altLang="zh-CN" sz="1800" b="1" dirty="0"/>
          </a:p>
          <a:p>
            <a:pPr lvl="1"/>
            <a:endParaRPr lang="en-US" altLang="zh-CN" sz="1400" b="1" dirty="0"/>
          </a:p>
          <a:p>
            <a:pPr marL="800100" lvl="1" indent="-342900">
              <a:buFont typeface="+mj-ea"/>
              <a:buAutoNum type="circleNumDbPlain"/>
            </a:pPr>
            <a:r>
              <a:rPr lang="en-US" altLang="zh-CN" sz="1400" b="1" dirty="0">
                <a:solidFill>
                  <a:srgbClr val="FF0000"/>
                </a:solidFill>
              </a:rPr>
              <a:t>LDR</a:t>
            </a:r>
            <a:r>
              <a:rPr lang="zh-CN" altLang="en-US" sz="1400" b="1" dirty="0"/>
              <a:t>：从存储器读数，送寄存器</a:t>
            </a:r>
            <a:endParaRPr lang="en-US" altLang="zh-CN" sz="1400" b="1" dirty="0"/>
          </a:p>
          <a:p>
            <a:pPr marL="800100" lvl="1" indent="-342900">
              <a:buFont typeface="+mj-ea"/>
              <a:buAutoNum type="circleNumDbPlain"/>
            </a:pPr>
            <a:r>
              <a:rPr lang="en-US" altLang="zh-CN" sz="1400" b="1" dirty="0">
                <a:solidFill>
                  <a:srgbClr val="FF0000"/>
                </a:solidFill>
              </a:rPr>
              <a:t>STR</a:t>
            </a:r>
            <a:r>
              <a:rPr lang="zh-CN" altLang="en-US" sz="1400" b="1" dirty="0"/>
              <a:t>：将寄存器中的数，存入存储器</a:t>
            </a:r>
            <a:endParaRPr lang="en-US" altLang="zh-CN" sz="1400" b="1" dirty="0"/>
          </a:p>
          <a:p>
            <a:pPr marL="800100" lvl="1" indent="-342900">
              <a:buFont typeface="+mj-ea"/>
              <a:buAutoNum type="circleNumDbPlain"/>
            </a:pPr>
            <a:r>
              <a:rPr lang="en-US" altLang="zh-CN" sz="1400" b="1" dirty="0">
                <a:solidFill>
                  <a:srgbClr val="FF0000"/>
                </a:solidFill>
              </a:rPr>
              <a:t>LDM</a:t>
            </a:r>
            <a:r>
              <a:rPr lang="zh-CN" altLang="en-US" sz="1400" b="1" dirty="0"/>
              <a:t>：批量加载（连续从一片存储器读数，送一组寄存器中）</a:t>
            </a:r>
            <a:endParaRPr lang="en-US" altLang="zh-CN" sz="1400" b="1" dirty="0"/>
          </a:p>
          <a:p>
            <a:pPr marL="800100" lvl="1" indent="-342900">
              <a:buFont typeface="+mj-ea"/>
              <a:buAutoNum type="circleNumDbPlain"/>
            </a:pPr>
            <a:r>
              <a:rPr lang="en-US" altLang="zh-CN" sz="1400" b="1" dirty="0">
                <a:solidFill>
                  <a:srgbClr val="FF0000"/>
                </a:solidFill>
              </a:rPr>
              <a:t>STM</a:t>
            </a:r>
            <a:r>
              <a:rPr lang="zh-CN" altLang="en-US" sz="1400" b="1" dirty="0"/>
              <a:t>：批量存储（将一组寄存器中的数，连续存入一片存储器中）</a:t>
            </a:r>
            <a:endParaRPr lang="en-US" altLang="zh-CN" sz="1400" b="1" dirty="0"/>
          </a:p>
          <a:p>
            <a:pPr marL="800100" lvl="1" indent="-342900">
              <a:buFont typeface="+mj-ea"/>
              <a:buAutoNum type="circleNumDbPlain"/>
            </a:pPr>
            <a:r>
              <a:rPr lang="en-US" altLang="zh-CN" sz="1400" b="1" dirty="0">
                <a:solidFill>
                  <a:srgbClr val="FF0000"/>
                </a:solidFill>
              </a:rPr>
              <a:t>SWP</a:t>
            </a:r>
            <a:r>
              <a:rPr lang="zh-CN" altLang="en-US" sz="1400" b="1" dirty="0"/>
              <a:t>：交换指令，用于寄存器和存储器之间的内容交换</a:t>
            </a:r>
            <a:endParaRPr lang="en-US" altLang="zh-CN" sz="1400" b="1" dirty="0"/>
          </a:p>
          <a:p>
            <a:pPr lvl="1"/>
            <a:endParaRPr lang="en-US" altLang="zh-CN" sz="1400" b="1" dirty="0"/>
          </a:p>
          <a:p>
            <a:endParaRPr lang="en-US" altLang="zh-CN" sz="1400" b="1" dirty="0"/>
          </a:p>
          <a:p>
            <a:pPr lvl="1"/>
            <a:r>
              <a:rPr lang="zh-CN" altLang="en-US" sz="1400" b="1" dirty="0"/>
              <a:t>例子：</a:t>
            </a:r>
            <a:endParaRPr lang="en-US" altLang="zh-CN" sz="1400" b="1" dirty="0"/>
          </a:p>
          <a:p>
            <a:pPr lvl="2"/>
            <a:r>
              <a:rPr lang="en-US" altLang="zh-CN" sz="1200" b="1" dirty="0"/>
              <a:t>LDR R0, [R1] 	             ;</a:t>
            </a:r>
            <a:r>
              <a:rPr lang="zh-CN" altLang="en-US" sz="1200" b="1" dirty="0"/>
              <a:t> </a:t>
            </a:r>
            <a:r>
              <a:rPr lang="en-US" altLang="zh-CN" sz="1200" b="1" dirty="0"/>
              <a:t>[R1]</a:t>
            </a:r>
            <a:r>
              <a:rPr lang="zh-CN" altLang="en-US" sz="1200" b="1" dirty="0"/>
              <a:t>存储单元的内容  </a:t>
            </a:r>
            <a:r>
              <a:rPr lang="en-US" altLang="zh-CN" sz="1200" b="1" dirty="0"/>
              <a:t>-&gt; R0</a:t>
            </a:r>
          </a:p>
          <a:p>
            <a:pPr lvl="2"/>
            <a:r>
              <a:rPr lang="en-US" altLang="zh-CN" sz="1200" b="1" dirty="0"/>
              <a:t>LDR</a:t>
            </a:r>
            <a:r>
              <a:rPr lang="en-US" altLang="zh-CN" sz="1200" b="1" dirty="0">
                <a:solidFill>
                  <a:srgbClr val="FF0000"/>
                </a:solidFill>
              </a:rPr>
              <a:t>SH</a:t>
            </a:r>
            <a:r>
              <a:rPr lang="en-US" altLang="zh-CN" sz="1200" b="1" dirty="0"/>
              <a:t> R0, [R1, #0xF2]                   ; [R1 + #0xF2]</a:t>
            </a:r>
            <a:r>
              <a:rPr lang="zh-CN" altLang="en-US" sz="1200" b="1" dirty="0"/>
              <a:t>存储单元内容的带符号（</a:t>
            </a:r>
            <a:r>
              <a:rPr lang="en-US" altLang="zh-CN" sz="1200" b="1" dirty="0">
                <a:solidFill>
                  <a:srgbClr val="FF0000"/>
                </a:solidFill>
              </a:rPr>
              <a:t>S</a:t>
            </a:r>
            <a:r>
              <a:rPr lang="zh-CN" altLang="en-US" sz="1200" b="1" dirty="0"/>
              <a:t>）半字（</a:t>
            </a:r>
            <a:r>
              <a:rPr lang="en-US" altLang="zh-CN" sz="1200" b="1" dirty="0">
                <a:solidFill>
                  <a:srgbClr val="FF0000"/>
                </a:solidFill>
              </a:rPr>
              <a:t>H</a:t>
            </a:r>
            <a:r>
              <a:rPr lang="zh-CN" altLang="en-US" sz="1200" b="1" dirty="0"/>
              <a:t>） </a:t>
            </a:r>
            <a:r>
              <a:rPr lang="en-US" altLang="zh-CN" sz="1200" b="1" dirty="0"/>
              <a:t>-&gt; R0</a:t>
            </a:r>
          </a:p>
          <a:p>
            <a:pPr lvl="2"/>
            <a:r>
              <a:rPr lang="en-US" altLang="zh-CN" sz="1200" b="1" dirty="0"/>
              <a:t>STR</a:t>
            </a:r>
            <a:r>
              <a:rPr lang="en-US" altLang="zh-CN" sz="1200" b="1" dirty="0">
                <a:solidFill>
                  <a:srgbClr val="FF0000"/>
                </a:solidFill>
              </a:rPr>
              <a:t>H</a:t>
            </a:r>
            <a:r>
              <a:rPr lang="en-US" altLang="zh-CN" sz="1200" b="1" dirty="0"/>
              <a:t> R2</a:t>
            </a:r>
            <a:r>
              <a:rPr lang="zh-CN" altLang="en-US" sz="1200" b="1" dirty="0"/>
              <a:t>，</a:t>
            </a:r>
            <a:r>
              <a:rPr lang="en-US" altLang="zh-CN" sz="1200" b="1" dirty="0"/>
              <a:t>[R0</a:t>
            </a:r>
            <a:r>
              <a:rPr lang="zh-CN" altLang="en-US" sz="1200" b="1" dirty="0"/>
              <a:t>，</a:t>
            </a:r>
            <a:r>
              <a:rPr lang="en-US" altLang="zh-CN" sz="1200" b="1" dirty="0"/>
              <a:t>R3]!                      ; [R0 + R3]</a:t>
            </a:r>
            <a:r>
              <a:rPr lang="zh-CN" altLang="en-US" sz="1200" b="1" dirty="0"/>
              <a:t>存储单元内容的无符号半字（</a:t>
            </a:r>
            <a:r>
              <a:rPr lang="en-US" altLang="zh-CN" sz="1200" b="1" dirty="0">
                <a:solidFill>
                  <a:srgbClr val="FF0000"/>
                </a:solidFill>
              </a:rPr>
              <a:t>H</a:t>
            </a:r>
            <a:r>
              <a:rPr lang="zh-CN" altLang="en-US" sz="1200" b="1" dirty="0"/>
              <a:t>） </a:t>
            </a:r>
            <a:r>
              <a:rPr lang="en-US" altLang="zh-CN" sz="1200" b="1" dirty="0"/>
              <a:t>-&gt; R2</a:t>
            </a:r>
            <a:r>
              <a:rPr lang="zh-CN" altLang="en-US" sz="1200" b="1" dirty="0"/>
              <a:t>，并且 </a:t>
            </a:r>
            <a:r>
              <a:rPr lang="en-US" altLang="zh-CN" sz="1200" b="1" dirty="0"/>
              <a:t>R0+R3 -&gt; R0</a:t>
            </a:r>
          </a:p>
          <a:p>
            <a:pPr lvl="2"/>
            <a:r>
              <a:rPr lang="en-US" altLang="zh-CN" sz="1200" b="1" dirty="0"/>
              <a:t>LDR</a:t>
            </a:r>
            <a:r>
              <a:rPr lang="en-US" altLang="zh-CN" sz="1200" b="1" dirty="0">
                <a:solidFill>
                  <a:srgbClr val="FF0000"/>
                </a:solidFill>
              </a:rPr>
              <a:t>B</a:t>
            </a:r>
            <a:r>
              <a:rPr lang="en-US" altLang="zh-CN" sz="1200" b="1" dirty="0"/>
              <a:t> R4, </a:t>
            </a:r>
            <a:r>
              <a:rPr lang="en-US" altLang="zh-CN" sz="1200" b="1" dirty="0" err="1"/>
              <a:t>Lable</a:t>
            </a:r>
            <a:r>
              <a:rPr lang="en-US" altLang="zh-CN" sz="1200" b="1" dirty="0"/>
              <a:t>                                 ; [Label]</a:t>
            </a:r>
            <a:r>
              <a:rPr lang="zh-CN" altLang="en-US" sz="1200" b="1" dirty="0"/>
              <a:t>存储单元的无符号字节（</a:t>
            </a:r>
            <a:r>
              <a:rPr lang="en-US" altLang="zh-CN" sz="1200" b="1" dirty="0">
                <a:solidFill>
                  <a:srgbClr val="FF0000"/>
                </a:solidFill>
              </a:rPr>
              <a:t>B</a:t>
            </a:r>
            <a:r>
              <a:rPr lang="zh-CN" altLang="en-US" sz="1200" b="1" dirty="0"/>
              <a:t>） </a:t>
            </a:r>
            <a:r>
              <a:rPr lang="en-US" altLang="zh-CN" sz="1200" b="1" dirty="0"/>
              <a:t>-&gt; R4</a:t>
            </a:r>
          </a:p>
          <a:p>
            <a:pPr lvl="2"/>
            <a:r>
              <a:rPr lang="en-US" altLang="zh-CN" sz="1200" b="1" dirty="0"/>
              <a:t>LDM</a:t>
            </a:r>
            <a:r>
              <a:rPr lang="en-US" altLang="zh-CN" sz="1200" b="1" dirty="0">
                <a:solidFill>
                  <a:srgbClr val="FF0000"/>
                </a:solidFill>
              </a:rPr>
              <a:t>FA</a:t>
            </a:r>
            <a:r>
              <a:rPr lang="en-US" altLang="zh-CN" sz="1200" b="1" dirty="0"/>
              <a:t> R5, {R1,R3,R5,R7}             ; </a:t>
            </a:r>
            <a:r>
              <a:rPr lang="zh-CN" altLang="en-US" sz="1200" b="1" dirty="0"/>
              <a:t>将</a:t>
            </a:r>
            <a:r>
              <a:rPr lang="en-US" altLang="zh-CN" sz="1200" b="1" dirty="0"/>
              <a:t>[R5]</a:t>
            </a:r>
            <a:r>
              <a:rPr lang="zh-CN" altLang="en-US" sz="1200" b="1" dirty="0"/>
              <a:t>开始的</a:t>
            </a:r>
            <a:r>
              <a:rPr lang="en-US" altLang="zh-CN" sz="1200" b="1" dirty="0"/>
              <a:t>4</a:t>
            </a:r>
            <a:r>
              <a:rPr lang="zh-CN" altLang="en-US" sz="1200" b="1" dirty="0"/>
              <a:t>个存储单元的内容 </a:t>
            </a:r>
            <a:r>
              <a:rPr lang="en-US" altLang="zh-CN" sz="1200" b="1" dirty="0"/>
              <a:t>-&gt; R1</a:t>
            </a:r>
            <a:r>
              <a:rPr lang="zh-CN" altLang="en-US" sz="1200" b="1" dirty="0"/>
              <a:t>、</a:t>
            </a:r>
            <a:r>
              <a:rPr lang="en-US" altLang="zh-CN" sz="1200" b="1" dirty="0"/>
              <a:t>R3</a:t>
            </a:r>
            <a:r>
              <a:rPr lang="zh-CN" altLang="en-US" sz="1200" b="1" dirty="0"/>
              <a:t>、</a:t>
            </a:r>
            <a:r>
              <a:rPr lang="en-US" altLang="zh-CN" sz="1200" b="1" dirty="0"/>
              <a:t>R5</a:t>
            </a:r>
            <a:r>
              <a:rPr lang="zh-CN" altLang="en-US" sz="1200" b="1" dirty="0"/>
              <a:t>、</a:t>
            </a:r>
            <a:r>
              <a:rPr lang="en-US" altLang="zh-CN" sz="1200" b="1" dirty="0"/>
              <a:t>R79</a:t>
            </a:r>
            <a:r>
              <a:rPr lang="zh-CN" altLang="en-US" sz="1200" b="1" dirty="0"/>
              <a:t>（</a:t>
            </a:r>
            <a:r>
              <a:rPr lang="en-US" altLang="zh-CN" sz="1200" b="1" dirty="0">
                <a:solidFill>
                  <a:srgbClr val="FF0000"/>
                </a:solidFill>
              </a:rPr>
              <a:t>FA</a:t>
            </a:r>
            <a:r>
              <a:rPr lang="zh-CN" altLang="en-US" sz="1200" b="1" dirty="0"/>
              <a:t>：满增）</a:t>
            </a:r>
            <a:endParaRPr lang="en-US" altLang="zh-CN" sz="1200" b="1" dirty="0"/>
          </a:p>
          <a:p>
            <a:pPr lvl="2"/>
            <a:r>
              <a:rPr lang="en-US" altLang="zh-CN" sz="1200" b="1" dirty="0"/>
              <a:t>STM</a:t>
            </a:r>
            <a:r>
              <a:rPr lang="en-US" altLang="zh-CN" sz="1200" b="1" dirty="0">
                <a:solidFill>
                  <a:srgbClr val="FF0000"/>
                </a:solidFill>
              </a:rPr>
              <a:t>FD</a:t>
            </a:r>
            <a:r>
              <a:rPr lang="en-US" altLang="zh-CN" sz="1200" b="1" dirty="0"/>
              <a:t> R13!, {R0-R4,LR}               ; </a:t>
            </a:r>
            <a:r>
              <a:rPr lang="zh-CN" altLang="en-US" sz="1200" b="1" dirty="0"/>
              <a:t>将</a:t>
            </a:r>
            <a:r>
              <a:rPr lang="en-US" altLang="zh-CN" sz="1200" b="1" dirty="0"/>
              <a:t>R0-R4</a:t>
            </a:r>
            <a:r>
              <a:rPr lang="zh-CN" altLang="en-US" sz="1200" b="1" dirty="0"/>
              <a:t>及</a:t>
            </a:r>
            <a:r>
              <a:rPr lang="en-US" altLang="zh-CN" sz="1200" b="1" dirty="0"/>
              <a:t>LR</a:t>
            </a:r>
            <a:r>
              <a:rPr lang="zh-CN" altLang="en-US" sz="1200" b="1" dirty="0"/>
              <a:t>，压入堆栈（</a:t>
            </a:r>
            <a:r>
              <a:rPr lang="en-US" altLang="zh-CN" sz="1200" b="1" dirty="0"/>
              <a:t>R13</a:t>
            </a:r>
            <a:r>
              <a:rPr lang="zh-CN" altLang="en-US" sz="1200" b="1" dirty="0"/>
              <a:t>即</a:t>
            </a:r>
            <a:r>
              <a:rPr lang="en-US" altLang="zh-CN" sz="1200" b="1" dirty="0"/>
              <a:t>SP</a:t>
            </a:r>
            <a:r>
              <a:rPr lang="zh-CN" altLang="en-US" sz="1200" b="1" dirty="0"/>
              <a:t>） （</a:t>
            </a:r>
            <a:r>
              <a:rPr lang="en-US" altLang="zh-CN" sz="1200" b="1" dirty="0">
                <a:solidFill>
                  <a:srgbClr val="FF0000"/>
                </a:solidFill>
              </a:rPr>
              <a:t>FD</a:t>
            </a:r>
            <a:r>
              <a:rPr lang="zh-CN" altLang="en-US" sz="1200" b="1" dirty="0"/>
              <a:t>：满减）</a:t>
            </a:r>
            <a:endParaRPr lang="en-US" altLang="zh-CN" sz="1200" b="1" dirty="0"/>
          </a:p>
          <a:p>
            <a:pPr lvl="2"/>
            <a:r>
              <a:rPr lang="en-US" altLang="zh-CN" sz="1200" b="1" dirty="0"/>
              <a:t>LDM</a:t>
            </a:r>
            <a:r>
              <a:rPr lang="en-US" altLang="zh-CN" sz="1200" b="1" dirty="0">
                <a:solidFill>
                  <a:srgbClr val="FF0000"/>
                </a:solidFill>
              </a:rPr>
              <a:t>FD</a:t>
            </a:r>
            <a:r>
              <a:rPr lang="en-US" altLang="zh-CN" sz="1200" b="1" dirty="0"/>
              <a:t> R13!, {R0-R4,PC}              ; </a:t>
            </a:r>
            <a:r>
              <a:rPr lang="zh-CN" altLang="en-US" sz="1200" b="1" dirty="0"/>
              <a:t>从堆栈中读（</a:t>
            </a:r>
            <a:r>
              <a:rPr lang="en-US" altLang="zh-CN" sz="1200" b="1" dirty="0"/>
              <a:t>R13</a:t>
            </a:r>
            <a:r>
              <a:rPr lang="zh-CN" altLang="en-US" sz="1200" b="1" dirty="0"/>
              <a:t>即</a:t>
            </a:r>
            <a:r>
              <a:rPr lang="en-US" altLang="zh-CN" sz="1200" b="1" dirty="0"/>
              <a:t>SP</a:t>
            </a:r>
            <a:r>
              <a:rPr lang="zh-CN" altLang="en-US" sz="1200" b="1" dirty="0"/>
              <a:t>），送到</a:t>
            </a:r>
            <a:r>
              <a:rPr lang="en-US" altLang="zh-CN" sz="1200" b="1" dirty="0"/>
              <a:t>R0-R4</a:t>
            </a:r>
            <a:r>
              <a:rPr lang="zh-CN" altLang="en-US" sz="1200" b="1" dirty="0"/>
              <a:t>及</a:t>
            </a:r>
            <a:r>
              <a:rPr lang="en-US" altLang="zh-CN" sz="1200" b="1" dirty="0"/>
              <a:t>PC</a:t>
            </a:r>
            <a:r>
              <a:rPr lang="zh-CN" altLang="en-US" sz="1200" b="1" dirty="0"/>
              <a:t> （</a:t>
            </a:r>
            <a:r>
              <a:rPr lang="en-US" altLang="zh-CN" sz="1200" b="1" dirty="0">
                <a:solidFill>
                  <a:srgbClr val="FF0000"/>
                </a:solidFill>
              </a:rPr>
              <a:t>FD</a:t>
            </a:r>
            <a:r>
              <a:rPr lang="zh-CN" altLang="en-US" sz="1200" b="1" dirty="0"/>
              <a:t>：满减）</a:t>
            </a:r>
            <a:endParaRPr lang="en-US" altLang="zh-CN" sz="1200" b="1" dirty="0"/>
          </a:p>
          <a:p>
            <a:pPr lvl="2"/>
            <a:r>
              <a:rPr lang="en-US" altLang="zh-CN" sz="1200" b="1" dirty="0"/>
              <a:t>SWP</a:t>
            </a:r>
            <a:r>
              <a:rPr lang="en-US" altLang="zh-CN" sz="1200" b="1" dirty="0">
                <a:solidFill>
                  <a:srgbClr val="FF0000"/>
                </a:solidFill>
              </a:rPr>
              <a:t>B</a:t>
            </a:r>
            <a:r>
              <a:rPr lang="en-US" altLang="zh-CN" sz="1200" b="1" dirty="0"/>
              <a:t> R2, R3, [R4]           	             ; </a:t>
            </a:r>
            <a:r>
              <a:rPr lang="zh-CN" altLang="en-US" sz="1200" b="1" dirty="0"/>
              <a:t>字节（</a:t>
            </a:r>
            <a:r>
              <a:rPr lang="en-US" altLang="zh-CN" sz="1200" b="1" dirty="0">
                <a:solidFill>
                  <a:srgbClr val="FF0000"/>
                </a:solidFill>
              </a:rPr>
              <a:t>B</a:t>
            </a:r>
            <a:r>
              <a:rPr lang="zh-CN" altLang="en-US" sz="1200" b="1" dirty="0"/>
              <a:t>）交换：</a:t>
            </a:r>
            <a:r>
              <a:rPr lang="en-US" altLang="zh-CN" sz="1200" b="1" dirty="0"/>
              <a:t>[R4] -&gt; R2</a:t>
            </a:r>
            <a:r>
              <a:rPr lang="zh-CN" altLang="en-US" sz="1200" b="1" dirty="0"/>
              <a:t>，</a:t>
            </a:r>
            <a:r>
              <a:rPr lang="en-US" altLang="zh-CN" sz="1200" b="1" dirty="0"/>
              <a:t>R3 -&gt; [R4]</a:t>
            </a:r>
          </a:p>
          <a:p>
            <a:pPr lvl="2"/>
            <a:r>
              <a:rPr lang="en-US" altLang="zh-CN" sz="1200" b="1" dirty="0"/>
              <a:t>SWP R1, R1, [R5]                         ; [R5] -&gt; R1</a:t>
            </a:r>
            <a:r>
              <a:rPr lang="zh-CN" altLang="en-US" sz="1200" b="1" dirty="0"/>
              <a:t>，</a:t>
            </a:r>
            <a:r>
              <a:rPr lang="en-US" altLang="zh-CN" sz="1200" b="1" dirty="0"/>
              <a:t>R1 -&gt; [R5]</a:t>
            </a:r>
            <a:r>
              <a:rPr lang="zh-CN" altLang="en-US" sz="1200" b="1" dirty="0"/>
              <a:t>，即</a:t>
            </a:r>
            <a:r>
              <a:rPr lang="en-US" altLang="zh-CN" sz="1200" b="1" dirty="0"/>
              <a:t>R1</a:t>
            </a:r>
            <a:r>
              <a:rPr lang="zh-CN" altLang="en-US" sz="1200" b="1" dirty="0"/>
              <a:t>和</a:t>
            </a:r>
            <a:r>
              <a:rPr lang="en-US" altLang="zh-CN" sz="1200" b="1" dirty="0"/>
              <a:t>[R5]</a:t>
            </a:r>
            <a:r>
              <a:rPr lang="zh-CN" altLang="en-US" sz="1200" b="1" dirty="0"/>
              <a:t>的内容交换</a:t>
            </a:r>
            <a:endParaRPr lang="en-US" altLang="zh-CN" sz="1200" b="1" dirty="0"/>
          </a:p>
          <a:p>
            <a:pPr lvl="2"/>
            <a:r>
              <a:rPr lang="en-US" altLang="zh-CN" sz="1200" b="1" dirty="0"/>
              <a:t>PLD [R2, #Label *5]                        ;</a:t>
            </a:r>
            <a:r>
              <a:rPr lang="zh-CN" altLang="en-US" sz="1200" b="1" dirty="0"/>
              <a:t>有效地址</a:t>
            </a:r>
            <a:r>
              <a:rPr lang="en-US" altLang="zh-CN" sz="1200" b="1" dirty="0"/>
              <a:t>=R2+ Label *5</a:t>
            </a:r>
          </a:p>
          <a:p>
            <a:pPr lvl="2"/>
            <a:r>
              <a:rPr lang="en-US" altLang="zh-CN" sz="1200" b="1" dirty="0"/>
              <a:t>PLD [R3, R2, </a:t>
            </a:r>
            <a:r>
              <a:rPr lang="en-US" altLang="zh-CN" sz="1200" b="1" dirty="0">
                <a:solidFill>
                  <a:srgbClr val="FF0000"/>
                </a:solidFill>
              </a:rPr>
              <a:t>LSR</a:t>
            </a:r>
            <a:r>
              <a:rPr lang="en-US" altLang="zh-CN" sz="1200" b="1" dirty="0"/>
              <a:t> #0x2]                  ;</a:t>
            </a:r>
            <a:r>
              <a:rPr lang="zh-CN" altLang="en-US" sz="1200" b="1" dirty="0"/>
              <a:t>有效地址</a:t>
            </a:r>
            <a:r>
              <a:rPr lang="en-US" altLang="zh-CN" sz="1200" b="1" dirty="0"/>
              <a:t>=R3 + R2</a:t>
            </a:r>
            <a:r>
              <a:rPr lang="zh-CN" altLang="en-US" sz="1200" b="1" dirty="0"/>
              <a:t>逻辑右移（</a:t>
            </a:r>
            <a:r>
              <a:rPr lang="en-US" altLang="zh-CN" sz="1200" b="1" dirty="0">
                <a:solidFill>
                  <a:srgbClr val="FF0000"/>
                </a:solidFill>
              </a:rPr>
              <a:t>LSR</a:t>
            </a:r>
            <a:r>
              <a:rPr lang="zh-CN" altLang="en-US" sz="1200" b="1" dirty="0"/>
              <a:t>）</a:t>
            </a:r>
            <a:r>
              <a:rPr lang="en-US" altLang="zh-CN" sz="1200" b="1" dirty="0"/>
              <a:t>2</a:t>
            </a:r>
            <a:r>
              <a:rPr lang="zh-CN" altLang="en-US" sz="1200" b="1" dirty="0"/>
              <a:t>位</a:t>
            </a:r>
            <a:endParaRPr lang="en-US" altLang="zh-CN" sz="1200" b="1" dirty="0"/>
          </a:p>
          <a:p>
            <a:pPr lvl="2"/>
            <a:endParaRPr lang="en-US" altLang="zh-CN" sz="1600" b="1" dirty="0"/>
          </a:p>
          <a:p>
            <a:pPr lvl="2"/>
            <a:endParaRPr lang="en-US" altLang="zh-CN" sz="1200" b="1" dirty="0"/>
          </a:p>
          <a:p>
            <a:pPr lvl="2"/>
            <a:endParaRPr lang="en-US" altLang="zh-CN" sz="1400" b="1" dirty="0"/>
          </a:p>
          <a:p>
            <a:pPr lvl="2"/>
            <a:endParaRPr lang="en-US" altLang="zh-CN" sz="1600" b="1" dirty="0"/>
          </a:p>
        </p:txBody>
      </p:sp>
    </p:spTree>
    <p:extLst>
      <p:ext uri="{BB962C8B-B14F-4D97-AF65-F5344CB8AC3E}">
        <p14:creationId xmlns:p14="http://schemas.microsoft.com/office/powerpoint/2010/main" val="11147868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ABCAA924-FA1B-4DEE-9DF5-E49CBFFEBC2B}"/>
              </a:ext>
            </a:extLst>
          </p:cNvPr>
          <p:cNvSpPr>
            <a:spLocks noGrp="1" noChangeArrowheads="1"/>
          </p:cNvSpPr>
          <p:nvPr>
            <p:ph type="title"/>
          </p:nvPr>
        </p:nvSpPr>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本章小结</a:t>
            </a:r>
          </a:p>
        </p:txBody>
      </p:sp>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457200" y="1600200"/>
            <a:ext cx="8229600" cy="4925144"/>
          </a:xfrm>
        </p:spPr>
        <p:txBody>
          <a:bodyPr rtlCol="0">
            <a:noAutofit/>
          </a:bodyPr>
          <a:lstStyle/>
          <a:p>
            <a:pPr eaLnBrk="1" fontAlgn="auto" hangingPunct="1">
              <a:spcAft>
                <a:spcPts val="0"/>
              </a:spcAft>
              <a:defRPr/>
            </a:pPr>
            <a:r>
              <a:rPr lang="zh-CN" altLang="en-US" sz="1600" b="1" dirty="0"/>
              <a:t>机器指令</a:t>
            </a:r>
          </a:p>
          <a:p>
            <a:pPr eaLnBrk="1" fontAlgn="auto" hangingPunct="1">
              <a:spcAft>
                <a:spcPts val="0"/>
              </a:spcAft>
              <a:defRPr/>
            </a:pPr>
            <a:endParaRPr lang="zh-CN" altLang="en-US" sz="1600" b="1" dirty="0"/>
          </a:p>
          <a:p>
            <a:pPr eaLnBrk="1" fontAlgn="auto" hangingPunct="1">
              <a:spcAft>
                <a:spcPts val="0"/>
              </a:spcAft>
              <a:defRPr/>
            </a:pPr>
            <a:r>
              <a:rPr lang="zh-CN" altLang="en-US" sz="1600" b="1" dirty="0"/>
              <a:t>指令系统（也称为指令集）</a:t>
            </a:r>
          </a:p>
          <a:p>
            <a:pPr eaLnBrk="1" fontAlgn="auto" hangingPunct="1">
              <a:spcAft>
                <a:spcPts val="0"/>
              </a:spcAft>
              <a:defRPr/>
            </a:pPr>
            <a:endParaRPr lang="zh-CN" altLang="en-US" sz="1600" b="1" dirty="0"/>
          </a:p>
          <a:p>
            <a:pPr eaLnBrk="1" fontAlgn="auto" hangingPunct="1">
              <a:spcAft>
                <a:spcPts val="0"/>
              </a:spcAft>
              <a:defRPr/>
            </a:pPr>
            <a:r>
              <a:rPr lang="zh-CN" altLang="en-US" sz="1600" b="1" dirty="0"/>
              <a:t>一个完善的指令系统应该满足下面的要求：完备性、规整性、有效性、兼容性、可扩展性</a:t>
            </a:r>
          </a:p>
          <a:p>
            <a:pPr eaLnBrk="1" fontAlgn="auto" hangingPunct="1">
              <a:spcAft>
                <a:spcPts val="0"/>
              </a:spcAft>
              <a:defRPr/>
            </a:pPr>
            <a:endParaRPr lang="zh-CN" altLang="en-US" sz="1600" b="1" dirty="0"/>
          </a:p>
          <a:p>
            <a:pPr eaLnBrk="1" fontAlgn="auto" hangingPunct="1">
              <a:spcAft>
                <a:spcPts val="0"/>
              </a:spcAft>
              <a:defRPr/>
            </a:pPr>
            <a:r>
              <a:rPr lang="zh-CN" altLang="en-US" sz="1600" b="1" dirty="0"/>
              <a:t>指令格式：指令包括操作码</a:t>
            </a:r>
            <a:r>
              <a:rPr lang="en-US" altLang="zh-CN" sz="1600" b="1" dirty="0"/>
              <a:t>OP</a:t>
            </a:r>
            <a:r>
              <a:rPr lang="zh-CN" altLang="en-US" sz="1600" b="1" dirty="0"/>
              <a:t>和地址码</a:t>
            </a:r>
            <a:r>
              <a:rPr lang="en-US" altLang="zh-CN" sz="1600" b="1" dirty="0"/>
              <a:t>A</a:t>
            </a:r>
          </a:p>
          <a:p>
            <a:pPr eaLnBrk="1" fontAlgn="auto" hangingPunct="1">
              <a:spcAft>
                <a:spcPts val="0"/>
              </a:spcAft>
              <a:defRPr/>
            </a:pPr>
            <a:endParaRPr lang="en-US" altLang="zh-CN" sz="1600" b="1" dirty="0"/>
          </a:p>
          <a:p>
            <a:pPr eaLnBrk="1" fontAlgn="auto" hangingPunct="1">
              <a:spcAft>
                <a:spcPts val="0"/>
              </a:spcAft>
              <a:defRPr/>
            </a:pPr>
            <a:r>
              <a:rPr lang="zh-CN" altLang="en-US" sz="1600" b="1" dirty="0"/>
              <a:t>定长指令系统（如</a:t>
            </a:r>
            <a:r>
              <a:rPr lang="en-US" altLang="zh-CN" sz="1600" b="1" dirty="0"/>
              <a:t>RISC</a:t>
            </a:r>
            <a:r>
              <a:rPr lang="zh-CN" altLang="en-US" sz="1600" b="1" dirty="0"/>
              <a:t>计算机）</a:t>
            </a:r>
            <a:endParaRPr lang="en-US" altLang="zh-CN" sz="1600" b="1" dirty="0"/>
          </a:p>
          <a:p>
            <a:pPr eaLnBrk="1" fontAlgn="auto" hangingPunct="1">
              <a:spcAft>
                <a:spcPts val="0"/>
              </a:spcAft>
              <a:defRPr/>
            </a:pPr>
            <a:endParaRPr lang="en-US" altLang="zh-CN" sz="1600" b="1" dirty="0"/>
          </a:p>
          <a:p>
            <a:pPr eaLnBrk="1" fontAlgn="auto" hangingPunct="1">
              <a:spcAft>
                <a:spcPts val="0"/>
              </a:spcAft>
              <a:defRPr/>
            </a:pPr>
            <a:r>
              <a:rPr lang="zh-CN" altLang="en-US" sz="1600" b="1" dirty="0"/>
              <a:t>变长指令系统（如</a:t>
            </a:r>
            <a:r>
              <a:rPr lang="en-US" altLang="zh-CN" sz="1600" b="1" dirty="0"/>
              <a:t>CISC</a:t>
            </a:r>
            <a:r>
              <a:rPr lang="zh-CN" altLang="en-US" sz="1600" b="1" dirty="0"/>
              <a:t>计算机）</a:t>
            </a:r>
          </a:p>
          <a:p>
            <a:pPr eaLnBrk="1" fontAlgn="auto" hangingPunct="1">
              <a:spcAft>
                <a:spcPts val="0"/>
              </a:spcAft>
              <a:defRPr/>
            </a:pPr>
            <a:endParaRPr lang="zh-CN" altLang="en-US" sz="1600" b="1" dirty="0"/>
          </a:p>
          <a:p>
            <a:pPr eaLnBrk="1" fontAlgn="auto" hangingPunct="1">
              <a:spcAft>
                <a:spcPts val="0"/>
              </a:spcAft>
              <a:defRPr/>
            </a:pPr>
            <a:r>
              <a:rPr lang="zh-CN" altLang="en-US" sz="1600" b="1" dirty="0"/>
              <a:t>定长操作码、变长操作码、扩展操作码技术</a:t>
            </a:r>
          </a:p>
          <a:p>
            <a:pPr eaLnBrk="1" fontAlgn="auto" hangingPunct="1">
              <a:spcAft>
                <a:spcPts val="0"/>
              </a:spcAft>
              <a:defRPr/>
            </a:pPr>
            <a:endParaRPr lang="zh-CN" altLang="en-US" sz="1600" b="1" dirty="0"/>
          </a:p>
          <a:p>
            <a:pPr eaLnBrk="1" fontAlgn="auto" hangingPunct="1">
              <a:spcAft>
                <a:spcPts val="0"/>
              </a:spcAft>
              <a:defRPr/>
            </a:pPr>
            <a:r>
              <a:rPr lang="zh-CN" altLang="en-US" sz="1600" b="1" dirty="0"/>
              <a:t>三地址指令、双地址指令、单地址指令、零地址指令</a:t>
            </a:r>
          </a:p>
          <a:p>
            <a:pPr eaLnBrk="1" fontAlgn="auto" hangingPunct="1">
              <a:spcAft>
                <a:spcPts val="0"/>
              </a:spcAft>
              <a:defRPr/>
            </a:pPr>
            <a:endParaRPr lang="zh-CN" altLang="en-US" sz="1600" b="1" dirty="0"/>
          </a:p>
        </p:txBody>
      </p:sp>
      <p:pic>
        <p:nvPicPr>
          <p:cNvPr id="4" name="图片 3">
            <a:extLst>
              <a:ext uri="{FF2B5EF4-FFF2-40B4-BE49-F238E27FC236}">
                <a16:creationId xmlns:a16="http://schemas.microsoft.com/office/drawing/2014/main" id="{ECB7DB20-5F3E-41C8-B61E-CE4D70EC4204}"/>
              </a:ext>
            </a:extLst>
          </p:cNvPr>
          <p:cNvPicPr>
            <a:picLocks noChangeAspect="1"/>
          </p:cNvPicPr>
          <p:nvPr/>
        </p:nvPicPr>
        <p:blipFill>
          <a:blip r:embed="rId2"/>
          <a:stretch>
            <a:fillRect/>
          </a:stretch>
        </p:blipFill>
        <p:spPr>
          <a:xfrm>
            <a:off x="5436096" y="3348059"/>
            <a:ext cx="2812286" cy="728718"/>
          </a:xfrm>
          <a:prstGeom prst="rect">
            <a:avLst/>
          </a:prstGeom>
        </p:spPr>
      </p:pic>
      <p:sp>
        <p:nvSpPr>
          <p:cNvPr id="6" name="文本框 5">
            <a:extLst>
              <a:ext uri="{FF2B5EF4-FFF2-40B4-BE49-F238E27FC236}">
                <a16:creationId xmlns:a16="http://schemas.microsoft.com/office/drawing/2014/main" id="{2B5A22B0-F569-41D3-8F5F-CD35DD07FB43}"/>
              </a:ext>
            </a:extLst>
          </p:cNvPr>
          <p:cNvSpPr txBox="1"/>
          <p:nvPr/>
        </p:nvSpPr>
        <p:spPr>
          <a:xfrm>
            <a:off x="5008022" y="4387170"/>
            <a:ext cx="3744416" cy="553998"/>
          </a:xfrm>
          <a:prstGeom prst="rect">
            <a:avLst/>
          </a:prstGeom>
          <a:solidFill>
            <a:srgbClr val="FFFF00"/>
          </a:solidFill>
        </p:spPr>
        <p:txBody>
          <a:bodyPr wrap="square">
            <a:spAutoFit/>
          </a:bodyPr>
          <a:lstStyle/>
          <a:p>
            <a:r>
              <a:rPr lang="zh-CN" altLang="en-US" sz="1000" b="1" dirty="0"/>
              <a:t>CISC：Complex Instruction Set Computer，复杂指令系统计算机</a:t>
            </a:r>
          </a:p>
          <a:p>
            <a:endParaRPr lang="zh-CN" altLang="en-US" sz="1000" b="1" dirty="0"/>
          </a:p>
          <a:p>
            <a:r>
              <a:rPr lang="zh-CN" altLang="en-US" sz="1000" b="1" dirty="0"/>
              <a:t>RISC：Reduced Instruction Set Computer，精简指令系统计算机</a:t>
            </a:r>
          </a:p>
        </p:txBody>
      </p:sp>
      <p:pic>
        <p:nvPicPr>
          <p:cNvPr id="7" name="图片 6">
            <a:extLst>
              <a:ext uri="{FF2B5EF4-FFF2-40B4-BE49-F238E27FC236}">
                <a16:creationId xmlns:a16="http://schemas.microsoft.com/office/drawing/2014/main" id="{72471F1B-A745-4757-9C19-057284A2E445}"/>
              </a:ext>
            </a:extLst>
          </p:cNvPr>
          <p:cNvPicPr>
            <a:picLocks noChangeAspect="1"/>
          </p:cNvPicPr>
          <p:nvPr/>
        </p:nvPicPr>
        <p:blipFill>
          <a:blip r:embed="rId3"/>
          <a:stretch>
            <a:fillRect/>
          </a:stretch>
        </p:blipFill>
        <p:spPr>
          <a:xfrm>
            <a:off x="6300191" y="5251560"/>
            <a:ext cx="2450687" cy="1273783"/>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457200" y="764704"/>
            <a:ext cx="8229600" cy="4925144"/>
          </a:xfrm>
        </p:spPr>
        <p:txBody>
          <a:bodyPr rtlCol="0">
            <a:normAutofit/>
          </a:bodyPr>
          <a:lstStyle/>
          <a:p>
            <a:pPr eaLnBrk="1" fontAlgn="auto" hangingPunct="1">
              <a:spcAft>
                <a:spcPts val="0"/>
              </a:spcAft>
              <a:defRPr/>
            </a:pPr>
            <a:r>
              <a:rPr lang="zh-CN" altLang="en-US" sz="1600" b="1" dirty="0"/>
              <a:t>指令寻址方式：顺序寻址方式、跳跃寻址方式（用于转移指令等）</a:t>
            </a:r>
          </a:p>
          <a:p>
            <a:pPr eaLnBrk="1" fontAlgn="auto" hangingPunct="1">
              <a:spcAft>
                <a:spcPts val="0"/>
              </a:spcAft>
              <a:defRPr/>
            </a:pPr>
            <a:endParaRPr lang="zh-CN" altLang="en-US" sz="1600" b="1" dirty="0"/>
          </a:p>
          <a:p>
            <a:pPr eaLnBrk="1" fontAlgn="auto" hangingPunct="1">
              <a:spcAft>
                <a:spcPts val="0"/>
              </a:spcAft>
              <a:defRPr/>
            </a:pPr>
            <a:r>
              <a:rPr lang="zh-CN" altLang="en-US" sz="1600" b="1" dirty="0">
                <a:solidFill>
                  <a:srgbClr val="FF0000"/>
                </a:solidFill>
              </a:rPr>
              <a:t>（重点）操作数寻址方式</a:t>
            </a:r>
            <a:r>
              <a:rPr lang="zh-CN" altLang="en-US" sz="1600" b="1" dirty="0"/>
              <a:t>：立即寻址、直接寻址、寄存器寻址、间接寻址、寄存器间接寻址、相对寻址、变址寻址、基址寻址、堆栈寻址、其他寻址（变址</a:t>
            </a:r>
            <a:r>
              <a:rPr lang="en-US" altLang="zh-CN" sz="1600" b="1" dirty="0"/>
              <a:t>+</a:t>
            </a:r>
            <a:r>
              <a:rPr lang="zh-CN" altLang="en-US" sz="1600" b="1" dirty="0"/>
              <a:t>间接寻址，间接</a:t>
            </a:r>
            <a:r>
              <a:rPr lang="en-US" altLang="zh-CN" sz="1600" b="1" dirty="0"/>
              <a:t>+</a:t>
            </a:r>
            <a:r>
              <a:rPr lang="zh-CN" altLang="en-US" sz="1600" b="1" dirty="0"/>
              <a:t>变址寻址，相对</a:t>
            </a:r>
            <a:r>
              <a:rPr lang="en-US" altLang="zh-CN" sz="1600" b="1" dirty="0"/>
              <a:t>+</a:t>
            </a:r>
            <a:r>
              <a:rPr lang="zh-CN" altLang="en-US" sz="1600" b="1" dirty="0"/>
              <a:t>间接寻址）等</a:t>
            </a:r>
            <a:endParaRPr lang="en-US" altLang="zh-CN" sz="1600" b="1" dirty="0"/>
          </a:p>
          <a:p>
            <a:pPr eaLnBrk="1" fontAlgn="auto" hangingPunct="1">
              <a:spcAft>
                <a:spcPts val="0"/>
              </a:spcAft>
              <a:defRPr/>
            </a:pPr>
            <a:endParaRPr lang="en-US" altLang="zh-CN" sz="1600" b="1" dirty="0"/>
          </a:p>
          <a:p>
            <a:pPr eaLnBrk="1" fontAlgn="auto" hangingPunct="1">
              <a:spcAft>
                <a:spcPts val="0"/>
              </a:spcAft>
              <a:defRPr/>
            </a:pPr>
            <a:endParaRPr lang="en-US" altLang="zh-CN" sz="1600" b="1" dirty="0"/>
          </a:p>
          <a:p>
            <a:pPr eaLnBrk="1" fontAlgn="auto" hangingPunct="1">
              <a:spcAft>
                <a:spcPts val="0"/>
              </a:spcAft>
              <a:defRPr/>
            </a:pPr>
            <a:endParaRPr lang="en-US" altLang="zh-CN" sz="1600" b="1" dirty="0"/>
          </a:p>
          <a:p>
            <a:pPr eaLnBrk="1" fontAlgn="auto" hangingPunct="1">
              <a:spcAft>
                <a:spcPts val="0"/>
              </a:spcAft>
              <a:defRPr/>
            </a:pPr>
            <a:endParaRPr lang="en-US" altLang="zh-CN" sz="1600" b="1" dirty="0"/>
          </a:p>
          <a:p>
            <a:pPr eaLnBrk="1" fontAlgn="auto" hangingPunct="1">
              <a:spcAft>
                <a:spcPts val="0"/>
              </a:spcAft>
              <a:defRPr/>
            </a:pPr>
            <a:endParaRPr lang="en-US" altLang="zh-CN" sz="1600" b="1" dirty="0"/>
          </a:p>
          <a:p>
            <a:pPr eaLnBrk="1" fontAlgn="auto" hangingPunct="1">
              <a:spcAft>
                <a:spcPts val="0"/>
              </a:spcAft>
              <a:defRPr/>
            </a:pPr>
            <a:r>
              <a:rPr lang="zh-CN" altLang="en-US" sz="1600" b="1" dirty="0"/>
              <a:t>指令类型：算术逻辑运算指令、移位操作指令、数据传送指令、堆栈操作指令、字符串处理指令、程序控制指令（转移指令、循环控制指令、子程序调用与返回指令）、输入输出指令、其他指令</a:t>
            </a:r>
            <a:endParaRPr lang="en-US" altLang="zh-CN" sz="1600" b="1" dirty="0"/>
          </a:p>
          <a:p>
            <a:pPr eaLnBrk="1" fontAlgn="auto" hangingPunct="1">
              <a:spcAft>
                <a:spcPts val="0"/>
              </a:spcAft>
              <a:defRPr/>
            </a:pPr>
            <a:endParaRPr lang="en-US" altLang="zh-CN" sz="1600" b="1" dirty="0"/>
          </a:p>
          <a:p>
            <a:pPr eaLnBrk="1" fontAlgn="auto" hangingPunct="1">
              <a:spcAft>
                <a:spcPts val="0"/>
              </a:spcAft>
              <a:defRPr/>
            </a:pPr>
            <a:endParaRPr lang="en-US" altLang="zh-CN" sz="1600" b="1" dirty="0"/>
          </a:p>
          <a:p>
            <a:pPr eaLnBrk="1" fontAlgn="auto" hangingPunct="1">
              <a:spcAft>
                <a:spcPts val="0"/>
              </a:spcAft>
              <a:defRPr/>
            </a:pPr>
            <a:endParaRPr lang="en-US" altLang="zh-CN" sz="1600" b="1" dirty="0"/>
          </a:p>
          <a:p>
            <a:pPr eaLnBrk="1" fontAlgn="auto" hangingPunct="1">
              <a:spcAft>
                <a:spcPts val="0"/>
              </a:spcAft>
              <a:defRPr/>
            </a:pPr>
            <a:endParaRPr lang="zh-CN" altLang="en-US" sz="1600" dirty="0"/>
          </a:p>
        </p:txBody>
      </p:sp>
      <p:pic>
        <p:nvPicPr>
          <p:cNvPr id="6" name="图片 5">
            <a:extLst>
              <a:ext uri="{FF2B5EF4-FFF2-40B4-BE49-F238E27FC236}">
                <a16:creationId xmlns:a16="http://schemas.microsoft.com/office/drawing/2014/main" id="{EB7C3C39-F748-4D70-83CD-B95C012FEB6F}"/>
              </a:ext>
            </a:extLst>
          </p:cNvPr>
          <p:cNvPicPr>
            <a:picLocks noChangeAspect="1"/>
          </p:cNvPicPr>
          <p:nvPr/>
        </p:nvPicPr>
        <p:blipFill>
          <a:blip r:embed="rId2"/>
          <a:stretch>
            <a:fillRect/>
          </a:stretch>
        </p:blipFill>
        <p:spPr>
          <a:xfrm>
            <a:off x="2195736" y="2492896"/>
            <a:ext cx="3924045" cy="889990"/>
          </a:xfrm>
          <a:prstGeom prst="rect">
            <a:avLst/>
          </a:prstGeom>
        </p:spPr>
      </p:pic>
      <p:pic>
        <p:nvPicPr>
          <p:cNvPr id="8" name="图片 7">
            <a:extLst>
              <a:ext uri="{FF2B5EF4-FFF2-40B4-BE49-F238E27FC236}">
                <a16:creationId xmlns:a16="http://schemas.microsoft.com/office/drawing/2014/main" id="{1C93EC65-9D98-4398-B1CB-4A8C0FCABB8F}"/>
              </a:ext>
            </a:extLst>
          </p:cNvPr>
          <p:cNvPicPr>
            <a:picLocks noChangeAspect="1"/>
          </p:cNvPicPr>
          <p:nvPr/>
        </p:nvPicPr>
        <p:blipFill>
          <a:blip r:embed="rId3"/>
          <a:stretch>
            <a:fillRect/>
          </a:stretch>
        </p:blipFill>
        <p:spPr>
          <a:xfrm>
            <a:off x="323528" y="5204065"/>
            <a:ext cx="3924046" cy="799348"/>
          </a:xfrm>
          <a:prstGeom prst="rect">
            <a:avLst/>
          </a:prstGeom>
        </p:spPr>
      </p:pic>
      <p:pic>
        <p:nvPicPr>
          <p:cNvPr id="10" name="图片 9">
            <a:extLst>
              <a:ext uri="{FF2B5EF4-FFF2-40B4-BE49-F238E27FC236}">
                <a16:creationId xmlns:a16="http://schemas.microsoft.com/office/drawing/2014/main" id="{46D7B86A-C609-4F8C-B704-0DFAF110DFC4}"/>
              </a:ext>
            </a:extLst>
          </p:cNvPr>
          <p:cNvPicPr>
            <a:picLocks noChangeAspect="1"/>
          </p:cNvPicPr>
          <p:nvPr/>
        </p:nvPicPr>
        <p:blipFill>
          <a:blip r:embed="rId4"/>
          <a:stretch>
            <a:fillRect/>
          </a:stretch>
        </p:blipFill>
        <p:spPr>
          <a:xfrm>
            <a:off x="5364088" y="4920830"/>
            <a:ext cx="3610955" cy="1281666"/>
          </a:xfrm>
          <a:prstGeom prst="rect">
            <a:avLst/>
          </a:prstGeom>
        </p:spPr>
      </p:pic>
    </p:spTree>
    <p:extLst>
      <p:ext uri="{BB962C8B-B14F-4D97-AF65-F5344CB8AC3E}">
        <p14:creationId xmlns:p14="http://schemas.microsoft.com/office/powerpoint/2010/main" val="5089918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457200" y="404664"/>
            <a:ext cx="8229600" cy="6192688"/>
          </a:xfrm>
        </p:spPr>
        <p:txBody>
          <a:bodyPr rtlCol="0">
            <a:normAutofit fontScale="92500" lnSpcReduction="10000"/>
          </a:bodyPr>
          <a:lstStyle/>
          <a:p>
            <a:pPr eaLnBrk="1" fontAlgn="auto" hangingPunct="1">
              <a:spcAft>
                <a:spcPts val="0"/>
              </a:spcAft>
              <a:defRPr/>
            </a:pPr>
            <a:r>
              <a:rPr lang="zh-CN" altLang="en-US" sz="1700" b="1" dirty="0"/>
              <a:t>指令格式设计：</a:t>
            </a:r>
            <a:endParaRPr lang="en-US" altLang="zh-CN" sz="1500" b="1" dirty="0"/>
          </a:p>
          <a:p>
            <a:pPr lvl="1" eaLnBrk="1" fontAlgn="auto" hangingPunct="1">
              <a:spcAft>
                <a:spcPts val="0"/>
              </a:spcAft>
              <a:buFont typeface="+mj-ea"/>
              <a:buAutoNum type="circleNumDbPlain"/>
              <a:defRPr/>
            </a:pPr>
            <a:r>
              <a:rPr lang="zh-CN" altLang="en-US" sz="1300" b="1" dirty="0"/>
              <a:t>指令编码格式的设计：定长指令格式（</a:t>
            </a:r>
            <a:r>
              <a:rPr lang="en-US" altLang="zh-CN" sz="1300" b="1" dirty="0"/>
              <a:t>RISC</a:t>
            </a:r>
            <a:r>
              <a:rPr lang="zh-CN" altLang="en-US" sz="1300" b="1" dirty="0"/>
              <a:t>）、变长指令格式（</a:t>
            </a:r>
            <a:r>
              <a:rPr lang="en-US" altLang="zh-CN" sz="1300" b="1" dirty="0"/>
              <a:t>CISC</a:t>
            </a:r>
            <a:r>
              <a:rPr lang="zh-CN" altLang="en-US" sz="1300" b="1" dirty="0"/>
              <a:t>）、混合指令格式</a:t>
            </a:r>
            <a:endParaRPr lang="en-US" altLang="zh-CN" sz="1300" b="1" dirty="0"/>
          </a:p>
          <a:p>
            <a:pPr lvl="1" eaLnBrk="1" fontAlgn="auto" hangingPunct="1">
              <a:spcAft>
                <a:spcPts val="0"/>
              </a:spcAft>
              <a:buFont typeface="+mj-ea"/>
              <a:buAutoNum type="circleNumDbPlain"/>
              <a:defRPr/>
            </a:pPr>
            <a:r>
              <a:rPr lang="zh-CN" altLang="en-US" sz="1300" b="1" dirty="0"/>
              <a:t>操作码的设计</a:t>
            </a:r>
            <a:endParaRPr lang="en-US" altLang="zh-CN" sz="1300" b="1" dirty="0"/>
          </a:p>
          <a:p>
            <a:pPr lvl="1" eaLnBrk="1" fontAlgn="auto" hangingPunct="1">
              <a:spcAft>
                <a:spcPts val="0"/>
              </a:spcAft>
              <a:buFont typeface="+mj-ea"/>
              <a:buAutoNum type="circleNumDbPlain"/>
              <a:defRPr/>
            </a:pPr>
            <a:r>
              <a:rPr lang="zh-CN" altLang="en-US" sz="1300" b="1" dirty="0"/>
              <a:t>地址码的设计</a:t>
            </a:r>
            <a:endParaRPr lang="en-US" altLang="zh-CN" sz="1300" b="1" dirty="0"/>
          </a:p>
          <a:p>
            <a:pPr lvl="1" eaLnBrk="1" fontAlgn="auto" hangingPunct="1">
              <a:spcAft>
                <a:spcPts val="0"/>
              </a:spcAft>
              <a:buFont typeface="+mj-ea"/>
              <a:buAutoNum type="circleNumDbPlain"/>
              <a:defRPr/>
            </a:pPr>
            <a:r>
              <a:rPr lang="zh-CN" altLang="en-US" sz="1300" b="1" dirty="0"/>
              <a:t>寻址方式的设计</a:t>
            </a:r>
            <a:endParaRPr lang="en-US" altLang="zh-CN" sz="1500" b="1" dirty="0"/>
          </a:p>
          <a:p>
            <a:pPr lvl="1" eaLnBrk="1" fontAlgn="auto" hangingPunct="1">
              <a:spcAft>
                <a:spcPts val="0"/>
              </a:spcAft>
              <a:defRPr/>
            </a:pPr>
            <a:endParaRPr lang="en-US" altLang="zh-CN" sz="1500" b="1" dirty="0"/>
          </a:p>
          <a:p>
            <a:pPr eaLnBrk="1" fontAlgn="auto" hangingPunct="1">
              <a:spcAft>
                <a:spcPts val="0"/>
              </a:spcAft>
              <a:defRPr/>
            </a:pPr>
            <a:r>
              <a:rPr lang="en-US" altLang="zh-CN" sz="1700" b="1" dirty="0"/>
              <a:t>CISC</a:t>
            </a:r>
            <a:r>
              <a:rPr lang="zh-CN" altLang="en-US" sz="1700" b="1" dirty="0"/>
              <a:t>：</a:t>
            </a:r>
            <a:r>
              <a:rPr lang="en-US" altLang="zh-CN" sz="1700" b="1" dirty="0"/>
              <a:t>Complex Instruction Set Computer</a:t>
            </a:r>
            <a:r>
              <a:rPr lang="zh-CN" altLang="en-US" sz="1700" b="1" dirty="0"/>
              <a:t>，复杂指令系统计算机</a:t>
            </a:r>
            <a:endParaRPr lang="en-US" altLang="zh-CN" sz="1700" b="1" dirty="0"/>
          </a:p>
          <a:p>
            <a:pPr eaLnBrk="1" fontAlgn="auto" hangingPunct="1">
              <a:spcAft>
                <a:spcPts val="0"/>
              </a:spcAft>
              <a:defRPr/>
            </a:pPr>
            <a:endParaRPr lang="en-US" altLang="zh-CN" sz="1700" b="1" dirty="0"/>
          </a:p>
          <a:p>
            <a:pPr eaLnBrk="1" hangingPunct="1"/>
            <a:r>
              <a:rPr lang="zh-CN" altLang="en-US" sz="1700" b="1" dirty="0">
                <a:solidFill>
                  <a:srgbClr val="FF0000"/>
                </a:solidFill>
              </a:rPr>
              <a:t>（重点）</a:t>
            </a:r>
            <a:r>
              <a:rPr lang="en-US" altLang="zh-CN" sz="1700" b="1" dirty="0">
                <a:solidFill>
                  <a:srgbClr val="FF0000"/>
                </a:solidFill>
              </a:rPr>
              <a:t>CISC</a:t>
            </a:r>
            <a:r>
              <a:rPr lang="zh-CN" altLang="en-US" sz="1700" b="1" dirty="0">
                <a:solidFill>
                  <a:srgbClr val="FF0000"/>
                </a:solidFill>
              </a:rPr>
              <a:t>的特点：</a:t>
            </a:r>
            <a:endParaRPr lang="en-US" altLang="zh-CN" sz="1500" b="1" dirty="0">
              <a:solidFill>
                <a:srgbClr val="FF0000"/>
              </a:solidFill>
            </a:endParaRPr>
          </a:p>
          <a:p>
            <a:pPr lvl="1" eaLnBrk="1" hangingPunct="1">
              <a:buFont typeface="+mj-ea"/>
              <a:buAutoNum type="circleNumDbPlain"/>
            </a:pPr>
            <a:r>
              <a:rPr lang="zh-CN" altLang="en-US" sz="1100" b="1" dirty="0"/>
              <a:t>指令系统复杂庞大，指令数目多达</a:t>
            </a:r>
            <a:r>
              <a:rPr lang="en-US" altLang="zh-CN" sz="1100" b="1" dirty="0"/>
              <a:t>200-300</a:t>
            </a:r>
            <a:r>
              <a:rPr lang="zh-CN" altLang="en-US" sz="1100" b="1" dirty="0"/>
              <a:t>条</a:t>
            </a:r>
            <a:endParaRPr lang="en-US" altLang="zh-CN" sz="1100" b="1" dirty="0"/>
          </a:p>
          <a:p>
            <a:pPr lvl="1" eaLnBrk="1" hangingPunct="1">
              <a:buFont typeface="+mj-ea"/>
              <a:buAutoNum type="circleNumDbPlain"/>
            </a:pPr>
            <a:r>
              <a:rPr lang="zh-CN" altLang="en-US" sz="1100" b="1" dirty="0"/>
              <a:t>寻址方式多</a:t>
            </a:r>
            <a:endParaRPr lang="en-US" altLang="zh-CN" sz="1100" b="1" dirty="0"/>
          </a:p>
          <a:p>
            <a:pPr lvl="1" eaLnBrk="1" hangingPunct="1">
              <a:buFont typeface="+mj-ea"/>
              <a:buAutoNum type="circleNumDbPlain"/>
            </a:pPr>
            <a:r>
              <a:rPr lang="zh-CN" altLang="en-US" sz="1100" b="1" dirty="0"/>
              <a:t>指令格式多</a:t>
            </a:r>
            <a:endParaRPr lang="en-US" altLang="zh-CN" sz="1100" b="1" dirty="0"/>
          </a:p>
          <a:p>
            <a:pPr lvl="1" eaLnBrk="1" hangingPunct="1">
              <a:buFont typeface="+mj-ea"/>
              <a:buAutoNum type="circleNumDbPlain"/>
            </a:pPr>
            <a:r>
              <a:rPr lang="zh-CN" altLang="en-US" sz="1100" b="1" dirty="0"/>
              <a:t>指令字长不固定</a:t>
            </a:r>
            <a:endParaRPr lang="en-US" altLang="zh-CN" sz="1100" b="1" dirty="0"/>
          </a:p>
          <a:p>
            <a:pPr lvl="1" eaLnBrk="1" hangingPunct="1">
              <a:buFont typeface="+mj-ea"/>
              <a:buAutoNum type="circleNumDbPlain"/>
            </a:pPr>
            <a:r>
              <a:rPr lang="zh-CN" altLang="en-US" sz="1100" b="1" dirty="0"/>
              <a:t>对访存指令不加限制</a:t>
            </a:r>
            <a:endParaRPr lang="en-US" altLang="zh-CN" sz="1100" b="1" dirty="0"/>
          </a:p>
          <a:p>
            <a:pPr lvl="1" eaLnBrk="1" hangingPunct="1">
              <a:buFont typeface="+mj-ea"/>
              <a:buAutoNum type="circleNumDbPlain"/>
            </a:pPr>
            <a:r>
              <a:rPr lang="zh-CN" altLang="en-US" sz="1100" b="1" dirty="0"/>
              <a:t>各种指令使用频率相差大</a:t>
            </a:r>
            <a:endParaRPr lang="en-US" altLang="zh-CN" sz="1100" b="1" dirty="0"/>
          </a:p>
          <a:p>
            <a:pPr lvl="1" eaLnBrk="1" hangingPunct="1">
              <a:buFont typeface="+mj-ea"/>
              <a:buAutoNum type="circleNumDbPlain"/>
            </a:pPr>
            <a:r>
              <a:rPr lang="zh-CN" altLang="en-US" sz="1100" b="1" dirty="0"/>
              <a:t>各种指令执行时间相差大</a:t>
            </a:r>
            <a:endParaRPr lang="en-US" altLang="zh-CN" sz="1100" b="1" dirty="0"/>
          </a:p>
          <a:p>
            <a:pPr lvl="1" eaLnBrk="1" hangingPunct="1">
              <a:buFont typeface="+mj-ea"/>
              <a:buAutoNum type="circleNumDbPlain"/>
            </a:pPr>
            <a:r>
              <a:rPr lang="zh-CN" altLang="en-US" sz="1100" b="1" dirty="0"/>
              <a:t>大多数采用微程序控制器</a:t>
            </a:r>
            <a:endParaRPr lang="en-US" altLang="zh-CN" sz="1100" b="1" dirty="0"/>
          </a:p>
          <a:p>
            <a:pPr lvl="1" eaLnBrk="1" hangingPunct="1">
              <a:buFont typeface="+mj-ea"/>
              <a:buAutoNum type="circleNumDbPlain"/>
            </a:pPr>
            <a:endParaRPr lang="en-US" altLang="zh-CN" sz="1500" b="1" dirty="0"/>
          </a:p>
          <a:p>
            <a:pPr eaLnBrk="1" hangingPunct="1"/>
            <a:r>
              <a:rPr lang="en-US" altLang="zh-CN" sz="1700" b="1" dirty="0"/>
              <a:t>RISC</a:t>
            </a:r>
            <a:r>
              <a:rPr lang="zh-CN" altLang="en-US" sz="1700" b="1" dirty="0"/>
              <a:t>：</a:t>
            </a:r>
            <a:r>
              <a:rPr lang="en-US" altLang="zh-CN" sz="1700" b="1" dirty="0"/>
              <a:t>Reduced Instruction Set Computer</a:t>
            </a:r>
            <a:r>
              <a:rPr lang="zh-CN" altLang="en-US" sz="1700" b="1" dirty="0"/>
              <a:t>，精简指令系统计算机</a:t>
            </a:r>
            <a:endParaRPr lang="en-US" altLang="zh-CN" sz="1700" b="1" dirty="0"/>
          </a:p>
          <a:p>
            <a:pPr eaLnBrk="1" hangingPunct="1"/>
            <a:endParaRPr lang="en-US" altLang="zh-CN" sz="1700" b="1" dirty="0"/>
          </a:p>
          <a:p>
            <a:pPr eaLnBrk="1" hangingPunct="1"/>
            <a:r>
              <a:rPr lang="zh-CN" altLang="en-US" sz="1700" b="1" dirty="0">
                <a:solidFill>
                  <a:srgbClr val="FF0000"/>
                </a:solidFill>
              </a:rPr>
              <a:t>（重点）</a:t>
            </a:r>
            <a:r>
              <a:rPr lang="en-US" altLang="zh-CN" sz="1700" b="1" dirty="0">
                <a:solidFill>
                  <a:srgbClr val="FF0000"/>
                </a:solidFill>
              </a:rPr>
              <a:t>RISC</a:t>
            </a:r>
            <a:r>
              <a:rPr lang="zh-CN" altLang="en-US" sz="1700" b="1" dirty="0">
                <a:solidFill>
                  <a:srgbClr val="FF0000"/>
                </a:solidFill>
              </a:rPr>
              <a:t>的特点：</a:t>
            </a:r>
            <a:endParaRPr lang="en-US" altLang="zh-CN" sz="1500" b="1" dirty="0">
              <a:solidFill>
                <a:srgbClr val="FF0000"/>
              </a:solidFill>
            </a:endParaRPr>
          </a:p>
          <a:p>
            <a:pPr lvl="1" eaLnBrk="1" hangingPunct="1">
              <a:buFont typeface="+mj-ea"/>
              <a:buAutoNum type="circleNumDbPlain"/>
            </a:pPr>
            <a:r>
              <a:rPr lang="zh-CN" altLang="en-US" sz="1100" b="1" dirty="0"/>
              <a:t>优先选择使用频率最高的一些简单指令，以及一些很有用但不复杂的指令，避免使用复杂指令</a:t>
            </a:r>
            <a:endParaRPr lang="en-US" altLang="zh-CN" sz="1100" b="1" dirty="0"/>
          </a:p>
          <a:p>
            <a:pPr lvl="1" eaLnBrk="1" hangingPunct="1">
              <a:buFont typeface="+mj-ea"/>
              <a:buAutoNum type="circleNumDbPlain"/>
            </a:pPr>
            <a:r>
              <a:rPr lang="zh-CN" altLang="en-US" sz="1100" b="1" dirty="0"/>
              <a:t>大多数指令在一个时钟周期内执行完成</a:t>
            </a:r>
            <a:endParaRPr lang="en-US" altLang="zh-CN" sz="1100" b="1" dirty="0"/>
          </a:p>
          <a:p>
            <a:pPr lvl="1" eaLnBrk="1" hangingPunct="1">
              <a:buFont typeface="+mj-ea"/>
              <a:buAutoNum type="circleNumDbPlain"/>
            </a:pPr>
            <a:r>
              <a:rPr lang="zh-CN" altLang="en-US" sz="1100" b="1" dirty="0"/>
              <a:t>采用</a:t>
            </a:r>
            <a:r>
              <a:rPr lang="en-US" altLang="zh-CN" sz="1100" b="1" dirty="0"/>
              <a:t>LOAD/STORE</a:t>
            </a:r>
            <a:r>
              <a:rPr lang="zh-CN" altLang="en-US" sz="1100" b="1" dirty="0"/>
              <a:t>结构，只允许</a:t>
            </a:r>
            <a:r>
              <a:rPr lang="en-US" altLang="zh-CN" sz="1100" b="1" dirty="0"/>
              <a:t>LOAD/STORE</a:t>
            </a:r>
            <a:r>
              <a:rPr lang="zh-CN" altLang="en-US" sz="1100" b="1" dirty="0"/>
              <a:t>指令访问主存，其余指令只能对寄存器操作数进行处理</a:t>
            </a:r>
            <a:endParaRPr lang="en-US" altLang="zh-CN" sz="1100" b="1" dirty="0"/>
          </a:p>
          <a:p>
            <a:pPr lvl="1" eaLnBrk="1" hangingPunct="1">
              <a:buFont typeface="+mj-ea"/>
              <a:buAutoNum type="circleNumDbPlain"/>
            </a:pPr>
            <a:r>
              <a:rPr lang="zh-CN" altLang="en-US" sz="1100" b="1" dirty="0"/>
              <a:t>采用简单的指令格式和寻址方式，指令长度固定</a:t>
            </a:r>
            <a:endParaRPr lang="en-US" altLang="zh-CN" sz="1100" b="1" dirty="0"/>
          </a:p>
          <a:p>
            <a:pPr lvl="1" eaLnBrk="1" hangingPunct="1">
              <a:buFont typeface="+mj-ea"/>
              <a:buAutoNum type="circleNumDbPlain"/>
            </a:pPr>
            <a:r>
              <a:rPr lang="zh-CN" altLang="en-US" sz="1100" b="1" dirty="0"/>
              <a:t>固定的指令格式；指令长度、格式固定，可简化指令的译码逻辑，有利于提高流水线的执行效率；为了便于编译的优化，常采用三地址指令格式</a:t>
            </a:r>
            <a:endParaRPr lang="en-US" altLang="zh-CN" sz="1100" b="1" dirty="0"/>
          </a:p>
          <a:p>
            <a:pPr lvl="1" eaLnBrk="1" hangingPunct="1">
              <a:buFont typeface="+mj-ea"/>
              <a:buAutoNum type="circleNumDbPlain"/>
            </a:pPr>
            <a:r>
              <a:rPr lang="zh-CN" altLang="en-US" sz="1100" b="1" dirty="0"/>
              <a:t>面向寄存器的结构；为减少访问主存，</a:t>
            </a:r>
            <a:r>
              <a:rPr lang="en-US" altLang="zh-CN" sz="1100" b="1" dirty="0"/>
              <a:t>CPU</a:t>
            </a:r>
            <a:r>
              <a:rPr lang="zh-CN" altLang="en-US" sz="1100" b="1" dirty="0"/>
              <a:t>内应设大量的通用寄存器</a:t>
            </a:r>
            <a:endParaRPr lang="en-US" altLang="zh-CN" sz="1100" b="1" dirty="0"/>
          </a:p>
          <a:p>
            <a:pPr lvl="1" eaLnBrk="1" hangingPunct="1">
              <a:buFont typeface="+mj-ea"/>
              <a:buAutoNum type="circleNumDbPlain"/>
            </a:pPr>
            <a:r>
              <a:rPr lang="zh-CN" altLang="en-US" sz="1100" b="1" dirty="0"/>
              <a:t>采用硬布线控制逻辑；由于指令系统的精简，控制部件可由组合逻辑实现，不用或少用微程序控制，这样可使控制部件的速度大大提高</a:t>
            </a:r>
            <a:endParaRPr lang="en-US" altLang="zh-CN" sz="1100" b="1" dirty="0"/>
          </a:p>
          <a:p>
            <a:pPr lvl="1" eaLnBrk="1" hangingPunct="1">
              <a:buFont typeface="+mj-ea"/>
              <a:buAutoNum type="circleNumDbPlain"/>
            </a:pPr>
            <a:r>
              <a:rPr lang="zh-CN" altLang="en-US" sz="1100" b="1" dirty="0"/>
              <a:t>注重编译的优化，力求有效地支持高级语言程序</a:t>
            </a:r>
            <a:endParaRPr lang="en-US" altLang="zh-CN" sz="1100" b="1" dirty="0"/>
          </a:p>
          <a:p>
            <a:pPr eaLnBrk="1" fontAlgn="auto" hangingPunct="1">
              <a:spcAft>
                <a:spcPts val="0"/>
              </a:spcAft>
              <a:defRPr/>
            </a:pPr>
            <a:endParaRPr lang="zh-CN" altLang="en-US" sz="1600" b="1" dirty="0"/>
          </a:p>
        </p:txBody>
      </p:sp>
    </p:spTree>
    <p:extLst>
      <p:ext uri="{BB962C8B-B14F-4D97-AF65-F5344CB8AC3E}">
        <p14:creationId xmlns:p14="http://schemas.microsoft.com/office/powerpoint/2010/main" val="3541113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5.2.3  </a:t>
            </a:r>
            <a:r>
              <a:rPr lang="zh-CN" altLang="en-US" b="1" dirty="0">
                <a:ea typeface="黑体" panose="02010609060101010101" pitchFamily="49" charset="-122"/>
              </a:rPr>
              <a:t>指令操作码</a:t>
            </a:r>
            <a:endParaRPr lang="en-US" altLang="zh-CN" b="1" dirty="0"/>
          </a:p>
          <a:p>
            <a:pPr lvl="1" eaLnBrk="1" hangingPunct="1"/>
            <a:endParaRPr lang="en-US" altLang="zh-CN" sz="2000" b="1" dirty="0"/>
          </a:p>
          <a:p>
            <a:pPr lvl="1" eaLnBrk="1" hangingPunct="1"/>
            <a:r>
              <a:rPr lang="zh-CN" altLang="en-US" sz="1400" b="1" dirty="0"/>
              <a:t>指令中操作码</a:t>
            </a:r>
            <a:r>
              <a:rPr lang="en-US" altLang="zh-CN" sz="1400" b="1" dirty="0"/>
              <a:t>OP</a:t>
            </a:r>
            <a:r>
              <a:rPr lang="zh-CN" altLang="en-US" sz="1400" b="1" dirty="0"/>
              <a:t>表示具体进行什么操作，如</a:t>
            </a:r>
            <a:r>
              <a:rPr lang="en-US" altLang="zh-CN" sz="1400" b="1" dirty="0"/>
              <a:t>OP=0001</a:t>
            </a:r>
            <a:r>
              <a:rPr lang="zh-CN" altLang="en-US" sz="1400" b="1" dirty="0"/>
              <a:t>表示进行加法操作，</a:t>
            </a:r>
            <a:r>
              <a:rPr lang="en-US" altLang="zh-CN" sz="1400" b="1" dirty="0"/>
              <a:t>OP=0010</a:t>
            </a:r>
            <a:r>
              <a:rPr lang="zh-CN" altLang="en-US" sz="1400" b="1" dirty="0"/>
              <a:t>表示进行减法操作</a:t>
            </a:r>
            <a:endParaRPr lang="en-US" altLang="zh-CN" sz="1600" b="1" dirty="0"/>
          </a:p>
          <a:p>
            <a:pPr lvl="1" eaLnBrk="1" hangingPunct="1"/>
            <a:endParaRPr lang="en-US" altLang="zh-CN" sz="1600" b="1" dirty="0"/>
          </a:p>
          <a:p>
            <a:pPr lvl="1" eaLnBrk="1" hangingPunct="1"/>
            <a:r>
              <a:rPr lang="en-US" altLang="zh-CN" sz="2000" b="1" dirty="0"/>
              <a:t>1</a:t>
            </a:r>
            <a:r>
              <a:rPr lang="zh-CN" altLang="en-US" sz="2000" b="1" dirty="0"/>
              <a:t>、</a:t>
            </a:r>
            <a:r>
              <a:rPr lang="zh-CN" altLang="en-US" sz="2000" b="1" dirty="0">
                <a:solidFill>
                  <a:srgbClr val="FF0000"/>
                </a:solidFill>
              </a:rPr>
              <a:t>定长操作码</a:t>
            </a:r>
            <a:endParaRPr lang="en-US" altLang="zh-CN" sz="1600" b="1" dirty="0">
              <a:solidFill>
                <a:srgbClr val="FF0000"/>
              </a:solidFill>
            </a:endParaRPr>
          </a:p>
          <a:p>
            <a:pPr lvl="2" eaLnBrk="1" hangingPunct="1"/>
            <a:r>
              <a:rPr lang="zh-CN" altLang="en-US" sz="1400" b="1" dirty="0"/>
              <a:t>操作码</a:t>
            </a:r>
            <a:r>
              <a:rPr lang="en-US" altLang="zh-CN" sz="1400" b="1" dirty="0"/>
              <a:t>OP</a:t>
            </a:r>
            <a:r>
              <a:rPr lang="zh-CN" altLang="en-US" sz="1400" b="1" dirty="0"/>
              <a:t>长度固定，且操作码在指令中的位置也是固定的</a:t>
            </a:r>
            <a:endParaRPr lang="en-US" altLang="zh-CN" sz="1400" b="1" dirty="0"/>
          </a:p>
          <a:p>
            <a:pPr lvl="2" eaLnBrk="1" hangingPunct="1"/>
            <a:endParaRPr lang="en-US" altLang="zh-CN" sz="1400" b="1" dirty="0"/>
          </a:p>
          <a:p>
            <a:pPr lvl="2" eaLnBrk="1" hangingPunct="1"/>
            <a:r>
              <a:rPr lang="zh-CN" altLang="en-US" sz="1400" b="1" dirty="0"/>
              <a:t>假设指令系统有</a:t>
            </a:r>
            <a:r>
              <a:rPr lang="en-US" altLang="zh-CN" sz="1400" b="1" dirty="0"/>
              <a:t>m</a:t>
            </a:r>
            <a:r>
              <a:rPr lang="zh-CN" altLang="en-US" sz="1400" b="1" dirty="0"/>
              <a:t>条指令，则操作码的位数</a:t>
            </a:r>
            <a:r>
              <a:rPr lang="en-US" altLang="zh-CN" sz="1400" b="1" dirty="0"/>
              <a:t>n</a:t>
            </a:r>
            <a:r>
              <a:rPr lang="zh-CN" altLang="en-US" sz="1400" b="1" dirty="0"/>
              <a:t>应该满足：</a:t>
            </a:r>
            <a:r>
              <a:rPr lang="en-US" altLang="zh-CN" sz="1400" b="1" dirty="0"/>
              <a:t>n ≥ log</a:t>
            </a:r>
            <a:r>
              <a:rPr lang="en-US" altLang="zh-CN" sz="1400" b="1" baseline="-25000" dirty="0"/>
              <a:t>2</a:t>
            </a:r>
            <a:r>
              <a:rPr lang="en-US" altLang="zh-CN" sz="1400" b="1" dirty="0"/>
              <a:t>m</a:t>
            </a:r>
            <a:r>
              <a:rPr lang="zh-CN" altLang="en-US" sz="1400" b="1" dirty="0"/>
              <a:t>；如</a:t>
            </a:r>
            <a:r>
              <a:rPr lang="en-US" altLang="zh-CN" sz="1400" b="1" dirty="0"/>
              <a:t>m=128</a:t>
            </a:r>
            <a:r>
              <a:rPr lang="zh-CN" altLang="en-US" sz="1400" b="1" dirty="0"/>
              <a:t>，</a:t>
            </a:r>
            <a:r>
              <a:rPr lang="en-US" altLang="zh-CN" sz="1400" b="1" dirty="0"/>
              <a:t> log</a:t>
            </a:r>
            <a:r>
              <a:rPr lang="en-US" altLang="zh-CN" sz="1400" b="1" baseline="-25000" dirty="0"/>
              <a:t>2</a:t>
            </a:r>
            <a:r>
              <a:rPr lang="en-US" altLang="zh-CN" sz="1400" b="1" dirty="0"/>
              <a:t>m=7</a:t>
            </a:r>
            <a:r>
              <a:rPr lang="zh-CN" altLang="en-US" sz="1400" b="1" dirty="0"/>
              <a:t>，</a:t>
            </a:r>
            <a:r>
              <a:rPr lang="en-US" altLang="zh-CN" sz="1400" b="1" dirty="0"/>
              <a:t> n ≥ 7</a:t>
            </a:r>
          </a:p>
          <a:p>
            <a:pPr lvl="2" eaLnBrk="1" hangingPunct="1"/>
            <a:endParaRPr lang="en-US" altLang="zh-CN" sz="1200" b="1" dirty="0"/>
          </a:p>
          <a:p>
            <a:pPr lvl="1" eaLnBrk="1" hangingPunct="1"/>
            <a:r>
              <a:rPr lang="en-US" altLang="zh-CN" sz="2000" b="1" dirty="0"/>
              <a:t>2</a:t>
            </a:r>
            <a:r>
              <a:rPr lang="zh-CN" altLang="en-US" sz="2000" b="1" dirty="0"/>
              <a:t>、</a:t>
            </a:r>
            <a:r>
              <a:rPr lang="zh-CN" altLang="en-US" sz="2000" b="1" dirty="0">
                <a:solidFill>
                  <a:srgbClr val="FF0000"/>
                </a:solidFill>
              </a:rPr>
              <a:t>变长操作码</a:t>
            </a:r>
            <a:endParaRPr lang="en-US" altLang="zh-CN" sz="1600" b="1" dirty="0">
              <a:solidFill>
                <a:srgbClr val="FF0000"/>
              </a:solidFill>
            </a:endParaRPr>
          </a:p>
          <a:p>
            <a:pPr lvl="2" eaLnBrk="1" hangingPunct="1"/>
            <a:r>
              <a:rPr lang="zh-CN" altLang="en-US" sz="1400" b="1" dirty="0"/>
              <a:t>操作码</a:t>
            </a:r>
            <a:r>
              <a:rPr lang="en-US" altLang="zh-CN" sz="1400" b="1" dirty="0"/>
              <a:t>OP</a:t>
            </a:r>
            <a:r>
              <a:rPr lang="zh-CN" altLang="en-US" sz="1400" b="1" dirty="0"/>
              <a:t>长度可变，且操作码在指令中的位置也是不固定的</a:t>
            </a:r>
            <a:endParaRPr lang="en-US" altLang="zh-CN" sz="1400" b="1" dirty="0"/>
          </a:p>
          <a:p>
            <a:pPr lvl="2" eaLnBrk="1" hangingPunct="1"/>
            <a:endParaRPr lang="en-US" altLang="zh-CN" sz="1400" b="1" dirty="0"/>
          </a:p>
          <a:p>
            <a:pPr lvl="2" eaLnBrk="1" hangingPunct="1"/>
            <a:r>
              <a:rPr lang="zh-CN" altLang="en-US" sz="1400" b="1" dirty="0"/>
              <a:t>可以采用</a:t>
            </a:r>
            <a:r>
              <a:rPr lang="zh-CN" altLang="en-US" sz="1400" b="1" dirty="0">
                <a:solidFill>
                  <a:srgbClr val="FF0000"/>
                </a:solidFill>
              </a:rPr>
              <a:t>扩展操作码技术</a:t>
            </a:r>
            <a:r>
              <a:rPr lang="zh-CN" altLang="en-US" sz="1400" b="1" dirty="0"/>
              <a:t>实现变长操作码，即操作码的长度随地址码数目的增加而减少；图</a:t>
            </a:r>
            <a:r>
              <a:rPr lang="en-US" altLang="zh-CN" sz="1400" b="1" dirty="0"/>
              <a:t>5.3</a:t>
            </a:r>
            <a:r>
              <a:rPr lang="zh-CN" altLang="en-US" sz="1400" b="1" dirty="0"/>
              <a:t>为指令字长固定的扩展操作码，指令长度</a:t>
            </a:r>
            <a:r>
              <a:rPr lang="en-US" altLang="zh-CN" sz="1400" b="1" dirty="0"/>
              <a:t>=16</a:t>
            </a:r>
            <a:r>
              <a:rPr lang="zh-CN" altLang="en-US" sz="1400" b="1" dirty="0"/>
              <a:t>位</a:t>
            </a:r>
            <a:endParaRPr lang="en-US" altLang="zh-CN" sz="1400" b="1" dirty="0"/>
          </a:p>
        </p:txBody>
      </p:sp>
      <p:grpSp>
        <p:nvGrpSpPr>
          <p:cNvPr id="7" name="组合 6">
            <a:extLst>
              <a:ext uri="{FF2B5EF4-FFF2-40B4-BE49-F238E27FC236}">
                <a16:creationId xmlns:a16="http://schemas.microsoft.com/office/drawing/2014/main" id="{E0C83920-9072-472A-A45A-C51EBDC82841}"/>
              </a:ext>
            </a:extLst>
          </p:cNvPr>
          <p:cNvGrpSpPr/>
          <p:nvPr/>
        </p:nvGrpSpPr>
        <p:grpSpPr>
          <a:xfrm>
            <a:off x="2863762" y="4941168"/>
            <a:ext cx="3416475" cy="1882533"/>
            <a:chOff x="2863762" y="4941168"/>
            <a:chExt cx="3416475" cy="1882533"/>
          </a:xfrm>
        </p:grpSpPr>
        <p:pic>
          <p:nvPicPr>
            <p:cNvPr id="5" name="图片 4">
              <a:extLst>
                <a:ext uri="{FF2B5EF4-FFF2-40B4-BE49-F238E27FC236}">
                  <a16:creationId xmlns:a16="http://schemas.microsoft.com/office/drawing/2014/main" id="{9BBAF69B-8D37-4AAC-9BE0-1F73D04685EA}"/>
                </a:ext>
              </a:extLst>
            </p:cNvPr>
            <p:cNvPicPr>
              <a:picLocks noChangeAspect="1"/>
            </p:cNvPicPr>
            <p:nvPr/>
          </p:nvPicPr>
          <p:blipFill>
            <a:blip r:embed="rId2"/>
            <a:stretch>
              <a:fillRect/>
            </a:stretch>
          </p:blipFill>
          <p:spPr>
            <a:xfrm>
              <a:off x="2863762" y="4941168"/>
              <a:ext cx="3416475" cy="1552655"/>
            </a:xfrm>
            <a:prstGeom prst="rect">
              <a:avLst/>
            </a:prstGeom>
          </p:spPr>
        </p:pic>
        <p:sp>
          <p:nvSpPr>
            <p:cNvPr id="6" name="文本框 5">
              <a:extLst>
                <a:ext uri="{FF2B5EF4-FFF2-40B4-BE49-F238E27FC236}">
                  <a16:creationId xmlns:a16="http://schemas.microsoft.com/office/drawing/2014/main" id="{31FC2476-6647-4170-95B3-346CBD3CBFC8}"/>
                </a:ext>
              </a:extLst>
            </p:cNvPr>
            <p:cNvSpPr txBox="1"/>
            <p:nvPr/>
          </p:nvSpPr>
          <p:spPr>
            <a:xfrm>
              <a:off x="4211960" y="6546702"/>
              <a:ext cx="1447832" cy="276999"/>
            </a:xfrm>
            <a:prstGeom prst="rect">
              <a:avLst/>
            </a:prstGeom>
            <a:noFill/>
          </p:spPr>
          <p:txBody>
            <a:bodyPr wrap="none" rtlCol="0">
              <a:spAutoFit/>
            </a:bodyPr>
            <a:lstStyle/>
            <a:p>
              <a:r>
                <a:rPr lang="zh-CN" altLang="en-US" sz="1200" b="1" dirty="0"/>
                <a:t>图</a:t>
              </a:r>
              <a:r>
                <a:rPr lang="en-US" altLang="zh-CN" sz="1200" b="1" dirty="0"/>
                <a:t>5.3    </a:t>
              </a:r>
              <a:r>
                <a:rPr lang="zh-CN" altLang="en-US" sz="1200" b="1" dirty="0"/>
                <a:t>扩展操作码</a:t>
              </a:r>
            </a:p>
          </p:txBody>
        </p:sp>
      </p:grpSp>
      <p:pic>
        <p:nvPicPr>
          <p:cNvPr id="3" name="图片 2">
            <a:extLst>
              <a:ext uri="{FF2B5EF4-FFF2-40B4-BE49-F238E27FC236}">
                <a16:creationId xmlns:a16="http://schemas.microsoft.com/office/drawing/2014/main" id="{189A6F28-86D0-4C4F-AD38-9B8E8A10B7BA}"/>
              </a:ext>
            </a:extLst>
          </p:cNvPr>
          <p:cNvPicPr>
            <a:picLocks noChangeAspect="1"/>
          </p:cNvPicPr>
          <p:nvPr/>
        </p:nvPicPr>
        <p:blipFill>
          <a:blip r:embed="rId3"/>
          <a:stretch>
            <a:fillRect/>
          </a:stretch>
        </p:blipFill>
        <p:spPr>
          <a:xfrm>
            <a:off x="5220072" y="260648"/>
            <a:ext cx="2667250" cy="642628"/>
          </a:xfrm>
          <a:prstGeom prst="rect">
            <a:avLst/>
          </a:prstGeom>
        </p:spPr>
      </p:pic>
    </p:spTree>
    <p:extLst>
      <p:ext uri="{BB962C8B-B14F-4D97-AF65-F5344CB8AC3E}">
        <p14:creationId xmlns:p14="http://schemas.microsoft.com/office/powerpoint/2010/main" val="19984297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457200" y="404664"/>
            <a:ext cx="8229600" cy="6192688"/>
          </a:xfrm>
        </p:spPr>
        <p:txBody>
          <a:bodyPr rtlCol="0">
            <a:normAutofit/>
          </a:bodyPr>
          <a:lstStyle/>
          <a:p>
            <a:pPr eaLnBrk="1" fontAlgn="auto" hangingPunct="1">
              <a:spcAft>
                <a:spcPts val="0"/>
              </a:spcAft>
              <a:defRPr/>
            </a:pPr>
            <a:r>
              <a:rPr lang="en-US" altLang="zh-CN" sz="1700" b="1" dirty="0"/>
              <a:t>PDP-11</a:t>
            </a:r>
            <a:r>
              <a:rPr lang="zh-CN" altLang="en-US" sz="1700" b="1" dirty="0"/>
              <a:t>指令系统</a:t>
            </a:r>
            <a:endParaRPr lang="en-US" altLang="zh-CN" sz="1700" b="1" dirty="0"/>
          </a:p>
          <a:p>
            <a:pPr lvl="1" eaLnBrk="1" fontAlgn="auto" hangingPunct="1">
              <a:spcAft>
                <a:spcPts val="0"/>
              </a:spcAft>
              <a:defRPr/>
            </a:pPr>
            <a:r>
              <a:rPr lang="en-US" altLang="zh-CN" sz="1200" b="1" dirty="0"/>
              <a:t>PDP-11</a:t>
            </a:r>
            <a:r>
              <a:rPr lang="zh-CN" altLang="en-US" sz="1200" b="1" dirty="0"/>
              <a:t>是</a:t>
            </a:r>
            <a:r>
              <a:rPr lang="en-US" altLang="zh-CN" sz="1200" b="1" dirty="0"/>
              <a:t>DEC</a:t>
            </a:r>
            <a:r>
              <a:rPr lang="zh-CN" altLang="en-US" sz="1200" b="1" dirty="0"/>
              <a:t>公司在</a:t>
            </a:r>
            <a:r>
              <a:rPr lang="en-US" altLang="zh-CN" sz="1200" b="1" dirty="0"/>
              <a:t>1970</a:t>
            </a:r>
            <a:r>
              <a:rPr lang="zh-CN" altLang="en-US" sz="1200" b="1" dirty="0"/>
              <a:t>年推出的一款经典的</a:t>
            </a:r>
            <a:r>
              <a:rPr lang="en-US" altLang="zh-CN" sz="1200" b="1" dirty="0"/>
              <a:t>16</a:t>
            </a:r>
            <a:r>
              <a:rPr lang="zh-CN" altLang="en-US" sz="1200" b="1" dirty="0"/>
              <a:t>位小型计算机，是</a:t>
            </a:r>
            <a:r>
              <a:rPr lang="en-US" altLang="zh-CN" sz="1200" b="1" dirty="0"/>
              <a:t>IBM PC</a:t>
            </a:r>
            <a:r>
              <a:rPr lang="zh-CN" altLang="en-US" sz="1200" b="1" dirty="0"/>
              <a:t>出现之前最为流行的小型计算机</a:t>
            </a:r>
            <a:endParaRPr lang="en-US" altLang="zh-CN" sz="1200" b="1" dirty="0"/>
          </a:p>
          <a:p>
            <a:pPr lvl="1"/>
            <a:endParaRPr lang="en-US" altLang="zh-CN" sz="1200" b="1" dirty="0"/>
          </a:p>
          <a:p>
            <a:pPr lvl="1"/>
            <a:r>
              <a:rPr lang="en-US" altLang="zh-CN" sz="1200" b="1" dirty="0"/>
              <a:t>PDP-11</a:t>
            </a:r>
            <a:r>
              <a:rPr lang="zh-CN" altLang="en-US" sz="1200" b="1" dirty="0"/>
              <a:t>指令系统属于典型的</a:t>
            </a:r>
            <a:r>
              <a:rPr lang="en-US" altLang="zh-CN" sz="1200" b="1" dirty="0">
                <a:solidFill>
                  <a:srgbClr val="FF0000"/>
                </a:solidFill>
              </a:rPr>
              <a:t>16</a:t>
            </a:r>
            <a:r>
              <a:rPr lang="zh-CN" altLang="en-US" sz="1200" b="1" dirty="0">
                <a:solidFill>
                  <a:srgbClr val="FF0000"/>
                </a:solidFill>
              </a:rPr>
              <a:t>位</a:t>
            </a:r>
            <a:r>
              <a:rPr lang="en-US" altLang="zh-CN" sz="1200" b="1" dirty="0">
                <a:solidFill>
                  <a:srgbClr val="FF0000"/>
                </a:solidFill>
              </a:rPr>
              <a:t>CISC</a:t>
            </a:r>
            <a:r>
              <a:rPr lang="zh-CN" altLang="en-US" sz="1200" b="1" dirty="0">
                <a:solidFill>
                  <a:srgbClr val="FF0000"/>
                </a:solidFill>
              </a:rPr>
              <a:t>指令系统</a:t>
            </a:r>
            <a:r>
              <a:rPr lang="zh-CN" altLang="en-US" sz="1200" b="1" dirty="0"/>
              <a:t>，指令字长通常为单字长（</a:t>
            </a:r>
            <a:r>
              <a:rPr lang="en-US" altLang="zh-CN" sz="1200" b="1" dirty="0"/>
              <a:t>16</a:t>
            </a:r>
            <a:r>
              <a:rPr lang="zh-CN" altLang="en-US" sz="1200" b="1" dirty="0"/>
              <a:t>位），有单操作数（单地址）、双操作数（双地址）两种指令格式</a:t>
            </a:r>
            <a:endParaRPr lang="en-US" altLang="zh-CN" sz="1200" b="1" dirty="0"/>
          </a:p>
          <a:p>
            <a:pPr lvl="1"/>
            <a:endParaRPr lang="en-US" altLang="zh-CN" sz="1200" b="1" dirty="0"/>
          </a:p>
          <a:p>
            <a:pPr lvl="1"/>
            <a:r>
              <a:rPr lang="zh-CN" altLang="en-US" sz="1200" b="1" dirty="0"/>
              <a:t>双操作数时，通过采用变址寻址方式，可以增加</a:t>
            </a:r>
            <a:r>
              <a:rPr lang="en-US" altLang="zh-CN" sz="1200" b="1" dirty="0"/>
              <a:t>1</a:t>
            </a:r>
            <a:r>
              <a:rPr lang="zh-CN" altLang="en-US" sz="1200" b="1" dirty="0">
                <a:latin typeface="等线" panose="02010600030101010101" pitchFamily="2" charset="-122"/>
                <a:ea typeface="等线" panose="02010600030101010101" pitchFamily="2" charset="-122"/>
              </a:rPr>
              <a:t>～</a:t>
            </a:r>
            <a:r>
              <a:rPr lang="en-US" altLang="zh-CN" sz="1200" b="1" dirty="0"/>
              <a:t>2</a:t>
            </a:r>
            <a:r>
              <a:rPr lang="zh-CN" altLang="en-US" sz="1200" b="1" dirty="0"/>
              <a:t>个立即数</a:t>
            </a:r>
            <a:r>
              <a:rPr lang="en-US" altLang="zh-CN" sz="1200" b="1" dirty="0"/>
              <a:t>index</a:t>
            </a:r>
            <a:r>
              <a:rPr lang="zh-CN" altLang="en-US" sz="1200" b="1" dirty="0"/>
              <a:t>字段，从而将指令扩展为双字长（</a:t>
            </a:r>
            <a:r>
              <a:rPr lang="en-US" altLang="zh-CN" sz="1200" b="1" dirty="0"/>
              <a:t>32</a:t>
            </a:r>
            <a:r>
              <a:rPr lang="zh-CN" altLang="en-US" sz="1200" b="1" dirty="0"/>
              <a:t>位）、三字长（</a:t>
            </a:r>
            <a:r>
              <a:rPr lang="en-US" altLang="zh-CN" sz="1200" b="1" dirty="0"/>
              <a:t>48</a:t>
            </a:r>
            <a:r>
              <a:rPr lang="zh-CN" altLang="en-US" sz="1200" b="1" dirty="0"/>
              <a:t>位）指令格式</a:t>
            </a:r>
            <a:endParaRPr lang="en-US" altLang="zh-CN" sz="1200" b="1" dirty="0"/>
          </a:p>
          <a:p>
            <a:pPr lvl="1"/>
            <a:endParaRPr lang="en-US" altLang="zh-CN" sz="1200" b="1" dirty="0"/>
          </a:p>
          <a:p>
            <a:pPr lvl="1"/>
            <a:r>
              <a:rPr lang="en-US" altLang="zh-CN" sz="1200" b="1" dirty="0"/>
              <a:t>PDP-11</a:t>
            </a:r>
            <a:r>
              <a:rPr lang="zh-CN" altLang="en-US" sz="1200" b="1" dirty="0"/>
              <a:t>的寄存器字段</a:t>
            </a:r>
            <a:r>
              <a:rPr lang="en-US" altLang="zh-CN" sz="1200" b="1" dirty="0"/>
              <a:t>A</a:t>
            </a:r>
            <a:r>
              <a:rPr lang="zh-CN" altLang="en-US" sz="1200" b="1" dirty="0"/>
              <a:t>为</a:t>
            </a:r>
            <a:r>
              <a:rPr lang="en-US" altLang="zh-CN" sz="1200" b="1" dirty="0"/>
              <a:t>3</a:t>
            </a:r>
            <a:r>
              <a:rPr lang="zh-CN" altLang="en-US" sz="1200" b="1" dirty="0"/>
              <a:t>位，可寻址</a:t>
            </a:r>
            <a:r>
              <a:rPr lang="en-US" altLang="zh-CN" sz="1200" b="1" dirty="0">
                <a:solidFill>
                  <a:srgbClr val="FF0000"/>
                </a:solidFill>
              </a:rPr>
              <a:t>8</a:t>
            </a:r>
            <a:r>
              <a:rPr lang="zh-CN" altLang="en-US" sz="1200" b="1" dirty="0">
                <a:solidFill>
                  <a:srgbClr val="FF0000"/>
                </a:solidFill>
              </a:rPr>
              <a:t>个寄存器</a:t>
            </a:r>
            <a:r>
              <a:rPr lang="zh-CN" altLang="en-US" sz="1200" b="1" dirty="0"/>
              <a:t>；寻址特征字段</a:t>
            </a:r>
            <a:r>
              <a:rPr lang="en-US" altLang="zh-CN" sz="1200" b="1" dirty="0"/>
              <a:t>I</a:t>
            </a:r>
            <a:r>
              <a:rPr lang="zh-CN" altLang="en-US" sz="1200" b="1" dirty="0"/>
              <a:t>为</a:t>
            </a:r>
            <a:r>
              <a:rPr lang="en-US" altLang="zh-CN" sz="1200" b="1" dirty="0"/>
              <a:t>3</a:t>
            </a:r>
            <a:r>
              <a:rPr lang="zh-CN" altLang="en-US" sz="1200" b="1" dirty="0"/>
              <a:t>位，有</a:t>
            </a:r>
            <a:r>
              <a:rPr lang="en-US" altLang="zh-CN" sz="1200" b="1" dirty="0">
                <a:solidFill>
                  <a:srgbClr val="FF0000"/>
                </a:solidFill>
              </a:rPr>
              <a:t>8</a:t>
            </a:r>
            <a:r>
              <a:rPr lang="zh-CN" altLang="en-US" sz="1200" b="1" dirty="0">
                <a:solidFill>
                  <a:srgbClr val="FF0000"/>
                </a:solidFill>
              </a:rPr>
              <a:t>种寻址方式</a:t>
            </a:r>
            <a:r>
              <a:rPr lang="zh-CN" altLang="en-US" sz="1200" b="1" dirty="0"/>
              <a:t>（表</a:t>
            </a:r>
            <a:r>
              <a:rPr lang="en-US" altLang="zh-CN" sz="1200" b="1" dirty="0"/>
              <a:t>5.1</a:t>
            </a:r>
            <a:r>
              <a:rPr lang="zh-CN" altLang="en-US" sz="1200" b="1" dirty="0"/>
              <a:t>）</a:t>
            </a:r>
            <a:endParaRPr lang="en-US" altLang="zh-CN" sz="1200" b="1" dirty="0"/>
          </a:p>
          <a:p>
            <a:pPr lvl="1"/>
            <a:endParaRPr lang="en-US" altLang="zh-CN" sz="1200" b="1" dirty="0"/>
          </a:p>
          <a:p>
            <a:pPr lvl="1"/>
            <a:endParaRPr lang="zh-CN" altLang="en-US" sz="1200" b="1" dirty="0"/>
          </a:p>
        </p:txBody>
      </p:sp>
      <p:pic>
        <p:nvPicPr>
          <p:cNvPr id="4" name="图片 3">
            <a:extLst>
              <a:ext uri="{FF2B5EF4-FFF2-40B4-BE49-F238E27FC236}">
                <a16:creationId xmlns:a16="http://schemas.microsoft.com/office/drawing/2014/main" id="{C0D30F0B-D420-410D-A07D-E4C3B2DF31ED}"/>
              </a:ext>
            </a:extLst>
          </p:cNvPr>
          <p:cNvPicPr>
            <a:picLocks noChangeAspect="1"/>
          </p:cNvPicPr>
          <p:nvPr/>
        </p:nvPicPr>
        <p:blipFill>
          <a:blip r:embed="rId2"/>
          <a:stretch>
            <a:fillRect/>
          </a:stretch>
        </p:blipFill>
        <p:spPr>
          <a:xfrm>
            <a:off x="179512" y="3789040"/>
            <a:ext cx="3310335" cy="1974301"/>
          </a:xfrm>
          <a:prstGeom prst="rect">
            <a:avLst/>
          </a:prstGeom>
        </p:spPr>
      </p:pic>
      <p:pic>
        <p:nvPicPr>
          <p:cNvPr id="5" name="图片 4">
            <a:extLst>
              <a:ext uri="{FF2B5EF4-FFF2-40B4-BE49-F238E27FC236}">
                <a16:creationId xmlns:a16="http://schemas.microsoft.com/office/drawing/2014/main" id="{B168B582-4186-4637-802D-4468FE064411}"/>
              </a:ext>
            </a:extLst>
          </p:cNvPr>
          <p:cNvPicPr>
            <a:picLocks noChangeAspect="1"/>
          </p:cNvPicPr>
          <p:nvPr/>
        </p:nvPicPr>
        <p:blipFill>
          <a:blip r:embed="rId3"/>
          <a:stretch>
            <a:fillRect/>
          </a:stretch>
        </p:blipFill>
        <p:spPr>
          <a:xfrm>
            <a:off x="3779912" y="3645024"/>
            <a:ext cx="5292080" cy="2095065"/>
          </a:xfrm>
          <a:prstGeom prst="rect">
            <a:avLst/>
          </a:prstGeom>
        </p:spPr>
      </p:pic>
    </p:spTree>
    <p:extLst>
      <p:ext uri="{BB962C8B-B14F-4D97-AF65-F5344CB8AC3E}">
        <p14:creationId xmlns:p14="http://schemas.microsoft.com/office/powerpoint/2010/main" val="21163390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457200" y="188640"/>
            <a:ext cx="8229600" cy="6192688"/>
          </a:xfrm>
        </p:spPr>
        <p:txBody>
          <a:bodyPr rtlCol="0">
            <a:normAutofit/>
          </a:bodyPr>
          <a:lstStyle/>
          <a:p>
            <a:pPr eaLnBrk="1" fontAlgn="auto" hangingPunct="1">
              <a:spcAft>
                <a:spcPts val="0"/>
              </a:spcAft>
              <a:defRPr/>
            </a:pPr>
            <a:r>
              <a:rPr lang="en-US" altLang="zh-CN" sz="1700" b="1" dirty="0"/>
              <a:t>Intel x86</a:t>
            </a:r>
            <a:r>
              <a:rPr lang="zh-CN" altLang="en-US" sz="1700" b="1" dirty="0"/>
              <a:t>指令系统</a:t>
            </a:r>
            <a:endParaRPr lang="en-US" altLang="zh-CN" sz="1700" b="1" dirty="0"/>
          </a:p>
          <a:p>
            <a:pPr lvl="1" eaLnBrk="1" hangingPunct="1"/>
            <a:r>
              <a:rPr lang="en-US" altLang="zh-CN" sz="1200" b="1" dirty="0"/>
              <a:t>Intel x86</a:t>
            </a:r>
            <a:r>
              <a:rPr lang="zh-CN" altLang="en-US" sz="1200" b="1" dirty="0"/>
              <a:t>指令系统是由</a:t>
            </a:r>
            <a:r>
              <a:rPr lang="en-US" altLang="zh-CN" sz="1200" b="1" dirty="0"/>
              <a:t>16</a:t>
            </a:r>
            <a:r>
              <a:rPr lang="zh-CN" altLang="en-US" sz="1200" b="1" dirty="0"/>
              <a:t>位的</a:t>
            </a:r>
            <a:r>
              <a:rPr lang="en-US" altLang="zh-CN" sz="1200" b="1" dirty="0"/>
              <a:t>8086/8088</a:t>
            </a:r>
            <a:r>
              <a:rPr lang="zh-CN" altLang="en-US" sz="1200" b="1" dirty="0"/>
              <a:t>指令系统发展而来的</a:t>
            </a:r>
            <a:r>
              <a:rPr lang="en-US" altLang="zh-CN" sz="1200" b="1" dirty="0">
                <a:solidFill>
                  <a:srgbClr val="FF0000"/>
                </a:solidFill>
              </a:rPr>
              <a:t>32</a:t>
            </a:r>
            <a:r>
              <a:rPr lang="zh-CN" altLang="en-US" sz="1200" b="1" dirty="0">
                <a:solidFill>
                  <a:srgbClr val="FF0000"/>
                </a:solidFill>
              </a:rPr>
              <a:t>位</a:t>
            </a:r>
            <a:r>
              <a:rPr lang="en-US" altLang="zh-CN" sz="1200" b="1" dirty="0">
                <a:solidFill>
                  <a:srgbClr val="FF0000"/>
                </a:solidFill>
              </a:rPr>
              <a:t>CISC</a:t>
            </a:r>
            <a:r>
              <a:rPr lang="zh-CN" altLang="en-US" sz="1200" b="1" dirty="0">
                <a:solidFill>
                  <a:srgbClr val="FF0000"/>
                </a:solidFill>
              </a:rPr>
              <a:t>指令系统</a:t>
            </a:r>
            <a:endParaRPr lang="en-US" altLang="zh-CN" sz="1200" b="1" dirty="0">
              <a:solidFill>
                <a:srgbClr val="FF0000"/>
              </a:solidFill>
            </a:endParaRPr>
          </a:p>
          <a:p>
            <a:pPr lvl="1" eaLnBrk="1" hangingPunct="1"/>
            <a:endParaRPr lang="en-US" altLang="zh-CN" sz="1200" b="1" dirty="0"/>
          </a:p>
          <a:p>
            <a:pPr lvl="1" eaLnBrk="1" hangingPunct="1"/>
            <a:r>
              <a:rPr lang="en-US" altLang="zh-CN" sz="1200" b="1" dirty="0">
                <a:solidFill>
                  <a:srgbClr val="FF0000"/>
                </a:solidFill>
              </a:rPr>
              <a:t>80386 CPU</a:t>
            </a:r>
            <a:r>
              <a:rPr lang="zh-CN" altLang="en-US" sz="1200" b="1" dirty="0"/>
              <a:t>采用</a:t>
            </a:r>
            <a:r>
              <a:rPr lang="en-US" altLang="zh-CN" sz="1200" b="1" dirty="0"/>
              <a:t>32</a:t>
            </a:r>
            <a:r>
              <a:rPr lang="zh-CN" altLang="en-US" sz="1200" b="1" dirty="0"/>
              <a:t>位的</a:t>
            </a:r>
            <a:r>
              <a:rPr lang="en-US" altLang="zh-CN" sz="1200" b="1" dirty="0"/>
              <a:t>Intel x86</a:t>
            </a:r>
            <a:r>
              <a:rPr lang="zh-CN" altLang="en-US" sz="1200" b="1" dirty="0"/>
              <a:t>指令系统，有</a:t>
            </a:r>
            <a:r>
              <a:rPr lang="en-US" altLang="zh-CN" sz="1200" b="1" dirty="0"/>
              <a:t>8</a:t>
            </a:r>
            <a:r>
              <a:rPr lang="zh-CN" altLang="en-US" sz="1200" b="1" dirty="0"/>
              <a:t>个</a:t>
            </a:r>
            <a:r>
              <a:rPr lang="en-US" altLang="zh-CN" sz="1200" b="1" dirty="0"/>
              <a:t>32</a:t>
            </a:r>
            <a:r>
              <a:rPr lang="zh-CN" altLang="en-US" sz="1200" b="1" dirty="0"/>
              <a:t>位通用寄存器、</a:t>
            </a:r>
            <a:r>
              <a:rPr lang="en-US" altLang="zh-CN" sz="1200" b="1" dirty="0"/>
              <a:t>6</a:t>
            </a:r>
            <a:r>
              <a:rPr lang="zh-CN" altLang="en-US" sz="1200" b="1" dirty="0"/>
              <a:t>个</a:t>
            </a:r>
            <a:r>
              <a:rPr lang="en-US" altLang="zh-CN" sz="1200" b="1" dirty="0"/>
              <a:t>16</a:t>
            </a:r>
            <a:r>
              <a:rPr lang="zh-CN" altLang="en-US" sz="1200" b="1" dirty="0"/>
              <a:t>位的段寄存器，以及</a:t>
            </a:r>
            <a:r>
              <a:rPr lang="en-US" altLang="zh-CN" sz="1200" b="1" dirty="0"/>
              <a:t>32</a:t>
            </a:r>
            <a:r>
              <a:rPr lang="zh-CN" altLang="en-US" sz="1200" b="1" dirty="0"/>
              <a:t>位的状态寄存器和</a:t>
            </a:r>
            <a:r>
              <a:rPr lang="en-US" altLang="zh-CN" sz="1200" b="1" dirty="0"/>
              <a:t>32</a:t>
            </a:r>
            <a:r>
              <a:rPr lang="zh-CN" altLang="en-US" sz="1200" b="1" dirty="0"/>
              <a:t>位的程序计数器（指令指针）</a:t>
            </a:r>
            <a:endParaRPr lang="en-US" altLang="zh-CN" sz="1200" b="1" dirty="0"/>
          </a:p>
          <a:p>
            <a:pPr lvl="1" eaLnBrk="1" hangingPunct="1"/>
            <a:endParaRPr lang="en-US" altLang="zh-CN" sz="1200" b="1" dirty="0"/>
          </a:p>
          <a:p>
            <a:pPr lvl="1"/>
            <a:r>
              <a:rPr lang="zh-CN" altLang="en-US" sz="1200" b="1" dirty="0"/>
              <a:t>采用</a:t>
            </a:r>
            <a:r>
              <a:rPr lang="zh-CN" altLang="en-US" sz="1200" b="1" dirty="0">
                <a:solidFill>
                  <a:srgbClr val="FF0000"/>
                </a:solidFill>
              </a:rPr>
              <a:t>变长指令格式</a:t>
            </a:r>
            <a:r>
              <a:rPr lang="zh-CN" altLang="en-US" sz="1200" b="1" dirty="0"/>
              <a:t>，包括：前缀</a:t>
            </a:r>
            <a:r>
              <a:rPr lang="en-US" altLang="zh-CN" sz="1200" b="1" dirty="0"/>
              <a:t>Prefix</a:t>
            </a:r>
            <a:r>
              <a:rPr lang="zh-CN" altLang="en-US" sz="1200" b="1" dirty="0"/>
              <a:t>、操作码</a:t>
            </a:r>
            <a:r>
              <a:rPr lang="en-US" altLang="zh-CN" sz="1200" b="1" dirty="0"/>
              <a:t>OP</a:t>
            </a:r>
            <a:r>
              <a:rPr lang="zh-CN" altLang="en-US" sz="1200" b="1" dirty="0"/>
              <a:t>、</a:t>
            </a:r>
            <a:r>
              <a:rPr lang="en-US" altLang="zh-CN" sz="1200" b="1" dirty="0"/>
              <a:t>Mod R/M</a:t>
            </a:r>
            <a:r>
              <a:rPr lang="zh-CN" altLang="en-US" sz="1200" b="1" dirty="0"/>
              <a:t>、</a:t>
            </a:r>
            <a:r>
              <a:rPr lang="en-US" altLang="zh-CN" sz="1200" b="1" dirty="0"/>
              <a:t>SIB</a:t>
            </a:r>
            <a:r>
              <a:rPr lang="zh-CN" altLang="en-US" sz="1200" b="1" dirty="0"/>
              <a:t>、偏移量</a:t>
            </a:r>
            <a:r>
              <a:rPr lang="en-US" altLang="zh-CN" sz="1200" b="1" dirty="0" err="1"/>
              <a:t>Disp</a:t>
            </a:r>
            <a:r>
              <a:rPr lang="zh-CN" altLang="en-US" sz="1200" b="1" dirty="0"/>
              <a:t>、立即数</a:t>
            </a:r>
            <a:r>
              <a:rPr lang="en-US" altLang="zh-CN" sz="1200" b="1" dirty="0" err="1"/>
              <a:t>Imm</a:t>
            </a:r>
            <a:r>
              <a:rPr lang="zh-CN" altLang="en-US" sz="1200" b="1" dirty="0"/>
              <a:t>等字段；最短的指令为单字节指令（</a:t>
            </a:r>
            <a:r>
              <a:rPr lang="en-US" altLang="zh-CN" sz="1200" b="1" dirty="0"/>
              <a:t>8</a:t>
            </a:r>
            <a:r>
              <a:rPr lang="zh-CN" altLang="en-US" sz="1200" b="1" dirty="0"/>
              <a:t>位），最长的指令为</a:t>
            </a:r>
            <a:r>
              <a:rPr lang="en-US" altLang="zh-CN" sz="1200" b="1" dirty="0">
                <a:solidFill>
                  <a:srgbClr val="FF0000"/>
                </a:solidFill>
              </a:rPr>
              <a:t>15</a:t>
            </a:r>
            <a:r>
              <a:rPr lang="zh-CN" altLang="en-US" sz="1200" b="1" dirty="0">
                <a:solidFill>
                  <a:srgbClr val="FF0000"/>
                </a:solidFill>
              </a:rPr>
              <a:t>字节指令</a:t>
            </a:r>
            <a:r>
              <a:rPr lang="zh-CN" altLang="en-US" sz="1200" b="1" dirty="0"/>
              <a:t>（</a:t>
            </a:r>
            <a:r>
              <a:rPr lang="en-US" altLang="zh-CN" sz="1200" b="1" dirty="0"/>
              <a:t>120</a:t>
            </a:r>
            <a:r>
              <a:rPr lang="zh-CN" altLang="en-US" sz="1200" b="1" dirty="0"/>
              <a:t>位）</a:t>
            </a:r>
            <a:endParaRPr lang="en-US" altLang="zh-CN" sz="1200" b="1" dirty="0"/>
          </a:p>
          <a:p>
            <a:pPr lvl="1"/>
            <a:endParaRPr lang="en-US" altLang="zh-CN" sz="1200" b="1" dirty="0"/>
          </a:p>
          <a:p>
            <a:pPr lvl="1"/>
            <a:r>
              <a:rPr lang="zh-CN" altLang="en-US" sz="1200" b="1" dirty="0"/>
              <a:t>指令译码流程包括指令前缀分析、操作码译码、寻址方式译码等</a:t>
            </a:r>
            <a:r>
              <a:rPr lang="en-US" altLang="zh-CN" sz="1200" b="1" dirty="0"/>
              <a:t>3</a:t>
            </a:r>
            <a:r>
              <a:rPr lang="zh-CN" altLang="en-US" sz="1200" b="1" dirty="0"/>
              <a:t>步</a:t>
            </a:r>
            <a:endParaRPr lang="en-US" altLang="zh-CN" sz="1200" b="1" dirty="0"/>
          </a:p>
          <a:p>
            <a:pPr lvl="1"/>
            <a:endParaRPr lang="en-US" altLang="zh-CN" sz="1200" b="1" dirty="0"/>
          </a:p>
          <a:p>
            <a:pPr lvl="1"/>
            <a:r>
              <a:rPr lang="en-US" altLang="zh-CN" sz="1200" b="1" dirty="0"/>
              <a:t>x86</a:t>
            </a:r>
            <a:r>
              <a:rPr lang="zh-CN" altLang="en-US" sz="1200" b="1" dirty="0"/>
              <a:t>处理器采用</a:t>
            </a:r>
            <a:r>
              <a:rPr lang="zh-CN" altLang="en-US" sz="1200" b="1" dirty="0">
                <a:solidFill>
                  <a:srgbClr val="FF0000"/>
                </a:solidFill>
              </a:rPr>
              <a:t>段页式</a:t>
            </a:r>
            <a:r>
              <a:rPr lang="zh-CN" altLang="en-US" sz="1200" b="1" dirty="0"/>
              <a:t>存储管理机制：</a:t>
            </a:r>
            <a:endParaRPr lang="en-US" altLang="zh-CN" sz="1200" b="1" dirty="0"/>
          </a:p>
          <a:p>
            <a:pPr lvl="2"/>
            <a:r>
              <a:rPr lang="zh-CN" altLang="en-US" sz="1000" b="1" dirty="0"/>
              <a:t>在</a:t>
            </a:r>
            <a:r>
              <a:rPr lang="zh-CN" altLang="en-US" sz="1000" b="1" dirty="0">
                <a:solidFill>
                  <a:srgbClr val="FF0000"/>
                </a:solidFill>
              </a:rPr>
              <a:t>实模式</a:t>
            </a:r>
            <a:r>
              <a:rPr lang="zh-CN" altLang="en-US" sz="1000" b="1" dirty="0"/>
              <a:t>下：物理地址（</a:t>
            </a:r>
            <a:r>
              <a:rPr lang="en-US" altLang="zh-CN" sz="1000" b="1" dirty="0"/>
              <a:t>20</a:t>
            </a:r>
            <a:r>
              <a:rPr lang="zh-CN" altLang="en-US" sz="1000" b="1" dirty="0"/>
              <a:t>位）</a:t>
            </a:r>
            <a:r>
              <a:rPr lang="en-US" altLang="zh-CN" sz="1000" b="1" dirty="0"/>
              <a:t>= </a:t>
            </a:r>
            <a:r>
              <a:rPr lang="zh-CN" altLang="en-US" sz="1000" b="1" dirty="0"/>
              <a:t>段寄存器（</a:t>
            </a:r>
            <a:r>
              <a:rPr lang="en-US" altLang="zh-CN" sz="1000" b="1" dirty="0"/>
              <a:t>16</a:t>
            </a:r>
            <a:r>
              <a:rPr lang="zh-CN" altLang="en-US" sz="1000" b="1" dirty="0"/>
              <a:t>位）左移</a:t>
            </a:r>
            <a:r>
              <a:rPr lang="en-US" altLang="zh-CN" sz="1000" b="1" dirty="0"/>
              <a:t>4</a:t>
            </a:r>
            <a:r>
              <a:rPr lang="zh-CN" altLang="en-US" sz="1000" b="1" dirty="0"/>
              <a:t>位 </a:t>
            </a:r>
            <a:r>
              <a:rPr lang="en-US" altLang="zh-CN" sz="1000" b="1" dirty="0"/>
              <a:t>+ </a:t>
            </a:r>
            <a:r>
              <a:rPr lang="zh-CN" altLang="en-US" sz="1000" b="1" dirty="0"/>
              <a:t>段内偏移地址</a:t>
            </a:r>
            <a:endParaRPr lang="en-US" altLang="zh-CN" sz="1000" b="1" dirty="0"/>
          </a:p>
          <a:p>
            <a:pPr lvl="2"/>
            <a:endParaRPr lang="en-US" altLang="zh-CN" sz="1000" b="1" dirty="0"/>
          </a:p>
          <a:p>
            <a:pPr lvl="2"/>
            <a:r>
              <a:rPr lang="zh-CN" altLang="en-US" sz="1000" b="1" dirty="0"/>
              <a:t>在</a:t>
            </a:r>
            <a:r>
              <a:rPr lang="zh-CN" altLang="en-US" sz="1000" b="1" dirty="0">
                <a:solidFill>
                  <a:srgbClr val="FF0000"/>
                </a:solidFill>
              </a:rPr>
              <a:t>保护模式</a:t>
            </a:r>
            <a:r>
              <a:rPr lang="zh-CN" altLang="en-US" sz="1000" b="1" dirty="0"/>
              <a:t>下：先计算线性地址（</a:t>
            </a:r>
            <a:r>
              <a:rPr lang="en-US" altLang="zh-CN" sz="1000" b="1" dirty="0"/>
              <a:t>32</a:t>
            </a:r>
            <a:r>
              <a:rPr lang="zh-CN" altLang="en-US" sz="1000" b="1" dirty="0"/>
              <a:t>位）</a:t>
            </a:r>
            <a:r>
              <a:rPr lang="en-US" altLang="zh-CN" sz="1000" b="1" dirty="0"/>
              <a:t>= </a:t>
            </a:r>
            <a:r>
              <a:rPr lang="zh-CN" altLang="en-US" sz="1000" b="1" dirty="0"/>
              <a:t>段基址（</a:t>
            </a:r>
            <a:r>
              <a:rPr lang="en-US" altLang="zh-CN" sz="1000" b="1" dirty="0"/>
              <a:t>32</a:t>
            </a:r>
            <a:r>
              <a:rPr lang="zh-CN" altLang="en-US" sz="1000" b="1" dirty="0"/>
              <a:t>位）</a:t>
            </a:r>
            <a:r>
              <a:rPr lang="en-US" altLang="zh-CN" sz="1000" b="1" dirty="0"/>
              <a:t>+ </a:t>
            </a:r>
            <a:r>
              <a:rPr lang="zh-CN" altLang="en-US" sz="1000" b="1" dirty="0"/>
              <a:t>段内偏移地址；再将线性地址通过存储器管理部件（</a:t>
            </a:r>
            <a:r>
              <a:rPr lang="en-US" altLang="zh-CN" sz="1000" b="1" dirty="0"/>
              <a:t>MMU</a:t>
            </a:r>
            <a:r>
              <a:rPr lang="zh-CN" altLang="en-US" sz="1000" b="1" dirty="0"/>
              <a:t>）转换为物理地址（</a:t>
            </a:r>
            <a:r>
              <a:rPr lang="en-US" altLang="zh-CN" sz="1000" b="1" dirty="0"/>
              <a:t>32</a:t>
            </a:r>
            <a:r>
              <a:rPr lang="zh-CN" altLang="en-US" sz="1000" b="1" dirty="0"/>
              <a:t>位）</a:t>
            </a:r>
            <a:endParaRPr lang="en-US" altLang="zh-CN" sz="1000" b="1" dirty="0"/>
          </a:p>
          <a:p>
            <a:pPr lvl="2"/>
            <a:endParaRPr lang="en-US" altLang="zh-CN" sz="1000" b="1" dirty="0"/>
          </a:p>
          <a:p>
            <a:pPr lvl="2"/>
            <a:r>
              <a:rPr lang="zh-CN" altLang="en-US" sz="1000" b="1" dirty="0"/>
              <a:t>地址转换中最关键是</a:t>
            </a:r>
            <a:r>
              <a:rPr lang="zh-CN" altLang="en-US" sz="1000" b="1" dirty="0">
                <a:solidFill>
                  <a:srgbClr val="FF0000"/>
                </a:solidFill>
              </a:rPr>
              <a:t>段内偏移地址</a:t>
            </a:r>
            <a:r>
              <a:rPr lang="zh-CN" altLang="en-US" sz="1000" b="1" dirty="0"/>
              <a:t>的计算，段内偏移地址由</a:t>
            </a:r>
            <a:r>
              <a:rPr lang="zh-CN" altLang="en-US" sz="1000" b="1" dirty="0">
                <a:solidFill>
                  <a:srgbClr val="FF0000"/>
                </a:solidFill>
              </a:rPr>
              <a:t>寻址方式</a:t>
            </a:r>
            <a:r>
              <a:rPr lang="zh-CN" altLang="en-US" sz="1000" b="1" dirty="0"/>
              <a:t>确定，</a:t>
            </a:r>
            <a:r>
              <a:rPr lang="en-US" altLang="zh-CN" sz="1000" b="1" dirty="0"/>
              <a:t>x86</a:t>
            </a:r>
            <a:r>
              <a:rPr lang="zh-CN" altLang="en-US" sz="1000" b="1" dirty="0"/>
              <a:t>的主要有</a:t>
            </a:r>
            <a:r>
              <a:rPr lang="en-US" altLang="zh-CN" sz="1000" b="1" dirty="0"/>
              <a:t>8</a:t>
            </a:r>
            <a:r>
              <a:rPr lang="zh-CN" altLang="en-US" sz="1000" b="1" dirty="0"/>
              <a:t>种寻址方式（表</a:t>
            </a:r>
            <a:r>
              <a:rPr lang="en-US" altLang="zh-CN" sz="1000" b="1" dirty="0"/>
              <a:t>5.6</a:t>
            </a:r>
            <a:r>
              <a:rPr lang="zh-CN" altLang="en-US" sz="1000" b="1" dirty="0"/>
              <a:t>）</a:t>
            </a:r>
            <a:endParaRPr lang="en-US" altLang="zh-CN" sz="600" b="1" dirty="0"/>
          </a:p>
          <a:p>
            <a:pPr lvl="1"/>
            <a:endParaRPr lang="en-US" altLang="zh-CN" sz="1000" b="1" dirty="0"/>
          </a:p>
          <a:p>
            <a:pPr lvl="1" eaLnBrk="1" hangingPunct="1"/>
            <a:endParaRPr lang="en-US" altLang="zh-CN" sz="1000" b="1" dirty="0"/>
          </a:p>
          <a:p>
            <a:pPr lvl="1"/>
            <a:endParaRPr lang="zh-CN" altLang="en-US" sz="1000" b="1" dirty="0"/>
          </a:p>
        </p:txBody>
      </p:sp>
      <p:pic>
        <p:nvPicPr>
          <p:cNvPr id="5" name="图片 4">
            <a:extLst>
              <a:ext uri="{FF2B5EF4-FFF2-40B4-BE49-F238E27FC236}">
                <a16:creationId xmlns:a16="http://schemas.microsoft.com/office/drawing/2014/main" id="{C03C1501-977B-4B9F-893B-9D1DE13AB1F0}"/>
              </a:ext>
            </a:extLst>
          </p:cNvPr>
          <p:cNvPicPr>
            <a:picLocks noChangeAspect="1"/>
          </p:cNvPicPr>
          <p:nvPr/>
        </p:nvPicPr>
        <p:blipFill>
          <a:blip r:embed="rId2"/>
          <a:stretch>
            <a:fillRect/>
          </a:stretch>
        </p:blipFill>
        <p:spPr>
          <a:xfrm>
            <a:off x="107504" y="4581128"/>
            <a:ext cx="2640315" cy="1745663"/>
          </a:xfrm>
          <a:prstGeom prst="rect">
            <a:avLst/>
          </a:prstGeom>
        </p:spPr>
      </p:pic>
      <p:pic>
        <p:nvPicPr>
          <p:cNvPr id="8" name="图片 7">
            <a:extLst>
              <a:ext uri="{FF2B5EF4-FFF2-40B4-BE49-F238E27FC236}">
                <a16:creationId xmlns:a16="http://schemas.microsoft.com/office/drawing/2014/main" id="{F6F22106-3A80-419E-A402-757C3D380FA1}"/>
              </a:ext>
            </a:extLst>
          </p:cNvPr>
          <p:cNvPicPr>
            <a:picLocks noChangeAspect="1"/>
          </p:cNvPicPr>
          <p:nvPr/>
        </p:nvPicPr>
        <p:blipFill>
          <a:blip r:embed="rId3"/>
          <a:stretch>
            <a:fillRect/>
          </a:stretch>
        </p:blipFill>
        <p:spPr>
          <a:xfrm>
            <a:off x="2878966" y="4825697"/>
            <a:ext cx="2989178" cy="1384251"/>
          </a:xfrm>
          <a:prstGeom prst="rect">
            <a:avLst/>
          </a:prstGeom>
        </p:spPr>
      </p:pic>
      <p:pic>
        <p:nvPicPr>
          <p:cNvPr id="4" name="图片 3">
            <a:extLst>
              <a:ext uri="{FF2B5EF4-FFF2-40B4-BE49-F238E27FC236}">
                <a16:creationId xmlns:a16="http://schemas.microsoft.com/office/drawing/2014/main" id="{15C46537-D15A-4B5E-B38A-00546DA63669}"/>
              </a:ext>
            </a:extLst>
          </p:cNvPr>
          <p:cNvPicPr>
            <a:picLocks noChangeAspect="1"/>
          </p:cNvPicPr>
          <p:nvPr/>
        </p:nvPicPr>
        <p:blipFill>
          <a:blip r:embed="rId4"/>
          <a:stretch>
            <a:fillRect/>
          </a:stretch>
        </p:blipFill>
        <p:spPr>
          <a:xfrm>
            <a:off x="5900112" y="4510546"/>
            <a:ext cx="3208392" cy="1654758"/>
          </a:xfrm>
          <a:prstGeom prst="rect">
            <a:avLst/>
          </a:prstGeom>
        </p:spPr>
      </p:pic>
    </p:spTree>
    <p:extLst>
      <p:ext uri="{BB962C8B-B14F-4D97-AF65-F5344CB8AC3E}">
        <p14:creationId xmlns:p14="http://schemas.microsoft.com/office/powerpoint/2010/main" val="654953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457200" y="188640"/>
            <a:ext cx="8229600" cy="6192688"/>
          </a:xfrm>
        </p:spPr>
        <p:txBody>
          <a:bodyPr rtlCol="0">
            <a:normAutofit/>
          </a:bodyPr>
          <a:lstStyle/>
          <a:p>
            <a:pPr eaLnBrk="1" fontAlgn="auto" hangingPunct="1">
              <a:spcAft>
                <a:spcPts val="0"/>
              </a:spcAft>
              <a:defRPr/>
            </a:pPr>
            <a:r>
              <a:rPr lang="zh-CN" altLang="en-US" sz="1700" b="1" dirty="0">
                <a:solidFill>
                  <a:srgbClr val="FF0000"/>
                </a:solidFill>
              </a:rPr>
              <a:t>（重点）</a:t>
            </a:r>
            <a:r>
              <a:rPr lang="en-US" altLang="zh-CN" sz="1700" b="1" dirty="0">
                <a:solidFill>
                  <a:srgbClr val="FF0000"/>
                </a:solidFill>
              </a:rPr>
              <a:t>MIPS</a:t>
            </a:r>
            <a:r>
              <a:rPr lang="zh-CN" altLang="en-US" sz="1700" b="1" dirty="0">
                <a:solidFill>
                  <a:srgbClr val="FF0000"/>
                </a:solidFill>
              </a:rPr>
              <a:t>指令系统</a:t>
            </a:r>
            <a:endParaRPr lang="en-US" altLang="zh-CN" sz="1700" b="1" dirty="0">
              <a:solidFill>
                <a:srgbClr val="FF0000"/>
              </a:solidFill>
            </a:endParaRPr>
          </a:p>
          <a:p>
            <a:pPr lvl="1" eaLnBrk="1" hangingPunct="1"/>
            <a:r>
              <a:rPr lang="en-US" altLang="zh-CN" sz="1200" b="1" dirty="0"/>
              <a:t>MIPS</a:t>
            </a:r>
            <a:r>
              <a:rPr lang="zh-CN" altLang="en-US" sz="1200" b="1" dirty="0"/>
              <a:t>：</a:t>
            </a:r>
            <a:r>
              <a:rPr lang="en-US" altLang="zh-CN" sz="1200" b="1" dirty="0"/>
              <a:t>Microprocessor without Interlocked Pipeline Stages</a:t>
            </a:r>
            <a:r>
              <a:rPr lang="zh-CN" altLang="en-US" sz="1200" b="1" dirty="0"/>
              <a:t>，没有互锁流水线的微处理器；</a:t>
            </a:r>
            <a:r>
              <a:rPr lang="en-US" altLang="zh-CN" sz="1200" b="1" dirty="0"/>
              <a:t>MIPS</a:t>
            </a:r>
            <a:r>
              <a:rPr lang="zh-CN" altLang="en-US" sz="1200" b="1" dirty="0"/>
              <a:t>：</a:t>
            </a:r>
            <a:r>
              <a:rPr lang="en-US" altLang="zh-CN" sz="1200" b="1" dirty="0"/>
              <a:t>Million Instructions Per Second</a:t>
            </a:r>
            <a:r>
              <a:rPr lang="zh-CN" altLang="en-US" sz="1200" b="1" dirty="0"/>
              <a:t>，每秒执行百万条指令</a:t>
            </a:r>
            <a:endParaRPr lang="en-US" altLang="zh-CN" sz="1200" b="1" dirty="0"/>
          </a:p>
          <a:p>
            <a:pPr lvl="1" eaLnBrk="1" hangingPunct="1"/>
            <a:endParaRPr lang="en-US" altLang="zh-CN" sz="1200" b="1" dirty="0"/>
          </a:p>
          <a:p>
            <a:pPr lvl="1" eaLnBrk="1" hangingPunct="1"/>
            <a:r>
              <a:rPr lang="en-US" altLang="zh-CN" sz="1200" b="1" dirty="0"/>
              <a:t>MIPS</a:t>
            </a:r>
            <a:r>
              <a:rPr lang="zh-CN" altLang="en-US" sz="1200" b="1" dirty="0"/>
              <a:t>指令系统是</a:t>
            </a:r>
            <a:r>
              <a:rPr lang="en-US" altLang="zh-CN" sz="1200" b="1" dirty="0"/>
              <a:t>1981</a:t>
            </a:r>
            <a:r>
              <a:rPr lang="zh-CN" altLang="en-US" sz="1200" b="1" dirty="0"/>
              <a:t>年斯坦福大学</a:t>
            </a:r>
            <a:r>
              <a:rPr lang="en-US" altLang="zh-CN" sz="1200" b="1" dirty="0">
                <a:solidFill>
                  <a:srgbClr val="FF0000"/>
                </a:solidFill>
              </a:rPr>
              <a:t>Hennessy</a:t>
            </a:r>
            <a:r>
              <a:rPr lang="zh-CN" altLang="en-US" sz="1200" b="1" dirty="0">
                <a:solidFill>
                  <a:srgbClr val="FF0000"/>
                </a:solidFill>
              </a:rPr>
              <a:t>教授</a:t>
            </a:r>
            <a:r>
              <a:rPr lang="zh-CN" altLang="en-US" sz="1200" b="1" dirty="0"/>
              <a:t>研究小组研制并商用，是一种非常优雅、简洁、高效的</a:t>
            </a:r>
            <a:r>
              <a:rPr lang="en-US" altLang="zh-CN" sz="1200" b="1" dirty="0">
                <a:solidFill>
                  <a:srgbClr val="FF0000"/>
                </a:solidFill>
              </a:rPr>
              <a:t>RISC</a:t>
            </a:r>
            <a:r>
              <a:rPr lang="zh-CN" altLang="en-US" sz="1200" b="1" dirty="0">
                <a:solidFill>
                  <a:srgbClr val="FF0000"/>
                </a:solidFill>
              </a:rPr>
              <a:t>体系结构</a:t>
            </a:r>
            <a:r>
              <a:rPr lang="zh-CN" altLang="en-US" sz="1200" b="1" dirty="0"/>
              <a:t>，非常适合于教学研究，包括</a:t>
            </a:r>
            <a:r>
              <a:rPr lang="en-US" altLang="zh-CN" sz="1200" b="1" dirty="0">
                <a:solidFill>
                  <a:srgbClr val="FF0000"/>
                </a:solidFill>
              </a:rPr>
              <a:t>MIPS 32</a:t>
            </a:r>
            <a:r>
              <a:rPr lang="zh-CN" altLang="en-US" sz="1200" b="1" dirty="0"/>
              <a:t>（</a:t>
            </a:r>
            <a:r>
              <a:rPr lang="en-US" altLang="zh-CN" sz="1200" b="1" dirty="0"/>
              <a:t>32</a:t>
            </a:r>
            <a:r>
              <a:rPr lang="zh-CN" altLang="en-US" sz="1200" b="1" dirty="0"/>
              <a:t>位架构）和</a:t>
            </a:r>
            <a:r>
              <a:rPr lang="en-US" altLang="zh-CN" sz="1200" b="1" dirty="0">
                <a:solidFill>
                  <a:srgbClr val="FF0000"/>
                </a:solidFill>
              </a:rPr>
              <a:t>MIPS 64</a:t>
            </a:r>
            <a:r>
              <a:rPr lang="zh-CN" altLang="en-US" sz="1200" b="1" dirty="0"/>
              <a:t>（</a:t>
            </a:r>
            <a:r>
              <a:rPr lang="en-US" altLang="zh-CN" sz="1200" b="1" dirty="0"/>
              <a:t>64</a:t>
            </a:r>
            <a:r>
              <a:rPr lang="zh-CN" altLang="en-US" sz="1200" b="1" dirty="0"/>
              <a:t>位架构）</a:t>
            </a:r>
            <a:endParaRPr lang="en-US" altLang="zh-CN" sz="1200" b="1" dirty="0"/>
          </a:p>
          <a:p>
            <a:pPr lvl="1" eaLnBrk="1" hangingPunct="1"/>
            <a:endParaRPr lang="en-US" altLang="zh-CN" sz="1200" b="1" dirty="0"/>
          </a:p>
          <a:p>
            <a:pPr lvl="1" eaLnBrk="1" hangingPunct="1"/>
            <a:r>
              <a:rPr lang="en-US" altLang="zh-CN" sz="1200" b="1" dirty="0"/>
              <a:t>MIPS</a:t>
            </a:r>
            <a:r>
              <a:rPr lang="zh-CN" altLang="en-US" sz="1200" b="1" dirty="0"/>
              <a:t>处理器有</a:t>
            </a:r>
            <a:r>
              <a:rPr lang="en-US" altLang="zh-CN" sz="1200" b="1" dirty="0"/>
              <a:t>32</a:t>
            </a:r>
            <a:r>
              <a:rPr lang="zh-CN" altLang="en-US" sz="1200" b="1" dirty="0"/>
              <a:t>个</a:t>
            </a:r>
            <a:r>
              <a:rPr lang="en-US" altLang="zh-CN" sz="1200" b="1" dirty="0"/>
              <a:t>32</a:t>
            </a:r>
            <a:r>
              <a:rPr lang="zh-CN" altLang="en-US" sz="1200" b="1" dirty="0"/>
              <a:t>位的通用寄存器：</a:t>
            </a:r>
            <a:r>
              <a:rPr lang="en-US" altLang="zh-CN" sz="1200" b="1" dirty="0">
                <a:solidFill>
                  <a:srgbClr val="FF0000"/>
                </a:solidFill>
              </a:rPr>
              <a:t>$0</a:t>
            </a:r>
            <a:r>
              <a:rPr lang="zh-CN" altLang="en-US" sz="1200" b="1" dirty="0">
                <a:solidFill>
                  <a:srgbClr val="FF0000"/>
                </a:solidFill>
                <a:latin typeface="等线" panose="02010600030101010101" pitchFamily="2" charset="-122"/>
                <a:ea typeface="等线" panose="02010600030101010101" pitchFamily="2" charset="-122"/>
              </a:rPr>
              <a:t>～</a:t>
            </a:r>
            <a:r>
              <a:rPr lang="en-US" altLang="zh-CN" sz="1200" b="1" dirty="0">
                <a:solidFill>
                  <a:srgbClr val="FF0000"/>
                </a:solidFill>
              </a:rPr>
              <a:t>$31</a:t>
            </a:r>
            <a:r>
              <a:rPr lang="zh-CN" altLang="en-US" sz="1200" b="1" dirty="0"/>
              <a:t>；</a:t>
            </a:r>
            <a:r>
              <a:rPr lang="en-US" altLang="zh-CN" sz="1200" b="1" dirty="0"/>
              <a:t>32</a:t>
            </a:r>
            <a:r>
              <a:rPr lang="zh-CN" altLang="en-US" sz="1200" b="1" dirty="0"/>
              <a:t>个</a:t>
            </a:r>
            <a:r>
              <a:rPr lang="en-US" altLang="zh-CN" sz="1200" b="1" dirty="0"/>
              <a:t>32</a:t>
            </a:r>
            <a:r>
              <a:rPr lang="zh-CN" altLang="en-US" sz="1200" b="1" dirty="0"/>
              <a:t>位单精度浮点寄存器：</a:t>
            </a:r>
            <a:r>
              <a:rPr lang="en-US" altLang="zh-CN" sz="1200" b="1" dirty="0">
                <a:solidFill>
                  <a:srgbClr val="FF0000"/>
                </a:solidFill>
              </a:rPr>
              <a:t>f0</a:t>
            </a:r>
            <a:r>
              <a:rPr lang="zh-CN" altLang="en-US" sz="1200" b="1" dirty="0">
                <a:solidFill>
                  <a:srgbClr val="FF0000"/>
                </a:solidFill>
                <a:latin typeface="等线" panose="02010600030101010101" pitchFamily="2" charset="-122"/>
                <a:ea typeface="等线" panose="02010600030101010101" pitchFamily="2" charset="-122"/>
              </a:rPr>
              <a:t>～</a:t>
            </a:r>
            <a:r>
              <a:rPr lang="en-US" altLang="zh-CN" sz="1200" b="1" dirty="0">
                <a:solidFill>
                  <a:srgbClr val="FF0000"/>
                </a:solidFill>
                <a:latin typeface="等线" panose="02010600030101010101" pitchFamily="2" charset="-122"/>
                <a:ea typeface="等线" panose="02010600030101010101" pitchFamily="2" charset="-122"/>
              </a:rPr>
              <a:t>f</a:t>
            </a:r>
            <a:r>
              <a:rPr lang="en-US" altLang="zh-CN" sz="1200" b="1" dirty="0">
                <a:solidFill>
                  <a:srgbClr val="FF0000"/>
                </a:solidFill>
              </a:rPr>
              <a:t>31</a:t>
            </a:r>
            <a:r>
              <a:rPr lang="zh-CN" altLang="en-US" sz="1200" b="1" dirty="0"/>
              <a:t>，它们可配对为</a:t>
            </a:r>
            <a:r>
              <a:rPr lang="en-US" altLang="zh-CN" sz="1200" b="1" dirty="0"/>
              <a:t>16</a:t>
            </a:r>
            <a:r>
              <a:rPr lang="zh-CN" altLang="en-US" sz="1200" b="1" dirty="0"/>
              <a:t>个</a:t>
            </a:r>
            <a:r>
              <a:rPr lang="en-US" altLang="zh-CN" sz="1200" b="1" dirty="0"/>
              <a:t>64</a:t>
            </a:r>
            <a:r>
              <a:rPr lang="zh-CN" altLang="en-US" sz="1200" b="1" dirty="0"/>
              <a:t>位的浮点寄存器；</a:t>
            </a:r>
            <a:r>
              <a:rPr lang="en-US" altLang="zh-CN" sz="1200" b="1" dirty="0"/>
              <a:t>2</a:t>
            </a:r>
            <a:r>
              <a:rPr lang="zh-CN" altLang="en-US" sz="1200" b="1" dirty="0"/>
              <a:t>个特殊的寄存器：</a:t>
            </a:r>
            <a:r>
              <a:rPr lang="en-US" altLang="zh-CN" sz="1200" b="1" dirty="0"/>
              <a:t>$hi</a:t>
            </a:r>
            <a:r>
              <a:rPr lang="zh-CN" altLang="en-US" sz="1200" b="1" dirty="0"/>
              <a:t>、</a:t>
            </a:r>
            <a:r>
              <a:rPr lang="en-US" altLang="zh-CN" sz="1200" b="1" dirty="0"/>
              <a:t>$lo</a:t>
            </a:r>
            <a:r>
              <a:rPr lang="zh-CN" altLang="en-US" sz="1200" b="1" dirty="0"/>
              <a:t>，用于保存乘（</a:t>
            </a:r>
            <a:r>
              <a:rPr lang="en-US" altLang="zh-CN" sz="1200" b="1" dirty="0"/>
              <a:t>64</a:t>
            </a:r>
            <a:r>
              <a:rPr lang="zh-CN" altLang="en-US" sz="1200" b="1" dirty="0"/>
              <a:t>位的乘积）、除（商和余数）运算结果</a:t>
            </a:r>
            <a:endParaRPr lang="en-US" altLang="zh-CN" sz="1200" b="1" dirty="0"/>
          </a:p>
          <a:p>
            <a:pPr lvl="1" eaLnBrk="1" hangingPunct="1"/>
            <a:endParaRPr lang="en-US" altLang="zh-CN" sz="1200" b="1" dirty="0"/>
          </a:p>
          <a:p>
            <a:pPr lvl="1" eaLnBrk="1" hangingPunct="1"/>
            <a:r>
              <a:rPr lang="zh-CN" altLang="en-US" sz="1200" b="1" dirty="0"/>
              <a:t>所有的指令都是</a:t>
            </a:r>
            <a:r>
              <a:rPr lang="en-US" altLang="zh-CN" sz="1200" b="1" dirty="0">
                <a:solidFill>
                  <a:srgbClr val="FF0000"/>
                </a:solidFill>
              </a:rPr>
              <a:t>32</a:t>
            </a:r>
            <a:r>
              <a:rPr lang="zh-CN" altLang="en-US" sz="1200" b="1" dirty="0">
                <a:solidFill>
                  <a:srgbClr val="FF0000"/>
                </a:solidFill>
              </a:rPr>
              <a:t>位的定长指令</a:t>
            </a:r>
            <a:r>
              <a:rPr lang="zh-CN" altLang="en-US" sz="1200" b="1" dirty="0"/>
              <a:t>，包括</a:t>
            </a:r>
            <a:r>
              <a:rPr lang="en-US" altLang="zh-CN" sz="1200" b="1" dirty="0">
                <a:solidFill>
                  <a:srgbClr val="FF0000"/>
                </a:solidFill>
              </a:rPr>
              <a:t>R</a:t>
            </a:r>
            <a:r>
              <a:rPr lang="zh-CN" altLang="en-US" sz="1200" b="1" dirty="0">
                <a:solidFill>
                  <a:srgbClr val="FF0000"/>
                </a:solidFill>
              </a:rPr>
              <a:t>型（寄存器型）</a:t>
            </a:r>
            <a:r>
              <a:rPr lang="zh-CN" altLang="en-US" sz="1200" b="1" dirty="0"/>
              <a:t>、</a:t>
            </a:r>
            <a:r>
              <a:rPr lang="en-US" altLang="zh-CN" sz="1200" b="1" dirty="0">
                <a:solidFill>
                  <a:srgbClr val="FF0000"/>
                </a:solidFill>
              </a:rPr>
              <a:t>I</a:t>
            </a:r>
            <a:r>
              <a:rPr lang="zh-CN" altLang="en-US" sz="1200" b="1" dirty="0">
                <a:solidFill>
                  <a:srgbClr val="FF0000"/>
                </a:solidFill>
              </a:rPr>
              <a:t>型（立即数型）</a:t>
            </a:r>
            <a:r>
              <a:rPr lang="zh-CN" altLang="en-US" sz="1200" b="1" dirty="0"/>
              <a:t>、</a:t>
            </a:r>
            <a:r>
              <a:rPr lang="en-US" altLang="zh-CN" sz="1200" b="1" dirty="0">
                <a:solidFill>
                  <a:srgbClr val="FF0000"/>
                </a:solidFill>
              </a:rPr>
              <a:t>J</a:t>
            </a:r>
            <a:r>
              <a:rPr lang="zh-CN" altLang="en-US" sz="1200" b="1" dirty="0">
                <a:solidFill>
                  <a:srgbClr val="FF0000"/>
                </a:solidFill>
              </a:rPr>
              <a:t>型（无条件转移型）</a:t>
            </a:r>
            <a:r>
              <a:rPr lang="en-US" altLang="zh-CN" sz="1200" b="1" dirty="0"/>
              <a:t>3</a:t>
            </a:r>
            <a:r>
              <a:rPr lang="zh-CN" altLang="en-US" sz="1200" b="1" dirty="0"/>
              <a:t>种指令格式（图</a:t>
            </a:r>
            <a:r>
              <a:rPr lang="en-US" altLang="zh-CN" sz="1200" b="1" dirty="0"/>
              <a:t>5.24</a:t>
            </a:r>
            <a:r>
              <a:rPr lang="zh-CN" altLang="en-US" sz="1200" b="1" dirty="0"/>
              <a:t>）</a:t>
            </a:r>
            <a:endParaRPr lang="en-US" altLang="zh-CN" sz="1200" b="1" dirty="0"/>
          </a:p>
          <a:p>
            <a:pPr lvl="1" eaLnBrk="1" hangingPunct="1"/>
            <a:endParaRPr lang="en-US" altLang="zh-CN" sz="1200" b="1" dirty="0"/>
          </a:p>
          <a:p>
            <a:pPr lvl="1" eaLnBrk="1" hangingPunct="1"/>
            <a:r>
              <a:rPr lang="en-US" altLang="zh-CN" sz="1200" b="1" dirty="0"/>
              <a:t>MIPS</a:t>
            </a:r>
            <a:r>
              <a:rPr lang="zh-CN" altLang="en-US" sz="1200" b="1" dirty="0"/>
              <a:t>指令只有</a:t>
            </a:r>
            <a:r>
              <a:rPr lang="en-US" altLang="zh-CN" sz="1200" b="1" dirty="0"/>
              <a:t>5</a:t>
            </a:r>
            <a:r>
              <a:rPr lang="zh-CN" altLang="en-US" sz="1200" b="1" dirty="0"/>
              <a:t>种寻址方式（表</a:t>
            </a:r>
            <a:r>
              <a:rPr lang="en-US" altLang="zh-CN" sz="1200" b="1" dirty="0"/>
              <a:t>5.11</a:t>
            </a:r>
            <a:r>
              <a:rPr lang="zh-CN" altLang="en-US" sz="1200" b="1" dirty="0"/>
              <a:t>）；</a:t>
            </a:r>
            <a:r>
              <a:rPr lang="en-US" altLang="zh-CN" sz="1200" b="1" dirty="0"/>
              <a:t>R</a:t>
            </a:r>
            <a:r>
              <a:rPr lang="zh-CN" altLang="en-US" sz="1200" b="1" dirty="0"/>
              <a:t>型指令：只有寄存器寻址；</a:t>
            </a:r>
            <a:r>
              <a:rPr lang="en-US" altLang="zh-CN" sz="1200" b="1" dirty="0"/>
              <a:t>I</a:t>
            </a:r>
            <a:r>
              <a:rPr lang="zh-CN" altLang="en-US" sz="1200" b="1" dirty="0"/>
              <a:t>型指令：有寄存器寻址、立即数寻址、基址寻址（寄存器相对寻址）、相对寻址；</a:t>
            </a:r>
            <a:r>
              <a:rPr lang="en-US" altLang="zh-CN" sz="1200" b="1" dirty="0"/>
              <a:t>J</a:t>
            </a:r>
            <a:r>
              <a:rPr lang="zh-CN" altLang="en-US" sz="1200" b="1" dirty="0"/>
              <a:t>型指令：只有伪直接寻址</a:t>
            </a:r>
            <a:endParaRPr lang="en-US" altLang="zh-CN" sz="1200" b="1" dirty="0"/>
          </a:p>
          <a:p>
            <a:pPr lvl="1"/>
            <a:endParaRPr lang="zh-CN" altLang="en-US" sz="1000" b="1" dirty="0"/>
          </a:p>
        </p:txBody>
      </p:sp>
      <p:pic>
        <p:nvPicPr>
          <p:cNvPr id="4" name="图片 3">
            <a:extLst>
              <a:ext uri="{FF2B5EF4-FFF2-40B4-BE49-F238E27FC236}">
                <a16:creationId xmlns:a16="http://schemas.microsoft.com/office/drawing/2014/main" id="{45109978-2932-40B3-A823-41B4CEDC8CC4}"/>
              </a:ext>
            </a:extLst>
          </p:cNvPr>
          <p:cNvPicPr>
            <a:picLocks noChangeAspect="1"/>
          </p:cNvPicPr>
          <p:nvPr/>
        </p:nvPicPr>
        <p:blipFill>
          <a:blip r:embed="rId2"/>
          <a:stretch>
            <a:fillRect/>
          </a:stretch>
        </p:blipFill>
        <p:spPr>
          <a:xfrm>
            <a:off x="107504" y="3861048"/>
            <a:ext cx="2495565" cy="2057234"/>
          </a:xfrm>
          <a:prstGeom prst="rect">
            <a:avLst/>
          </a:prstGeom>
        </p:spPr>
      </p:pic>
      <p:pic>
        <p:nvPicPr>
          <p:cNvPr id="7" name="图片 6">
            <a:extLst>
              <a:ext uri="{FF2B5EF4-FFF2-40B4-BE49-F238E27FC236}">
                <a16:creationId xmlns:a16="http://schemas.microsoft.com/office/drawing/2014/main" id="{4B80DC47-A24B-44C6-9BCB-7A37E4D57B1E}"/>
              </a:ext>
            </a:extLst>
          </p:cNvPr>
          <p:cNvPicPr>
            <a:picLocks noChangeAspect="1"/>
          </p:cNvPicPr>
          <p:nvPr/>
        </p:nvPicPr>
        <p:blipFill>
          <a:blip r:embed="rId3"/>
          <a:stretch>
            <a:fillRect/>
          </a:stretch>
        </p:blipFill>
        <p:spPr>
          <a:xfrm>
            <a:off x="2699792" y="4079015"/>
            <a:ext cx="2691630" cy="1713825"/>
          </a:xfrm>
          <a:prstGeom prst="rect">
            <a:avLst/>
          </a:prstGeom>
        </p:spPr>
      </p:pic>
      <p:pic>
        <p:nvPicPr>
          <p:cNvPr id="5" name="图片 4">
            <a:extLst>
              <a:ext uri="{FF2B5EF4-FFF2-40B4-BE49-F238E27FC236}">
                <a16:creationId xmlns:a16="http://schemas.microsoft.com/office/drawing/2014/main" id="{2FFD87D8-4BD7-419D-A1EB-1C50E57860DC}"/>
              </a:ext>
            </a:extLst>
          </p:cNvPr>
          <p:cNvPicPr>
            <a:picLocks noChangeAspect="1"/>
          </p:cNvPicPr>
          <p:nvPr/>
        </p:nvPicPr>
        <p:blipFill>
          <a:blip r:embed="rId4"/>
          <a:stretch>
            <a:fillRect/>
          </a:stretch>
        </p:blipFill>
        <p:spPr>
          <a:xfrm>
            <a:off x="5541094" y="4298512"/>
            <a:ext cx="3495402" cy="1290728"/>
          </a:xfrm>
          <a:prstGeom prst="rect">
            <a:avLst/>
          </a:prstGeom>
        </p:spPr>
      </p:pic>
    </p:spTree>
    <p:extLst>
      <p:ext uri="{BB962C8B-B14F-4D97-AF65-F5344CB8AC3E}">
        <p14:creationId xmlns:p14="http://schemas.microsoft.com/office/powerpoint/2010/main" val="2503903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457200" y="188640"/>
            <a:ext cx="8229600" cy="6192688"/>
          </a:xfrm>
        </p:spPr>
        <p:txBody>
          <a:bodyPr rtlCol="0">
            <a:normAutofit/>
          </a:bodyPr>
          <a:lstStyle/>
          <a:p>
            <a:pPr eaLnBrk="1" fontAlgn="auto" hangingPunct="1">
              <a:spcAft>
                <a:spcPts val="0"/>
              </a:spcAft>
              <a:defRPr/>
            </a:pPr>
            <a:r>
              <a:rPr lang="en-US" altLang="zh-CN" sz="1700" b="1" dirty="0"/>
              <a:t>RISC-V</a:t>
            </a:r>
            <a:r>
              <a:rPr lang="zh-CN" altLang="en-US" sz="1700" b="1" dirty="0"/>
              <a:t>指令系统</a:t>
            </a:r>
            <a:endParaRPr lang="en-US" altLang="zh-CN" sz="1700" b="1" dirty="0"/>
          </a:p>
          <a:p>
            <a:pPr lvl="1" eaLnBrk="1" hangingPunct="1"/>
            <a:r>
              <a:rPr lang="en-US" altLang="zh-CN" sz="1200" b="1" dirty="0"/>
              <a:t>RISC-V</a:t>
            </a:r>
            <a:r>
              <a:rPr lang="zh-CN" altLang="en-US" sz="1200" b="1" dirty="0"/>
              <a:t>（发音：</a:t>
            </a:r>
            <a:r>
              <a:rPr lang="en-US" altLang="zh-CN" sz="1200" b="1" dirty="0"/>
              <a:t>RISC Five</a:t>
            </a:r>
            <a:r>
              <a:rPr lang="zh-CN" altLang="en-US" sz="1200" b="1" dirty="0"/>
              <a:t>）是</a:t>
            </a:r>
            <a:r>
              <a:rPr lang="zh-CN" altLang="en-US" sz="1200" b="1" dirty="0">
                <a:solidFill>
                  <a:srgbClr val="FF0000"/>
                </a:solidFill>
              </a:rPr>
              <a:t>第五代</a:t>
            </a:r>
            <a:r>
              <a:rPr lang="en-US" altLang="zh-CN" sz="1200" b="1" dirty="0">
                <a:solidFill>
                  <a:srgbClr val="FF0000"/>
                </a:solidFill>
              </a:rPr>
              <a:t>RISC</a:t>
            </a:r>
            <a:r>
              <a:rPr lang="zh-CN" altLang="en-US" sz="1200" b="1" dirty="0">
                <a:solidFill>
                  <a:srgbClr val="FF0000"/>
                </a:solidFill>
              </a:rPr>
              <a:t>指令系统</a:t>
            </a:r>
            <a:r>
              <a:rPr lang="zh-CN" altLang="en-US" sz="1200" b="1" dirty="0"/>
              <a:t>，其结合了</a:t>
            </a:r>
            <a:r>
              <a:rPr lang="en-US" altLang="zh-CN" sz="1200" b="1" dirty="0"/>
              <a:t>ARM</a:t>
            </a:r>
            <a:r>
              <a:rPr lang="zh-CN" altLang="en-US" sz="1200" b="1" dirty="0"/>
              <a:t>、</a:t>
            </a:r>
            <a:r>
              <a:rPr lang="en-US" altLang="zh-CN" sz="1200" b="1" dirty="0"/>
              <a:t>MIPS</a:t>
            </a:r>
            <a:r>
              <a:rPr lang="zh-CN" altLang="en-US" sz="1200" b="1" dirty="0"/>
              <a:t>等</a:t>
            </a:r>
            <a:r>
              <a:rPr lang="en-US" altLang="zh-CN" sz="1200" b="1" dirty="0"/>
              <a:t>RISC</a:t>
            </a:r>
            <a:r>
              <a:rPr lang="zh-CN" altLang="en-US" sz="1200" b="1" dirty="0"/>
              <a:t>指令系统的优势，是完全从零开始重新设计的一款开源指令系统，由</a:t>
            </a:r>
            <a:r>
              <a:rPr lang="en-US" altLang="zh-CN" sz="1200" b="1" dirty="0"/>
              <a:t>RISC-V</a:t>
            </a:r>
            <a:r>
              <a:rPr lang="zh-CN" altLang="en-US" sz="1200" b="1" dirty="0"/>
              <a:t>基金会负责运营</a:t>
            </a:r>
            <a:endParaRPr lang="en-US" altLang="zh-CN" sz="1200" b="1" dirty="0"/>
          </a:p>
          <a:p>
            <a:pPr lvl="1" eaLnBrk="1" hangingPunct="1"/>
            <a:endParaRPr lang="en-US" altLang="zh-CN" sz="1200" b="1" dirty="0"/>
          </a:p>
          <a:p>
            <a:pPr lvl="1" eaLnBrk="1" hangingPunct="1"/>
            <a:r>
              <a:rPr lang="en-US" altLang="zh-CN" sz="1200" b="1" dirty="0"/>
              <a:t>RISC-V</a:t>
            </a:r>
            <a:r>
              <a:rPr lang="zh-CN" altLang="en-US" sz="1200" b="1" dirty="0"/>
              <a:t>指令集采用</a:t>
            </a:r>
            <a:r>
              <a:rPr lang="zh-CN" altLang="en-US" sz="1200" b="1" dirty="0">
                <a:solidFill>
                  <a:srgbClr val="FF0000"/>
                </a:solidFill>
              </a:rPr>
              <a:t>模块化</a:t>
            </a:r>
            <a:r>
              <a:rPr lang="zh-CN" altLang="en-US" sz="1200" b="1" dirty="0"/>
              <a:t>的方式设计，</a:t>
            </a:r>
            <a:r>
              <a:rPr lang="en-US" altLang="zh-CN" sz="1200" b="1" dirty="0"/>
              <a:t>32</a:t>
            </a:r>
            <a:r>
              <a:rPr lang="zh-CN" altLang="en-US" sz="1200" b="1" dirty="0"/>
              <a:t>位</a:t>
            </a:r>
            <a:r>
              <a:rPr lang="en-US" altLang="zh-CN" sz="1200" b="1" dirty="0"/>
              <a:t>RISC-V</a:t>
            </a:r>
            <a:r>
              <a:rPr lang="zh-CN" altLang="en-US" sz="1200" b="1" dirty="0"/>
              <a:t>指令集（</a:t>
            </a:r>
            <a:r>
              <a:rPr lang="en-US" altLang="zh-CN" sz="1200" b="1" dirty="0">
                <a:solidFill>
                  <a:srgbClr val="7030A0"/>
                </a:solidFill>
              </a:rPr>
              <a:t>RV32G</a:t>
            </a:r>
            <a:r>
              <a:rPr lang="zh-CN" altLang="en-US" sz="1200" b="1" dirty="0"/>
              <a:t>）包括核心指令集</a:t>
            </a:r>
            <a:r>
              <a:rPr lang="en-US" altLang="zh-CN" sz="1200" b="1" dirty="0">
                <a:solidFill>
                  <a:srgbClr val="FF0000"/>
                </a:solidFill>
              </a:rPr>
              <a:t>RV32I</a:t>
            </a:r>
            <a:r>
              <a:rPr lang="zh-CN" altLang="en-US" sz="1200" b="1" dirty="0"/>
              <a:t>，以及</a:t>
            </a:r>
            <a:r>
              <a:rPr lang="en-US" altLang="zh-CN" sz="1200" b="1" dirty="0"/>
              <a:t>4</a:t>
            </a:r>
            <a:r>
              <a:rPr lang="zh-CN" altLang="en-US" sz="1200" b="1" dirty="0"/>
              <a:t>个标准扩展集：</a:t>
            </a:r>
            <a:r>
              <a:rPr lang="en-US" altLang="zh-CN" sz="1200" b="1" dirty="0">
                <a:solidFill>
                  <a:srgbClr val="0070C0"/>
                </a:solidFill>
              </a:rPr>
              <a:t>RV32M</a:t>
            </a:r>
            <a:r>
              <a:rPr lang="zh-CN" altLang="en-US" sz="1200" b="1" dirty="0"/>
              <a:t>（乘除法）、</a:t>
            </a:r>
            <a:r>
              <a:rPr lang="en-US" altLang="zh-CN" sz="1200" b="1" dirty="0">
                <a:solidFill>
                  <a:srgbClr val="FF0000"/>
                </a:solidFill>
              </a:rPr>
              <a:t> </a:t>
            </a:r>
            <a:r>
              <a:rPr lang="en-US" altLang="zh-CN" sz="1200" b="1" dirty="0">
                <a:solidFill>
                  <a:srgbClr val="0070C0"/>
                </a:solidFill>
              </a:rPr>
              <a:t>RV32F</a:t>
            </a:r>
            <a:r>
              <a:rPr lang="zh-CN" altLang="en-US" sz="1200" b="1" dirty="0"/>
              <a:t>（单精度浮点数）、</a:t>
            </a:r>
            <a:r>
              <a:rPr lang="en-US" altLang="zh-CN" sz="1200" b="1" dirty="0">
                <a:solidFill>
                  <a:srgbClr val="0070C0"/>
                </a:solidFill>
              </a:rPr>
              <a:t> RV32D</a:t>
            </a:r>
            <a:r>
              <a:rPr lang="zh-CN" altLang="en-US" sz="1200" b="1" dirty="0"/>
              <a:t>（双精度浮点数）、</a:t>
            </a:r>
            <a:r>
              <a:rPr lang="en-US" altLang="zh-CN" sz="1200" b="1" dirty="0"/>
              <a:t> </a:t>
            </a:r>
            <a:r>
              <a:rPr lang="en-US" altLang="zh-CN" sz="1200" b="1" dirty="0">
                <a:solidFill>
                  <a:srgbClr val="0070C0"/>
                </a:solidFill>
              </a:rPr>
              <a:t>RV32A</a:t>
            </a:r>
            <a:r>
              <a:rPr lang="zh-CN" altLang="en-US" sz="1200" b="1" dirty="0"/>
              <a:t>（原子操作）</a:t>
            </a:r>
            <a:endParaRPr lang="en-US" altLang="zh-CN" sz="1200" b="1" dirty="0"/>
          </a:p>
          <a:p>
            <a:pPr lvl="1" eaLnBrk="1" hangingPunct="1"/>
            <a:endParaRPr lang="en-US" altLang="zh-CN" sz="1200" b="1" dirty="0"/>
          </a:p>
          <a:p>
            <a:pPr lvl="1" eaLnBrk="1" hangingPunct="1"/>
            <a:r>
              <a:rPr lang="zh-CN" altLang="en-US" sz="1200" b="1" dirty="0"/>
              <a:t>核心指令集</a:t>
            </a:r>
            <a:r>
              <a:rPr lang="en-US" altLang="zh-CN" sz="1200" b="1" dirty="0">
                <a:solidFill>
                  <a:srgbClr val="FF0000"/>
                </a:solidFill>
              </a:rPr>
              <a:t>RV32I</a:t>
            </a:r>
            <a:r>
              <a:rPr lang="zh-CN" altLang="en-US" sz="1200" b="1" dirty="0"/>
              <a:t>：只有</a:t>
            </a:r>
            <a:r>
              <a:rPr lang="en-US" altLang="zh-CN" sz="1200" b="1" dirty="0"/>
              <a:t>47</a:t>
            </a:r>
            <a:r>
              <a:rPr lang="zh-CN" altLang="en-US" sz="1200" b="1" dirty="0"/>
              <a:t>条指令，其指令格式规整，易于硬件的实现</a:t>
            </a:r>
            <a:endParaRPr lang="en-US" altLang="zh-CN" sz="1200" b="1" dirty="0"/>
          </a:p>
          <a:p>
            <a:pPr lvl="1" eaLnBrk="1" hangingPunct="1"/>
            <a:endParaRPr lang="en-US" altLang="zh-CN" sz="1200" b="1" dirty="0"/>
          </a:p>
          <a:p>
            <a:pPr lvl="1" eaLnBrk="1" hangingPunct="1"/>
            <a:r>
              <a:rPr lang="en-US" altLang="zh-CN" sz="1200" b="1" dirty="0"/>
              <a:t>RISC-V</a:t>
            </a:r>
            <a:r>
              <a:rPr lang="zh-CN" altLang="en-US" sz="1200" b="1" dirty="0"/>
              <a:t>处理器有</a:t>
            </a:r>
            <a:r>
              <a:rPr lang="en-US" altLang="zh-CN" sz="1200" b="1" dirty="0"/>
              <a:t>32</a:t>
            </a:r>
            <a:r>
              <a:rPr lang="zh-CN" altLang="en-US" sz="1200" b="1" dirty="0"/>
              <a:t>个</a:t>
            </a:r>
            <a:r>
              <a:rPr lang="en-US" altLang="zh-CN" sz="1200" b="1" dirty="0"/>
              <a:t>32</a:t>
            </a:r>
            <a:r>
              <a:rPr lang="zh-CN" altLang="en-US" sz="1200" b="1" dirty="0"/>
              <a:t>位的通用寄存器：</a:t>
            </a:r>
            <a:r>
              <a:rPr lang="en-US" altLang="zh-CN" sz="1200" b="1" dirty="0">
                <a:solidFill>
                  <a:srgbClr val="FF0000"/>
                </a:solidFill>
              </a:rPr>
              <a:t>x0</a:t>
            </a:r>
            <a:r>
              <a:rPr lang="zh-CN" altLang="en-US" sz="1200" b="1" dirty="0">
                <a:solidFill>
                  <a:srgbClr val="FF0000"/>
                </a:solidFill>
                <a:latin typeface="等线" panose="02010600030101010101" pitchFamily="2" charset="-122"/>
                <a:ea typeface="等线" panose="02010600030101010101" pitchFamily="2" charset="-122"/>
              </a:rPr>
              <a:t>～</a:t>
            </a:r>
            <a:r>
              <a:rPr lang="en-US" altLang="zh-CN" sz="1200" b="1" dirty="0">
                <a:solidFill>
                  <a:srgbClr val="FF0000"/>
                </a:solidFill>
                <a:latin typeface="等线" panose="02010600030101010101" pitchFamily="2" charset="-122"/>
                <a:ea typeface="等线" panose="02010600030101010101" pitchFamily="2" charset="-122"/>
              </a:rPr>
              <a:t>x</a:t>
            </a:r>
            <a:r>
              <a:rPr lang="en-US" altLang="zh-CN" sz="1200" b="1" dirty="0">
                <a:solidFill>
                  <a:srgbClr val="FF0000"/>
                </a:solidFill>
              </a:rPr>
              <a:t>31</a:t>
            </a:r>
            <a:endParaRPr lang="en-US" altLang="zh-CN" sz="1200" b="1" dirty="0"/>
          </a:p>
          <a:p>
            <a:pPr lvl="1"/>
            <a:endParaRPr lang="en-US" altLang="zh-CN" sz="1200" b="1" dirty="0"/>
          </a:p>
          <a:p>
            <a:pPr lvl="1" eaLnBrk="1" hangingPunct="1"/>
            <a:r>
              <a:rPr lang="en-US" altLang="zh-CN" sz="1200" b="1" dirty="0"/>
              <a:t>RISC-V</a:t>
            </a:r>
            <a:r>
              <a:rPr lang="zh-CN" altLang="en-US" sz="1200" b="1" dirty="0"/>
              <a:t>也是</a:t>
            </a:r>
            <a:r>
              <a:rPr lang="zh-CN" altLang="en-US" sz="1200" b="1" dirty="0">
                <a:solidFill>
                  <a:srgbClr val="FF0000"/>
                </a:solidFill>
              </a:rPr>
              <a:t>定长指令</a:t>
            </a:r>
            <a:r>
              <a:rPr lang="zh-CN" altLang="en-US" sz="1200" b="1" dirty="0"/>
              <a:t>（</a:t>
            </a:r>
            <a:r>
              <a:rPr lang="en-US" altLang="zh-CN" sz="1200" b="1" dirty="0"/>
              <a:t>32</a:t>
            </a:r>
            <a:r>
              <a:rPr lang="zh-CN" altLang="en-US" sz="1200" b="1" dirty="0"/>
              <a:t>位），</a:t>
            </a:r>
            <a:r>
              <a:rPr lang="en-US" altLang="zh-CN" sz="1200" b="1" dirty="0"/>
              <a:t>RISC-V</a:t>
            </a:r>
            <a:r>
              <a:rPr lang="zh-CN" altLang="en-US" sz="1200" b="1" dirty="0"/>
              <a:t>有</a:t>
            </a:r>
            <a:r>
              <a:rPr lang="en-US" altLang="zh-CN" sz="1200" b="1" dirty="0">
                <a:solidFill>
                  <a:srgbClr val="FF0000"/>
                </a:solidFill>
              </a:rPr>
              <a:t>6</a:t>
            </a:r>
            <a:r>
              <a:rPr lang="zh-CN" altLang="en-US" sz="1200" b="1" dirty="0">
                <a:solidFill>
                  <a:srgbClr val="FF0000"/>
                </a:solidFill>
              </a:rPr>
              <a:t>种指令格式</a:t>
            </a:r>
            <a:r>
              <a:rPr lang="zh-CN" altLang="en-US" sz="1200" b="1" dirty="0"/>
              <a:t>（图</a:t>
            </a:r>
            <a:r>
              <a:rPr lang="en-US" altLang="zh-CN" sz="1200" b="1" dirty="0"/>
              <a:t>5.26</a:t>
            </a:r>
            <a:r>
              <a:rPr lang="zh-CN" altLang="en-US" sz="1200" b="1" dirty="0"/>
              <a:t>）</a:t>
            </a:r>
            <a:endParaRPr lang="en-US" altLang="zh-CN" sz="1200" b="1" dirty="0">
              <a:solidFill>
                <a:srgbClr val="FF0000"/>
              </a:solidFill>
            </a:endParaRPr>
          </a:p>
          <a:p>
            <a:pPr lvl="1" eaLnBrk="1" hangingPunct="1"/>
            <a:endParaRPr lang="en-US" altLang="zh-CN" sz="1200" b="1" dirty="0">
              <a:solidFill>
                <a:srgbClr val="FF0000"/>
              </a:solidFill>
            </a:endParaRPr>
          </a:p>
          <a:p>
            <a:pPr lvl="1" eaLnBrk="1" hangingPunct="1"/>
            <a:r>
              <a:rPr lang="en-US" altLang="zh-CN" sz="1200" b="1" dirty="0"/>
              <a:t>RISC-V</a:t>
            </a:r>
            <a:r>
              <a:rPr lang="zh-CN" altLang="en-US" sz="1200" b="1" dirty="0"/>
              <a:t>比</a:t>
            </a:r>
            <a:r>
              <a:rPr lang="en-US" altLang="zh-CN" sz="1200" b="1" dirty="0"/>
              <a:t>MIPS</a:t>
            </a:r>
            <a:r>
              <a:rPr lang="zh-CN" altLang="en-US" sz="1200" b="1" dirty="0"/>
              <a:t>少了伪直接寻址方式，只有</a:t>
            </a:r>
            <a:r>
              <a:rPr lang="en-US" altLang="zh-CN" sz="1200" b="1" dirty="0">
                <a:solidFill>
                  <a:srgbClr val="FF0000"/>
                </a:solidFill>
              </a:rPr>
              <a:t>4</a:t>
            </a:r>
            <a:r>
              <a:rPr lang="zh-CN" altLang="en-US" sz="1200" b="1" dirty="0">
                <a:solidFill>
                  <a:srgbClr val="FF0000"/>
                </a:solidFill>
              </a:rPr>
              <a:t>种寻址方式</a:t>
            </a:r>
            <a:r>
              <a:rPr lang="zh-CN" altLang="en-US" sz="1200" b="1" dirty="0"/>
              <a:t>（表</a:t>
            </a:r>
            <a:r>
              <a:rPr lang="en-US" altLang="zh-CN" sz="1200" b="1" dirty="0"/>
              <a:t>5.19</a:t>
            </a:r>
            <a:r>
              <a:rPr lang="zh-CN" altLang="en-US" sz="1200" b="1" dirty="0"/>
              <a:t>）</a:t>
            </a:r>
          </a:p>
        </p:txBody>
      </p:sp>
      <p:pic>
        <p:nvPicPr>
          <p:cNvPr id="5" name="图片 4">
            <a:extLst>
              <a:ext uri="{FF2B5EF4-FFF2-40B4-BE49-F238E27FC236}">
                <a16:creationId xmlns:a16="http://schemas.microsoft.com/office/drawing/2014/main" id="{2030560D-0E15-4639-986B-91AC938E0680}"/>
              </a:ext>
            </a:extLst>
          </p:cNvPr>
          <p:cNvPicPr>
            <a:picLocks noChangeAspect="1"/>
          </p:cNvPicPr>
          <p:nvPr/>
        </p:nvPicPr>
        <p:blipFill>
          <a:blip r:embed="rId2"/>
          <a:stretch>
            <a:fillRect/>
          </a:stretch>
        </p:blipFill>
        <p:spPr>
          <a:xfrm>
            <a:off x="88070" y="4150466"/>
            <a:ext cx="2691630" cy="1650913"/>
          </a:xfrm>
          <a:prstGeom prst="rect">
            <a:avLst/>
          </a:prstGeom>
        </p:spPr>
      </p:pic>
      <p:pic>
        <p:nvPicPr>
          <p:cNvPr id="8" name="图片 7">
            <a:extLst>
              <a:ext uri="{FF2B5EF4-FFF2-40B4-BE49-F238E27FC236}">
                <a16:creationId xmlns:a16="http://schemas.microsoft.com/office/drawing/2014/main" id="{774B39B6-51CA-4772-8D19-1A76FDE2DF09}"/>
              </a:ext>
            </a:extLst>
          </p:cNvPr>
          <p:cNvPicPr>
            <a:picLocks noChangeAspect="1"/>
          </p:cNvPicPr>
          <p:nvPr/>
        </p:nvPicPr>
        <p:blipFill>
          <a:blip r:embed="rId3"/>
          <a:stretch>
            <a:fillRect/>
          </a:stretch>
        </p:blipFill>
        <p:spPr>
          <a:xfrm>
            <a:off x="2987823" y="4160242"/>
            <a:ext cx="2904405" cy="1789038"/>
          </a:xfrm>
          <a:prstGeom prst="rect">
            <a:avLst/>
          </a:prstGeom>
        </p:spPr>
      </p:pic>
      <p:pic>
        <p:nvPicPr>
          <p:cNvPr id="4" name="图片 3">
            <a:extLst>
              <a:ext uri="{FF2B5EF4-FFF2-40B4-BE49-F238E27FC236}">
                <a16:creationId xmlns:a16="http://schemas.microsoft.com/office/drawing/2014/main" id="{CF7CDF5C-357A-45DD-B8CE-CDCFA2BA329F}"/>
              </a:ext>
            </a:extLst>
          </p:cNvPr>
          <p:cNvPicPr>
            <a:picLocks noChangeAspect="1"/>
          </p:cNvPicPr>
          <p:nvPr/>
        </p:nvPicPr>
        <p:blipFill>
          <a:blip r:embed="rId4"/>
          <a:stretch>
            <a:fillRect/>
          </a:stretch>
        </p:blipFill>
        <p:spPr>
          <a:xfrm>
            <a:off x="5959123" y="4465353"/>
            <a:ext cx="3077373" cy="979871"/>
          </a:xfrm>
          <a:prstGeom prst="rect">
            <a:avLst/>
          </a:prstGeom>
        </p:spPr>
      </p:pic>
    </p:spTree>
    <p:extLst>
      <p:ext uri="{BB962C8B-B14F-4D97-AF65-F5344CB8AC3E}">
        <p14:creationId xmlns:p14="http://schemas.microsoft.com/office/powerpoint/2010/main" val="8068888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7ADDD4-B122-48C2-9DAA-1B072C8A05F8}"/>
              </a:ext>
            </a:extLst>
          </p:cNvPr>
          <p:cNvSpPr>
            <a:spLocks noGrp="1"/>
          </p:cNvSpPr>
          <p:nvPr>
            <p:ph idx="1"/>
          </p:nvPr>
        </p:nvSpPr>
        <p:spPr>
          <a:xfrm>
            <a:off x="251520" y="188640"/>
            <a:ext cx="8640960" cy="6192688"/>
          </a:xfrm>
        </p:spPr>
        <p:txBody>
          <a:bodyPr rtlCol="0">
            <a:normAutofit/>
          </a:bodyPr>
          <a:lstStyle/>
          <a:p>
            <a:pPr eaLnBrk="1" fontAlgn="auto" hangingPunct="1">
              <a:spcAft>
                <a:spcPts val="0"/>
              </a:spcAft>
              <a:defRPr/>
            </a:pPr>
            <a:r>
              <a:rPr lang="zh-CN" altLang="en-US" sz="1700" b="1" dirty="0"/>
              <a:t>（补充）</a:t>
            </a:r>
            <a:r>
              <a:rPr lang="en-US" altLang="zh-CN" sz="1700" b="1" dirty="0"/>
              <a:t>ARMv7</a:t>
            </a:r>
            <a:r>
              <a:rPr lang="zh-CN" altLang="en-US" sz="1700" b="1" dirty="0"/>
              <a:t>指令系统</a:t>
            </a:r>
            <a:endParaRPr lang="en-US" altLang="zh-CN" sz="1700" b="1" dirty="0"/>
          </a:p>
          <a:p>
            <a:pPr lvl="1" eaLnBrk="1" hangingPunct="1"/>
            <a:r>
              <a:rPr lang="en-US" altLang="zh-CN" sz="1100" b="1" dirty="0"/>
              <a:t>ARMv7</a:t>
            </a:r>
            <a:r>
              <a:rPr lang="zh-CN" altLang="en-US" sz="1100" b="1" dirty="0"/>
              <a:t>：</a:t>
            </a:r>
            <a:r>
              <a:rPr lang="en-US" altLang="zh-CN" sz="1100" b="1" dirty="0"/>
              <a:t>ARM</a:t>
            </a:r>
            <a:r>
              <a:rPr lang="zh-CN" altLang="en-US" sz="1100" b="1" dirty="0"/>
              <a:t>系列处理器的架构（体系结构）</a:t>
            </a:r>
            <a:r>
              <a:rPr lang="zh-CN" altLang="en-US" sz="1100" b="1" dirty="0">
                <a:solidFill>
                  <a:srgbClr val="FF0000"/>
                </a:solidFill>
              </a:rPr>
              <a:t>版本</a:t>
            </a:r>
            <a:r>
              <a:rPr lang="en-US" altLang="zh-CN" sz="1100" b="1" dirty="0">
                <a:solidFill>
                  <a:srgbClr val="FF0000"/>
                </a:solidFill>
              </a:rPr>
              <a:t>7</a:t>
            </a:r>
            <a:r>
              <a:rPr lang="zh-CN" altLang="en-US" sz="1100" b="1" dirty="0"/>
              <a:t>（最新版本</a:t>
            </a:r>
            <a:r>
              <a:rPr lang="en-US" altLang="zh-CN" sz="1100" b="1" dirty="0"/>
              <a:t>ARMv9</a:t>
            </a:r>
            <a:r>
              <a:rPr lang="zh-CN" altLang="en-US" sz="1100" b="1" dirty="0"/>
              <a:t>）</a:t>
            </a:r>
            <a:endParaRPr lang="en-US" altLang="zh-CN" sz="1100" b="1" dirty="0"/>
          </a:p>
          <a:p>
            <a:pPr lvl="1" eaLnBrk="1" hangingPunct="1"/>
            <a:endParaRPr lang="en-US" altLang="zh-CN" sz="1100" b="1" dirty="0"/>
          </a:p>
          <a:p>
            <a:pPr lvl="1" eaLnBrk="1" hangingPunct="1"/>
            <a:r>
              <a:rPr lang="en-US" altLang="zh-CN" sz="1100" b="1" dirty="0"/>
              <a:t>ARMv7</a:t>
            </a:r>
            <a:r>
              <a:rPr lang="zh-CN" altLang="en-US" sz="1100" b="1" dirty="0"/>
              <a:t>处理器有</a:t>
            </a:r>
            <a:r>
              <a:rPr lang="en-US" altLang="zh-CN" sz="1100" b="1" dirty="0"/>
              <a:t>3</a:t>
            </a:r>
            <a:r>
              <a:rPr lang="zh-CN" altLang="en-US" sz="1100" b="1" dirty="0"/>
              <a:t>个家族：</a:t>
            </a:r>
          </a:p>
          <a:p>
            <a:pPr lvl="2" eaLnBrk="1" hangingPunct="1">
              <a:buFont typeface="+mj-ea"/>
              <a:buAutoNum type="circleNumDbPlain"/>
            </a:pPr>
            <a:r>
              <a:rPr lang="en-US" altLang="zh-CN" sz="1000" b="1" dirty="0">
                <a:solidFill>
                  <a:srgbClr val="FF0000"/>
                </a:solidFill>
              </a:rPr>
              <a:t>Cortex-A</a:t>
            </a:r>
            <a:r>
              <a:rPr lang="zh-CN" altLang="en-US" sz="1000" b="1" dirty="0"/>
              <a:t>系列又称高性能处理器（</a:t>
            </a:r>
            <a:r>
              <a:rPr lang="en-US" altLang="zh-CN" sz="1000" b="1" dirty="0"/>
              <a:t>Highest Performance</a:t>
            </a:r>
            <a:r>
              <a:rPr lang="zh-CN" altLang="en-US" sz="1000" b="1" dirty="0"/>
              <a:t>）</a:t>
            </a:r>
          </a:p>
          <a:p>
            <a:pPr lvl="2" eaLnBrk="1" hangingPunct="1">
              <a:buFont typeface="+mj-ea"/>
              <a:buAutoNum type="circleNumDbPlain"/>
            </a:pPr>
            <a:r>
              <a:rPr lang="en-US" altLang="zh-CN" sz="1000" b="1" dirty="0">
                <a:solidFill>
                  <a:srgbClr val="FF0000"/>
                </a:solidFill>
              </a:rPr>
              <a:t>Cortex-R</a:t>
            </a:r>
            <a:r>
              <a:rPr lang="zh-CN" altLang="en-US" sz="1000" b="1" dirty="0"/>
              <a:t>系列实时处理器（</a:t>
            </a:r>
            <a:r>
              <a:rPr lang="en-US" altLang="zh-CN" sz="1000" b="1" dirty="0"/>
              <a:t>Real-Time Processing</a:t>
            </a:r>
            <a:r>
              <a:rPr lang="zh-CN" altLang="en-US" sz="1000" b="1" dirty="0"/>
              <a:t>）</a:t>
            </a:r>
          </a:p>
          <a:p>
            <a:pPr lvl="2" eaLnBrk="1" hangingPunct="1">
              <a:buFont typeface="+mj-ea"/>
              <a:buAutoNum type="circleNumDbPlain"/>
            </a:pPr>
            <a:r>
              <a:rPr lang="en-US" altLang="zh-CN" sz="1000" b="1" dirty="0">
                <a:solidFill>
                  <a:srgbClr val="FF0000"/>
                </a:solidFill>
              </a:rPr>
              <a:t>Cortex-M</a:t>
            </a:r>
            <a:r>
              <a:rPr lang="zh-CN" altLang="en-US" sz="1000" b="1" dirty="0"/>
              <a:t>系列针对成本和功耗敏感（</a:t>
            </a:r>
            <a:r>
              <a:rPr lang="en-US" altLang="zh-CN" sz="1000" b="1" dirty="0"/>
              <a:t>Lowest Power</a:t>
            </a:r>
            <a:r>
              <a:rPr lang="zh-CN" altLang="en-US" sz="1000" b="1" dirty="0"/>
              <a:t>，</a:t>
            </a:r>
            <a:r>
              <a:rPr lang="en-US" altLang="zh-CN" sz="1000" b="1" dirty="0"/>
              <a:t>Lower Cost</a:t>
            </a:r>
            <a:r>
              <a:rPr lang="zh-CN" altLang="en-US" sz="1000" b="1" dirty="0"/>
              <a:t>）</a:t>
            </a:r>
            <a:endParaRPr lang="en-US" altLang="zh-CN" sz="1000" b="1" dirty="0"/>
          </a:p>
          <a:p>
            <a:pPr lvl="2" eaLnBrk="1" hangingPunct="1"/>
            <a:endParaRPr lang="zh-CN" altLang="en-US" sz="1100" b="1" dirty="0"/>
          </a:p>
          <a:p>
            <a:pPr lvl="1" eaLnBrk="1" hangingPunct="1"/>
            <a:r>
              <a:rPr lang="zh-CN" altLang="en-US" sz="1100" b="1" dirty="0"/>
              <a:t>大多数</a:t>
            </a:r>
            <a:r>
              <a:rPr lang="en-US" altLang="zh-CN" sz="1100" b="1" dirty="0"/>
              <a:t>ARM</a:t>
            </a:r>
            <a:r>
              <a:rPr lang="zh-CN" altLang="en-US" sz="1100" b="1" dirty="0"/>
              <a:t>处理器支持两种或两种以上指令集：</a:t>
            </a:r>
          </a:p>
          <a:p>
            <a:pPr lvl="2" eaLnBrk="1" hangingPunct="1"/>
            <a:r>
              <a:rPr lang="en-US" altLang="zh-CN" sz="1000" b="1" dirty="0">
                <a:solidFill>
                  <a:srgbClr val="FF0000"/>
                </a:solidFill>
              </a:rPr>
              <a:t>ARM</a:t>
            </a:r>
            <a:r>
              <a:rPr lang="zh-CN" altLang="en-US" sz="1000" b="1" dirty="0">
                <a:solidFill>
                  <a:srgbClr val="FF0000"/>
                </a:solidFill>
              </a:rPr>
              <a:t>指令集</a:t>
            </a:r>
            <a:r>
              <a:rPr lang="zh-CN" altLang="en-US" sz="1000" b="1" dirty="0"/>
              <a:t>：</a:t>
            </a:r>
            <a:r>
              <a:rPr lang="en-US" altLang="zh-CN" sz="1000" b="1" dirty="0"/>
              <a:t>32</a:t>
            </a:r>
            <a:r>
              <a:rPr lang="zh-CN" altLang="en-US" sz="1000" b="1" dirty="0"/>
              <a:t>位</a:t>
            </a:r>
          </a:p>
          <a:p>
            <a:pPr lvl="2" eaLnBrk="1" hangingPunct="1"/>
            <a:r>
              <a:rPr lang="en-US" altLang="zh-CN" sz="1000" b="1" dirty="0">
                <a:solidFill>
                  <a:srgbClr val="FF0000"/>
                </a:solidFill>
              </a:rPr>
              <a:t>Thumb</a:t>
            </a:r>
            <a:r>
              <a:rPr lang="zh-CN" altLang="en-US" sz="1000" b="1" dirty="0">
                <a:solidFill>
                  <a:srgbClr val="FF0000"/>
                </a:solidFill>
              </a:rPr>
              <a:t>指令集</a:t>
            </a:r>
            <a:r>
              <a:rPr lang="zh-CN" altLang="en-US" sz="1000" b="1" dirty="0"/>
              <a:t>：</a:t>
            </a:r>
            <a:r>
              <a:rPr lang="en-US" altLang="zh-CN" sz="1000" b="1" dirty="0"/>
              <a:t>16</a:t>
            </a:r>
            <a:r>
              <a:rPr lang="zh-CN" altLang="en-US" sz="1000" b="1" dirty="0"/>
              <a:t>位、</a:t>
            </a:r>
            <a:r>
              <a:rPr lang="en-US" altLang="zh-CN" sz="1000" b="1" dirty="0"/>
              <a:t>32</a:t>
            </a:r>
            <a:r>
              <a:rPr lang="zh-CN" altLang="en-US" sz="1000" b="1" dirty="0"/>
              <a:t>位，是</a:t>
            </a:r>
            <a:r>
              <a:rPr lang="en-US" altLang="zh-CN" sz="1000" b="1" dirty="0"/>
              <a:t>ARM</a:t>
            </a:r>
            <a:r>
              <a:rPr lang="zh-CN" altLang="en-US" sz="1000" b="1" dirty="0"/>
              <a:t>指令集的一个子集</a:t>
            </a:r>
          </a:p>
          <a:p>
            <a:pPr lvl="2" eaLnBrk="1" hangingPunct="1"/>
            <a:r>
              <a:rPr lang="en-US" altLang="zh-CN" sz="1000" b="1" dirty="0" err="1"/>
              <a:t>ThumbEE</a:t>
            </a:r>
            <a:r>
              <a:rPr lang="zh-CN" altLang="en-US" sz="1000" b="1" dirty="0"/>
              <a:t>指令集：是</a:t>
            </a:r>
            <a:r>
              <a:rPr lang="en-US" altLang="zh-CN" sz="1000" b="1" dirty="0"/>
              <a:t>Thumb</a:t>
            </a:r>
            <a:r>
              <a:rPr lang="zh-CN" altLang="en-US" sz="1000" b="1" dirty="0"/>
              <a:t>指令集的一个变体</a:t>
            </a:r>
          </a:p>
          <a:p>
            <a:pPr lvl="1" eaLnBrk="1" hangingPunct="1"/>
            <a:endParaRPr lang="en-US" altLang="zh-CN" sz="1100" b="1" dirty="0"/>
          </a:p>
          <a:p>
            <a:pPr lvl="1" eaLnBrk="1" hangingPunct="1"/>
            <a:r>
              <a:rPr lang="en-US" altLang="zh-CN" sz="1100" b="1" dirty="0"/>
              <a:t>ARMv7</a:t>
            </a:r>
            <a:r>
              <a:rPr lang="zh-CN" altLang="en-US" sz="1100" b="1" dirty="0"/>
              <a:t>寄存器</a:t>
            </a:r>
          </a:p>
          <a:p>
            <a:pPr lvl="2" eaLnBrk="1" hangingPunct="1"/>
            <a:r>
              <a:rPr lang="zh-CN" altLang="en-US" sz="1000" b="1" dirty="0">
                <a:solidFill>
                  <a:srgbClr val="FF0000"/>
                </a:solidFill>
              </a:rPr>
              <a:t>通用寄存器</a:t>
            </a:r>
            <a:r>
              <a:rPr lang="zh-CN" altLang="en-US" sz="1000" b="1" dirty="0"/>
              <a:t>：</a:t>
            </a:r>
            <a:r>
              <a:rPr lang="en-US" altLang="zh-CN" sz="1000" b="1" dirty="0"/>
              <a:t>9</a:t>
            </a:r>
            <a:r>
              <a:rPr lang="zh-CN" altLang="en-US" sz="1000" b="1" dirty="0"/>
              <a:t>种工作模式共</a:t>
            </a:r>
            <a:r>
              <a:rPr lang="en-US" altLang="zh-CN" sz="1000" b="1" dirty="0"/>
              <a:t>34</a:t>
            </a:r>
            <a:r>
              <a:rPr lang="zh-CN" altLang="en-US" sz="1000" b="1" dirty="0"/>
              <a:t>个</a:t>
            </a:r>
          </a:p>
          <a:p>
            <a:pPr lvl="2" eaLnBrk="1" hangingPunct="1"/>
            <a:r>
              <a:rPr lang="zh-CN" altLang="en-US" sz="1000" b="1" dirty="0">
                <a:solidFill>
                  <a:srgbClr val="FF0000"/>
                </a:solidFill>
              </a:rPr>
              <a:t>程序状态寄存器</a:t>
            </a:r>
            <a:r>
              <a:rPr lang="zh-CN" altLang="en-US" sz="1000" b="1" dirty="0"/>
              <a:t>（</a:t>
            </a:r>
            <a:r>
              <a:rPr lang="en-US" altLang="zh-CN" sz="1000" b="1" dirty="0"/>
              <a:t>CPSR</a:t>
            </a:r>
            <a:r>
              <a:rPr lang="zh-CN" altLang="en-US" sz="1000" b="1" dirty="0"/>
              <a:t>、</a:t>
            </a:r>
            <a:r>
              <a:rPr lang="en-US" altLang="zh-CN" sz="1000" b="1" dirty="0"/>
              <a:t>SPSR</a:t>
            </a:r>
            <a:r>
              <a:rPr lang="zh-CN" altLang="en-US" sz="1000" b="1" dirty="0"/>
              <a:t>）：</a:t>
            </a:r>
            <a:r>
              <a:rPr lang="en-US" altLang="zh-CN" sz="1000" b="1" dirty="0"/>
              <a:t>9</a:t>
            </a:r>
            <a:r>
              <a:rPr lang="zh-CN" altLang="en-US" sz="1000" b="1" dirty="0"/>
              <a:t>种工作模式共</a:t>
            </a:r>
            <a:r>
              <a:rPr lang="en-US" altLang="zh-CN" sz="1000" b="1" dirty="0"/>
              <a:t>8</a:t>
            </a:r>
            <a:r>
              <a:rPr lang="zh-CN" altLang="en-US" sz="1000" b="1" dirty="0"/>
              <a:t>个</a:t>
            </a:r>
            <a:endParaRPr lang="en-US" altLang="zh-CN" sz="1000" b="1" dirty="0"/>
          </a:p>
          <a:p>
            <a:pPr lvl="3"/>
            <a:r>
              <a:rPr lang="zh-CN" altLang="en-US" sz="800" b="1" dirty="0"/>
              <a:t>CPSR：Current Program Status Register，当前程序状态寄存器</a:t>
            </a:r>
          </a:p>
          <a:p>
            <a:pPr lvl="3"/>
            <a:r>
              <a:rPr lang="zh-CN" altLang="en-US" sz="800" b="1" dirty="0"/>
              <a:t>SPSR：Saved Program Status Register，备份程序状态寄存器</a:t>
            </a:r>
          </a:p>
          <a:p>
            <a:pPr lvl="1" eaLnBrk="1" hangingPunct="1"/>
            <a:endParaRPr lang="zh-CN" altLang="en-US" sz="1100" b="1" dirty="0"/>
          </a:p>
          <a:p>
            <a:pPr lvl="1"/>
            <a:r>
              <a:rPr lang="en-US" altLang="zh-CN" sz="1100" b="1" dirty="0"/>
              <a:t>ARMv7</a:t>
            </a:r>
            <a:r>
              <a:rPr lang="zh-CN" altLang="en-US" sz="1100" b="1" dirty="0"/>
              <a:t>支持</a:t>
            </a:r>
            <a:r>
              <a:rPr lang="en-US" altLang="zh-CN" sz="1100" b="1" dirty="0"/>
              <a:t>9</a:t>
            </a:r>
            <a:r>
              <a:rPr lang="zh-CN" altLang="en-US" sz="1100" b="1" dirty="0"/>
              <a:t>种工作模式：</a:t>
            </a:r>
            <a:endParaRPr lang="en-US" altLang="zh-CN" sz="1100" b="1" dirty="0"/>
          </a:p>
          <a:p>
            <a:pPr lvl="2"/>
            <a:r>
              <a:rPr lang="zh-CN" altLang="en-US" sz="1000" b="1" dirty="0">
                <a:solidFill>
                  <a:srgbClr val="FF0000"/>
                </a:solidFill>
              </a:rPr>
              <a:t>用户态</a:t>
            </a:r>
            <a:r>
              <a:rPr lang="zh-CN" altLang="en-US" sz="1000" b="1" dirty="0"/>
              <a:t>的工作模式（</a:t>
            </a:r>
            <a:r>
              <a:rPr lang="en-US" altLang="zh-CN" sz="1000" b="1" dirty="0"/>
              <a:t>1</a:t>
            </a:r>
            <a:r>
              <a:rPr lang="zh-CN" altLang="en-US" sz="1000" b="1" dirty="0"/>
              <a:t>种，</a:t>
            </a:r>
            <a:r>
              <a:rPr lang="en-US" altLang="zh-CN" sz="1000" b="1" dirty="0"/>
              <a:t>User</a:t>
            </a:r>
            <a:r>
              <a:rPr lang="zh-CN" altLang="en-US" sz="1000" b="1" dirty="0"/>
              <a:t>），</a:t>
            </a:r>
            <a:endParaRPr lang="en-US" altLang="zh-CN" sz="1000" b="1" dirty="0"/>
          </a:p>
          <a:p>
            <a:pPr lvl="2"/>
            <a:r>
              <a:rPr lang="zh-CN" altLang="en-US" sz="1000" b="1" dirty="0">
                <a:solidFill>
                  <a:srgbClr val="FF0000"/>
                </a:solidFill>
              </a:rPr>
              <a:t>内核态（核态）</a:t>
            </a:r>
            <a:r>
              <a:rPr lang="zh-CN" altLang="en-US" sz="1000" b="1" dirty="0"/>
              <a:t>的工作模式（</a:t>
            </a:r>
            <a:r>
              <a:rPr lang="en-US" altLang="zh-CN" sz="1000" b="1" dirty="0"/>
              <a:t>8</a:t>
            </a:r>
            <a:r>
              <a:rPr lang="zh-CN" altLang="en-US" sz="1000" b="1" dirty="0"/>
              <a:t>种，</a:t>
            </a:r>
            <a:r>
              <a:rPr lang="en-US" altLang="zh-CN" sz="1000" b="1" dirty="0"/>
              <a:t>Sys</a:t>
            </a:r>
            <a:r>
              <a:rPr lang="zh-CN" altLang="en-US" sz="1000" b="1" dirty="0"/>
              <a:t>、</a:t>
            </a:r>
            <a:r>
              <a:rPr lang="en-US" altLang="zh-CN" sz="1000" b="1" dirty="0"/>
              <a:t>FIQ</a:t>
            </a:r>
            <a:r>
              <a:rPr lang="zh-CN" altLang="en-US" sz="1000" b="1" dirty="0"/>
              <a:t>、</a:t>
            </a:r>
            <a:r>
              <a:rPr lang="en-US" altLang="zh-CN" sz="1000" b="1" dirty="0"/>
              <a:t>IRQ</a:t>
            </a:r>
            <a:r>
              <a:rPr lang="zh-CN" altLang="en-US" sz="1000" b="1" dirty="0"/>
              <a:t>、</a:t>
            </a:r>
            <a:r>
              <a:rPr lang="en-US" altLang="zh-CN" sz="1000" b="1" dirty="0"/>
              <a:t>ABT</a:t>
            </a:r>
            <a:r>
              <a:rPr lang="zh-CN" altLang="en-US" sz="1000" b="1" dirty="0"/>
              <a:t>、</a:t>
            </a:r>
            <a:r>
              <a:rPr lang="en-US" altLang="zh-CN" sz="1000" b="1" dirty="0"/>
              <a:t>SVC</a:t>
            </a:r>
            <a:r>
              <a:rPr lang="zh-CN" altLang="en-US" sz="1000" b="1" dirty="0"/>
              <a:t>、</a:t>
            </a:r>
            <a:r>
              <a:rPr lang="en-US" altLang="zh-CN" sz="1000" b="1" dirty="0"/>
              <a:t>UND</a:t>
            </a:r>
            <a:r>
              <a:rPr lang="zh-CN" altLang="en-US" sz="1000" b="1" dirty="0"/>
              <a:t>、</a:t>
            </a:r>
            <a:r>
              <a:rPr lang="en-US" altLang="zh-CN" sz="1000" b="1" dirty="0"/>
              <a:t>MON</a:t>
            </a:r>
            <a:r>
              <a:rPr lang="zh-CN" altLang="en-US" sz="1000" b="1" dirty="0"/>
              <a:t>、</a:t>
            </a:r>
            <a:r>
              <a:rPr lang="en-US" altLang="zh-CN" sz="1000" b="1" dirty="0"/>
              <a:t>HYP</a:t>
            </a:r>
            <a:r>
              <a:rPr lang="zh-CN" altLang="en-US" sz="1000" b="1" dirty="0"/>
              <a:t>）</a:t>
            </a:r>
            <a:endParaRPr lang="en-US" altLang="zh-CN" sz="1000" b="1" dirty="0"/>
          </a:p>
          <a:p>
            <a:pPr lvl="2"/>
            <a:endParaRPr lang="en-US" altLang="zh-CN" sz="1100" b="1" dirty="0"/>
          </a:p>
          <a:p>
            <a:pPr lvl="1"/>
            <a:r>
              <a:rPr lang="zh-CN" altLang="en-US" sz="1100" b="1" dirty="0">
                <a:solidFill>
                  <a:srgbClr val="FF0000"/>
                </a:solidFill>
              </a:rPr>
              <a:t>指令格式</a:t>
            </a:r>
            <a:r>
              <a:rPr lang="zh-CN" altLang="en-US" sz="1100" b="1" dirty="0"/>
              <a:t>：</a:t>
            </a:r>
            <a:r>
              <a:rPr lang="en-US" altLang="zh-CN" sz="1100" b="1" dirty="0"/>
              <a:t>&lt;opcode&gt; {&lt;</a:t>
            </a:r>
            <a:r>
              <a:rPr lang="en-US" altLang="zh-CN" sz="1100" b="1" dirty="0" err="1"/>
              <a:t>cond</a:t>
            </a:r>
            <a:r>
              <a:rPr lang="en-US" altLang="zh-CN" sz="1100" b="1" dirty="0"/>
              <a:t>&gt;} {S} &lt;Rd&gt;, &lt;Rn&gt;  {, &lt;shift_op2&gt;}</a:t>
            </a:r>
          </a:p>
          <a:p>
            <a:pPr lvl="2"/>
            <a:r>
              <a:rPr lang="en-US" altLang="zh-CN" sz="1000" b="1" dirty="0"/>
              <a:t>code</a:t>
            </a:r>
            <a:r>
              <a:rPr lang="zh-CN" altLang="en-US" sz="1000" b="1" dirty="0"/>
              <a:t>：条件码 （</a:t>
            </a:r>
            <a:r>
              <a:rPr lang="en-US" altLang="zh-CN" sz="1000" b="1" dirty="0"/>
              <a:t>N Z C V</a:t>
            </a:r>
            <a:r>
              <a:rPr lang="zh-CN" altLang="en-US" sz="1000" b="1" dirty="0"/>
              <a:t>）</a:t>
            </a:r>
            <a:endParaRPr lang="en-US" altLang="zh-CN" sz="1000" b="1" dirty="0"/>
          </a:p>
          <a:p>
            <a:pPr lvl="2"/>
            <a:r>
              <a:rPr lang="en-US" altLang="zh-CN" sz="1000" b="1" dirty="0"/>
              <a:t>shift</a:t>
            </a:r>
            <a:r>
              <a:rPr lang="zh-CN" altLang="en-US" sz="1000" b="1" dirty="0"/>
              <a:t>：位移操作（</a:t>
            </a:r>
            <a:r>
              <a:rPr lang="en-US" altLang="zh-CN" sz="1000" b="1" dirty="0"/>
              <a:t>LSL</a:t>
            </a:r>
            <a:r>
              <a:rPr lang="zh-CN" altLang="en-US" sz="1000" b="1" dirty="0"/>
              <a:t>、</a:t>
            </a:r>
            <a:r>
              <a:rPr lang="en-US" altLang="zh-CN" sz="1000" b="1" dirty="0"/>
              <a:t>LSR</a:t>
            </a:r>
            <a:r>
              <a:rPr lang="zh-CN" altLang="en-US" sz="1000" b="1" dirty="0"/>
              <a:t>、</a:t>
            </a:r>
            <a:r>
              <a:rPr lang="en-US" altLang="zh-CN" sz="1000" b="1" dirty="0"/>
              <a:t>ASR</a:t>
            </a:r>
            <a:r>
              <a:rPr lang="zh-CN" altLang="en-US" sz="1000" b="1" dirty="0"/>
              <a:t>、</a:t>
            </a:r>
            <a:r>
              <a:rPr lang="en-US" altLang="zh-CN" sz="1000" b="1" dirty="0"/>
              <a:t>ROR</a:t>
            </a:r>
            <a:r>
              <a:rPr lang="zh-CN" altLang="en-US" sz="1000" b="1" dirty="0"/>
              <a:t>、</a:t>
            </a:r>
            <a:r>
              <a:rPr lang="en-US" altLang="zh-CN" sz="1000" b="1" dirty="0"/>
              <a:t>RRX</a:t>
            </a:r>
            <a:r>
              <a:rPr lang="zh-CN" altLang="en-US" sz="1000" b="1" dirty="0"/>
              <a:t>）</a:t>
            </a:r>
            <a:endParaRPr lang="en-US" altLang="zh-CN" sz="1000" b="1" dirty="0"/>
          </a:p>
          <a:p>
            <a:pPr lvl="1"/>
            <a:endParaRPr lang="en-US" altLang="zh-CN" sz="1100" b="1" dirty="0"/>
          </a:p>
          <a:p>
            <a:pPr lvl="1"/>
            <a:r>
              <a:rPr lang="en-US" altLang="zh-CN" sz="1100" b="1" dirty="0"/>
              <a:t>ARMv7</a:t>
            </a:r>
            <a:r>
              <a:rPr lang="zh-CN" altLang="en-US" sz="1100" b="1" dirty="0">
                <a:solidFill>
                  <a:srgbClr val="FF0000"/>
                </a:solidFill>
              </a:rPr>
              <a:t>寻址方式</a:t>
            </a:r>
            <a:r>
              <a:rPr lang="zh-CN" altLang="en-US" sz="1100" b="1" dirty="0"/>
              <a:t>（</a:t>
            </a:r>
            <a:r>
              <a:rPr lang="en-US" altLang="zh-CN" sz="1100" b="1" dirty="0"/>
              <a:t>9</a:t>
            </a:r>
            <a:r>
              <a:rPr lang="zh-CN" altLang="en-US" sz="1100" b="1" dirty="0"/>
              <a:t>种）：立即寻址、寄存器寻址、寄存器移位寻址（寄存器偏移寻址）、寄存器间接寻址、基址寻址（基址变址寻址）、多寄存器寻址（块数据寻址）、堆栈寻址、相对寻址、块复制寻址（块拷贝寻址）</a:t>
            </a:r>
          </a:p>
          <a:p>
            <a:pPr lvl="1"/>
            <a:endParaRPr lang="zh-CN" altLang="en-US" sz="1100" b="1" dirty="0"/>
          </a:p>
          <a:p>
            <a:pPr lvl="1"/>
            <a:r>
              <a:rPr lang="en-US" altLang="zh-CN" sz="1100" b="1" dirty="0"/>
              <a:t>ARMv7</a:t>
            </a:r>
            <a:r>
              <a:rPr lang="zh-CN" altLang="en-US" sz="1100" b="1" dirty="0">
                <a:solidFill>
                  <a:srgbClr val="FF0000"/>
                </a:solidFill>
              </a:rPr>
              <a:t>常用指令</a:t>
            </a:r>
            <a:r>
              <a:rPr lang="zh-CN" altLang="en-US" sz="1100" b="1" dirty="0"/>
              <a:t>（</a:t>
            </a:r>
            <a:r>
              <a:rPr lang="en-US" altLang="zh-CN" sz="1100" b="1" dirty="0"/>
              <a:t>26</a:t>
            </a:r>
            <a:r>
              <a:rPr lang="zh-CN" altLang="en-US" sz="1100" b="1" dirty="0"/>
              <a:t>条）：数据处理指令（</a:t>
            </a:r>
            <a:r>
              <a:rPr lang="en-US" altLang="zh-CN" sz="1100" b="1" dirty="0"/>
              <a:t>16</a:t>
            </a:r>
            <a:r>
              <a:rPr lang="zh-CN" altLang="en-US" sz="1100" b="1" dirty="0"/>
              <a:t>条）、分支跳转指令（</a:t>
            </a:r>
            <a:r>
              <a:rPr lang="en-US" altLang="zh-CN" sz="1100" b="1" dirty="0"/>
              <a:t>3</a:t>
            </a:r>
            <a:r>
              <a:rPr lang="zh-CN" altLang="en-US" sz="1100" b="1" dirty="0"/>
              <a:t>条）、状态寄存器访问指令（</a:t>
            </a:r>
            <a:r>
              <a:rPr lang="en-US" altLang="zh-CN" sz="1100" b="1" dirty="0"/>
              <a:t>2</a:t>
            </a:r>
            <a:r>
              <a:rPr lang="zh-CN" altLang="en-US" sz="1100" b="1" dirty="0"/>
              <a:t>条）、访存指令（</a:t>
            </a:r>
            <a:r>
              <a:rPr lang="en-US" altLang="zh-CN" sz="1100" b="1" dirty="0"/>
              <a:t>5</a:t>
            </a:r>
            <a:r>
              <a:rPr lang="zh-CN" altLang="en-US" sz="1100" b="1" dirty="0"/>
              <a:t>条）</a:t>
            </a:r>
            <a:endParaRPr lang="en-US" altLang="zh-CN" sz="1100" b="1" dirty="0"/>
          </a:p>
          <a:p>
            <a:pPr lvl="1"/>
            <a:endParaRPr lang="en-US" altLang="zh-CN" sz="1400" b="1" dirty="0"/>
          </a:p>
          <a:p>
            <a:pPr lvl="2"/>
            <a:endParaRPr lang="en-US" altLang="zh-CN" sz="1000" b="1" dirty="0"/>
          </a:p>
          <a:p>
            <a:pPr lvl="2"/>
            <a:endParaRPr lang="en-US" altLang="zh-CN" sz="1300" b="1" dirty="0"/>
          </a:p>
          <a:p>
            <a:pPr lvl="2" eaLnBrk="1" hangingPunct="1">
              <a:buFont typeface="+mj-ea"/>
              <a:buAutoNum type="circleNumDbPlain"/>
            </a:pPr>
            <a:endParaRPr lang="en-US" altLang="zh-CN" sz="800" b="1" dirty="0"/>
          </a:p>
          <a:p>
            <a:pPr lvl="2" eaLnBrk="1" hangingPunct="1"/>
            <a:endParaRPr lang="en-US" altLang="zh-CN" sz="800" b="1" dirty="0"/>
          </a:p>
          <a:p>
            <a:pPr lvl="2" eaLnBrk="1" hangingPunct="1"/>
            <a:endParaRPr lang="en-US" altLang="zh-CN" sz="800" b="1" dirty="0"/>
          </a:p>
          <a:p>
            <a:pPr lvl="2" eaLnBrk="1" hangingPunct="1"/>
            <a:endParaRPr lang="en-US" altLang="zh-CN" sz="800" b="1" dirty="0"/>
          </a:p>
          <a:p>
            <a:pPr lvl="2" eaLnBrk="1" hangingPunct="1"/>
            <a:endParaRPr lang="en-US" altLang="zh-CN" sz="800" b="1" dirty="0"/>
          </a:p>
          <a:p>
            <a:pPr lvl="2" eaLnBrk="1" hangingPunct="1"/>
            <a:endParaRPr lang="zh-CN" altLang="en-US" sz="800" b="1" dirty="0"/>
          </a:p>
        </p:txBody>
      </p:sp>
      <p:pic>
        <p:nvPicPr>
          <p:cNvPr id="7" name="图片 6">
            <a:extLst>
              <a:ext uri="{FF2B5EF4-FFF2-40B4-BE49-F238E27FC236}">
                <a16:creationId xmlns:a16="http://schemas.microsoft.com/office/drawing/2014/main" id="{340F1D3C-5992-BBFC-FCF9-FD283149F739}"/>
              </a:ext>
            </a:extLst>
          </p:cNvPr>
          <p:cNvPicPr>
            <a:picLocks noChangeAspect="1"/>
          </p:cNvPicPr>
          <p:nvPr/>
        </p:nvPicPr>
        <p:blipFill>
          <a:blip r:embed="rId2"/>
          <a:stretch>
            <a:fillRect/>
          </a:stretch>
        </p:blipFill>
        <p:spPr>
          <a:xfrm>
            <a:off x="5580112" y="1248560"/>
            <a:ext cx="3389459" cy="2160240"/>
          </a:xfrm>
          <a:prstGeom prst="rect">
            <a:avLst/>
          </a:prstGeom>
        </p:spPr>
      </p:pic>
      <p:pic>
        <p:nvPicPr>
          <p:cNvPr id="10" name="图片 9">
            <a:extLst>
              <a:ext uri="{FF2B5EF4-FFF2-40B4-BE49-F238E27FC236}">
                <a16:creationId xmlns:a16="http://schemas.microsoft.com/office/drawing/2014/main" id="{EE7F89F6-8F40-F3B9-E968-891C3C049B19}"/>
              </a:ext>
            </a:extLst>
          </p:cNvPr>
          <p:cNvPicPr>
            <a:picLocks noChangeAspect="1"/>
          </p:cNvPicPr>
          <p:nvPr/>
        </p:nvPicPr>
        <p:blipFill>
          <a:blip r:embed="rId3"/>
          <a:stretch>
            <a:fillRect/>
          </a:stretch>
        </p:blipFill>
        <p:spPr>
          <a:xfrm>
            <a:off x="6948264" y="3933056"/>
            <a:ext cx="1979712" cy="1125190"/>
          </a:xfrm>
          <a:prstGeom prst="rect">
            <a:avLst/>
          </a:prstGeom>
        </p:spPr>
      </p:pic>
    </p:spTree>
    <p:extLst>
      <p:ext uri="{BB962C8B-B14F-4D97-AF65-F5344CB8AC3E}">
        <p14:creationId xmlns:p14="http://schemas.microsoft.com/office/powerpoint/2010/main" val="24045611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P182-185</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3" name="内容占位符 2">
            <a:extLst>
              <a:ext uri="{FF2B5EF4-FFF2-40B4-BE49-F238E27FC236}">
                <a16:creationId xmlns:a16="http://schemas.microsoft.com/office/drawing/2014/main" id="{32D2ADA7-487E-47EE-B37D-A2AF88667635}"/>
              </a:ext>
            </a:extLst>
          </p:cNvPr>
          <p:cNvSpPr>
            <a:spLocks noGrp="1"/>
          </p:cNvSpPr>
          <p:nvPr>
            <p:ph idx="1"/>
          </p:nvPr>
        </p:nvSpPr>
        <p:spPr/>
        <p:txBody>
          <a:bodyPr>
            <a:normAutofit/>
          </a:bodyPr>
          <a:lstStyle/>
          <a:p>
            <a:pPr>
              <a:defRPr/>
            </a:pPr>
            <a:r>
              <a:rPr lang="en-US" altLang="zh-CN" sz="2400" b="1" dirty="0"/>
              <a:t>5.2</a:t>
            </a:r>
          </a:p>
          <a:p>
            <a:pPr>
              <a:defRPr/>
            </a:pPr>
            <a:r>
              <a:rPr lang="en-US" altLang="zh-CN" sz="2400" b="1" dirty="0"/>
              <a:t>5.3</a:t>
            </a:r>
          </a:p>
          <a:p>
            <a:pPr>
              <a:defRPr/>
            </a:pPr>
            <a:r>
              <a:rPr lang="en-US" altLang="zh-CN" sz="2400" b="1" dirty="0"/>
              <a:t>5.4</a:t>
            </a:r>
          </a:p>
          <a:p>
            <a:pPr>
              <a:defRPr/>
            </a:pPr>
            <a:r>
              <a:rPr lang="en-US" altLang="zh-CN" sz="2400" b="1" dirty="0"/>
              <a:t>5.5</a:t>
            </a:r>
          </a:p>
          <a:p>
            <a:pPr>
              <a:defRPr/>
            </a:pPr>
            <a:r>
              <a:rPr lang="en-US" altLang="zh-CN" sz="2400" b="1" dirty="0"/>
              <a:t>5.7</a:t>
            </a:r>
          </a:p>
          <a:p>
            <a:pPr>
              <a:defRPr/>
            </a:pPr>
            <a:r>
              <a:rPr lang="en-US" altLang="zh-CN" sz="2400" b="1" dirty="0"/>
              <a:t>5.8</a:t>
            </a:r>
          </a:p>
          <a:p>
            <a:pPr>
              <a:defRPr/>
            </a:pPr>
            <a:r>
              <a:rPr lang="en-US" altLang="zh-CN" sz="2400" b="1" dirty="0"/>
              <a:t>5.10</a:t>
            </a:r>
          </a:p>
          <a:p>
            <a:pPr>
              <a:defRPr/>
            </a:pPr>
            <a:r>
              <a:rPr lang="en-US" altLang="zh-CN" sz="2400" b="1" dirty="0"/>
              <a:t>5.11</a:t>
            </a:r>
          </a:p>
          <a:p>
            <a:pPr>
              <a:defRPr/>
            </a:pPr>
            <a:r>
              <a:rPr lang="en-US" altLang="zh-CN" sz="2400" b="1" dirty="0"/>
              <a:t>5.12</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B1D2DD5F-843A-4E6B-858E-7C35BEAFBA5C}"/>
              </a:ext>
            </a:extLst>
          </p:cNvPr>
          <p:cNvSpPr>
            <a:spLocks noGrp="1" noChangeArrowheads="1"/>
          </p:cNvSpPr>
          <p:nvPr>
            <p:ph type="title"/>
          </p:nvPr>
        </p:nvSpPr>
        <p:spPr/>
        <p:txBody>
          <a:bodyPr/>
          <a:lstStyle/>
          <a:p>
            <a:r>
              <a:rPr lang="zh-CN" altLang="en-US" b="1" dirty="0">
                <a:solidFill>
                  <a:srgbClr val="002060"/>
                </a:solidFill>
                <a:latin typeface="黑体" panose="02010609060101010101" pitchFamily="49" charset="-122"/>
                <a:ea typeface="黑体" panose="02010609060101010101" pitchFamily="49" charset="-122"/>
              </a:rPr>
              <a:t>实践训练（实验</a:t>
            </a:r>
            <a:r>
              <a:rPr lang="en-US" altLang="zh-CN" b="1" dirty="0">
                <a:solidFill>
                  <a:srgbClr val="002060"/>
                </a:solidFill>
                <a:latin typeface="黑体" panose="02010609060101010101" pitchFamily="49" charset="-122"/>
                <a:ea typeface="黑体" panose="02010609060101010101" pitchFamily="49" charset="-122"/>
              </a:rPr>
              <a:t>3</a:t>
            </a:r>
            <a:r>
              <a:rPr lang="zh-CN" altLang="en-US" b="1" dirty="0">
                <a:solidFill>
                  <a:srgbClr val="002060"/>
                </a:solidFill>
                <a:latin typeface="黑体" panose="02010609060101010101" pitchFamily="49" charset="-122"/>
                <a:ea typeface="黑体" panose="02010609060101010101" pitchFamily="49" charset="-122"/>
              </a:rPr>
              <a:t>）</a:t>
            </a:r>
          </a:p>
        </p:txBody>
      </p:sp>
      <p:sp>
        <p:nvSpPr>
          <p:cNvPr id="3" name="内容占位符 2">
            <a:extLst>
              <a:ext uri="{FF2B5EF4-FFF2-40B4-BE49-F238E27FC236}">
                <a16:creationId xmlns:a16="http://schemas.microsoft.com/office/drawing/2014/main" id="{32D2ADA7-487E-47EE-B37D-A2AF88667635}"/>
              </a:ext>
            </a:extLst>
          </p:cNvPr>
          <p:cNvSpPr>
            <a:spLocks noGrp="1"/>
          </p:cNvSpPr>
          <p:nvPr>
            <p:ph idx="1"/>
          </p:nvPr>
        </p:nvSpPr>
        <p:spPr/>
        <p:txBody>
          <a:bodyPr>
            <a:normAutofit/>
          </a:bodyPr>
          <a:lstStyle/>
          <a:p>
            <a:pPr>
              <a:defRPr/>
            </a:pPr>
            <a:r>
              <a:rPr lang="zh-CN" altLang="en-US" sz="1800" b="1" dirty="0"/>
              <a:t>在</a:t>
            </a:r>
            <a:r>
              <a:rPr lang="en-US" altLang="zh-CN" sz="1800" b="1" dirty="0"/>
              <a:t>MIPS</a:t>
            </a:r>
            <a:r>
              <a:rPr lang="zh-CN" altLang="en-US" sz="1800" b="1" dirty="0"/>
              <a:t>汇编器</a:t>
            </a:r>
            <a:r>
              <a:rPr lang="en-US" altLang="zh-CN" sz="1800" b="1" dirty="0"/>
              <a:t>MARS</a:t>
            </a:r>
            <a:r>
              <a:rPr lang="zh-CN" altLang="en-US" sz="1800" b="1" dirty="0"/>
              <a:t>中，利用最少的</a:t>
            </a:r>
            <a:r>
              <a:rPr lang="en-US" altLang="zh-CN" sz="1800" b="1" dirty="0"/>
              <a:t>MIPS</a:t>
            </a:r>
            <a:r>
              <a:rPr lang="zh-CN" altLang="en-US" sz="1800" b="1" dirty="0"/>
              <a:t>指令编写一个内存数据冒泡排序程序</a:t>
            </a:r>
            <a:endParaRPr lang="en-US" altLang="zh-CN" sz="1800" b="1" dirty="0"/>
          </a:p>
          <a:p>
            <a:pPr>
              <a:defRPr/>
            </a:pPr>
            <a:endParaRPr lang="en-US" altLang="zh-CN" sz="1800" b="1" dirty="0"/>
          </a:p>
          <a:p>
            <a:pPr>
              <a:defRPr/>
            </a:pPr>
            <a:r>
              <a:rPr lang="zh-CN" altLang="en-US" sz="1800" b="1" dirty="0"/>
              <a:t>在</a:t>
            </a:r>
            <a:r>
              <a:rPr lang="en-US" altLang="zh-CN" sz="1800" b="1" dirty="0"/>
              <a:t>RISC-V</a:t>
            </a:r>
            <a:r>
              <a:rPr lang="zh-CN" altLang="en-US" sz="1800" b="1" dirty="0"/>
              <a:t>汇编器</a:t>
            </a:r>
            <a:r>
              <a:rPr lang="en-US" altLang="zh-CN" sz="1800" b="1" dirty="0"/>
              <a:t>RARS</a:t>
            </a:r>
            <a:r>
              <a:rPr lang="zh-CN" altLang="en-US" sz="1800" b="1" dirty="0"/>
              <a:t>中，利用最少的</a:t>
            </a:r>
            <a:r>
              <a:rPr lang="en-US" altLang="zh-CN" sz="1800" b="1" dirty="0"/>
              <a:t>RISC-V</a:t>
            </a:r>
            <a:r>
              <a:rPr lang="zh-CN" altLang="en-US" sz="1800" b="1" dirty="0"/>
              <a:t>指令编写一个内存数据冒泡排序程序</a:t>
            </a:r>
            <a:endParaRPr lang="zh-CN" altLang="en-US" sz="1500" b="1" dirty="0"/>
          </a:p>
        </p:txBody>
      </p:sp>
    </p:spTree>
    <p:extLst>
      <p:ext uri="{BB962C8B-B14F-4D97-AF65-F5344CB8AC3E}">
        <p14:creationId xmlns:p14="http://schemas.microsoft.com/office/powerpoint/2010/main" val="1971252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2EC868-3F18-4194-BB0A-8AD988BE0A69}"/>
              </a:ext>
            </a:extLst>
          </p:cNvPr>
          <p:cNvSpPr>
            <a:spLocks noGrp="1"/>
          </p:cNvSpPr>
          <p:nvPr>
            <p:ph idx="1"/>
          </p:nvPr>
        </p:nvSpPr>
        <p:spPr>
          <a:xfrm>
            <a:off x="457200" y="271189"/>
            <a:ext cx="8229600" cy="4525963"/>
          </a:xfrm>
        </p:spPr>
        <p:txBody>
          <a:bodyPr/>
          <a:lstStyle/>
          <a:p>
            <a:r>
              <a:rPr lang="zh-CN" altLang="en-US" sz="1400" b="1" dirty="0"/>
              <a:t>例</a:t>
            </a:r>
            <a:r>
              <a:rPr lang="en-US" altLang="zh-CN" sz="1400" b="1" dirty="0"/>
              <a:t>5.1</a:t>
            </a:r>
            <a:r>
              <a:rPr lang="zh-CN" altLang="en-US" sz="1400" b="1" dirty="0"/>
              <a:t>：假设图</a:t>
            </a:r>
            <a:r>
              <a:rPr lang="en-US" altLang="zh-CN" sz="1400" b="1" dirty="0"/>
              <a:t>5.3</a:t>
            </a:r>
            <a:r>
              <a:rPr lang="zh-CN" altLang="en-US" sz="1400" b="1" dirty="0"/>
              <a:t>所示的扩展操作码指令系统中有三地址指令</a:t>
            </a:r>
            <a:r>
              <a:rPr lang="en-US" altLang="zh-CN" sz="1400" b="1" dirty="0"/>
              <a:t>15</a:t>
            </a:r>
            <a:r>
              <a:rPr lang="zh-CN" altLang="en-US" sz="1400" b="1" dirty="0"/>
              <a:t>条、双地址指令</a:t>
            </a:r>
            <a:r>
              <a:rPr lang="en-US" altLang="zh-CN" sz="1400" b="1" dirty="0"/>
              <a:t>14</a:t>
            </a:r>
            <a:r>
              <a:rPr lang="zh-CN" altLang="en-US" sz="1400" b="1" dirty="0"/>
              <a:t>条、单地址指令</a:t>
            </a:r>
            <a:r>
              <a:rPr lang="en-US" altLang="zh-CN" sz="1400" b="1" dirty="0"/>
              <a:t>22</a:t>
            </a:r>
            <a:r>
              <a:rPr lang="zh-CN" altLang="en-US" sz="1400" b="1" dirty="0"/>
              <a:t>条，则该指令系统最多可以设计多少条</a:t>
            </a:r>
            <a:r>
              <a:rPr lang="zh-CN" altLang="en-US" sz="1400" b="1" dirty="0">
                <a:solidFill>
                  <a:srgbClr val="FF0000"/>
                </a:solidFill>
              </a:rPr>
              <a:t>零地址指令</a:t>
            </a:r>
            <a:r>
              <a:rPr lang="zh-CN" altLang="en-US" sz="1400" b="1" dirty="0"/>
              <a:t>？</a:t>
            </a:r>
            <a:endParaRPr lang="en-US" altLang="zh-CN" sz="1400" b="1" dirty="0"/>
          </a:p>
          <a:p>
            <a:endParaRPr lang="en-US" altLang="zh-CN" sz="1400" b="1" dirty="0"/>
          </a:p>
          <a:p>
            <a:endParaRPr lang="en-US" altLang="zh-CN" sz="1400" b="1" dirty="0"/>
          </a:p>
          <a:p>
            <a:r>
              <a:rPr lang="zh-CN" altLang="en-US" sz="1400" b="1" dirty="0"/>
              <a:t>解：</a:t>
            </a:r>
            <a:endParaRPr lang="en-US" altLang="zh-CN" sz="1400" b="1" dirty="0"/>
          </a:p>
          <a:p>
            <a:endParaRPr lang="en-US" altLang="zh-CN" sz="1400" b="1" dirty="0"/>
          </a:p>
          <a:p>
            <a:pPr lvl="1"/>
            <a:r>
              <a:rPr lang="zh-CN" altLang="en-US" sz="1200" b="1" dirty="0"/>
              <a:t>双地址指令只能使用三地址指令不用的剩余状态；单地址指令只能使用双地址指令不用的剩余状态；零地址指令只能使用单地址指令不用的剩余状态</a:t>
            </a:r>
            <a:endParaRPr lang="en-US" altLang="zh-CN" sz="1200" b="1" dirty="0"/>
          </a:p>
          <a:p>
            <a:pPr lvl="1"/>
            <a:endParaRPr lang="en-US" altLang="zh-CN" sz="1200" b="1" dirty="0"/>
          </a:p>
          <a:p>
            <a:pPr lvl="1"/>
            <a:r>
              <a:rPr lang="zh-CN" altLang="en-US" sz="1200" b="1" dirty="0"/>
              <a:t>三地址指令的剩余状态：</a:t>
            </a:r>
            <a:r>
              <a:rPr lang="en-US" altLang="zh-CN" sz="1200" b="1" dirty="0"/>
              <a:t>2</a:t>
            </a:r>
            <a:r>
              <a:rPr lang="en-US" altLang="zh-CN" sz="1200" b="1" baseline="30000" dirty="0"/>
              <a:t>4</a:t>
            </a:r>
            <a:r>
              <a:rPr lang="en-US" altLang="zh-CN" sz="1200" b="1" dirty="0"/>
              <a:t>-15=1</a:t>
            </a:r>
          </a:p>
          <a:p>
            <a:pPr lvl="1"/>
            <a:r>
              <a:rPr lang="zh-CN" altLang="en-US" sz="1200" b="1" dirty="0"/>
              <a:t>双地址指令的剩余状态：</a:t>
            </a:r>
            <a:r>
              <a:rPr lang="en-US" altLang="zh-CN" sz="1200" b="1" dirty="0"/>
              <a:t>1x2</a:t>
            </a:r>
            <a:r>
              <a:rPr lang="en-US" altLang="zh-CN" sz="1200" b="1" baseline="30000" dirty="0"/>
              <a:t>4</a:t>
            </a:r>
            <a:r>
              <a:rPr lang="en-US" altLang="zh-CN" sz="1200" b="1" dirty="0"/>
              <a:t>-14=2</a:t>
            </a:r>
          </a:p>
          <a:p>
            <a:pPr lvl="1"/>
            <a:r>
              <a:rPr lang="zh-CN" altLang="en-US" sz="1200" b="1" dirty="0"/>
              <a:t>单地址指令的剩余状态：</a:t>
            </a:r>
            <a:r>
              <a:rPr lang="en-US" altLang="zh-CN" sz="1200" b="1" dirty="0"/>
              <a:t>2x2</a:t>
            </a:r>
            <a:r>
              <a:rPr lang="en-US" altLang="zh-CN" sz="1200" b="1" baseline="30000" dirty="0"/>
              <a:t>4</a:t>
            </a:r>
            <a:r>
              <a:rPr lang="en-US" altLang="zh-CN" sz="1200" b="1" dirty="0"/>
              <a:t>-22=10</a:t>
            </a:r>
          </a:p>
          <a:p>
            <a:pPr lvl="1"/>
            <a:r>
              <a:rPr lang="zh-CN" altLang="en-US" sz="1200" b="1" dirty="0"/>
              <a:t>零地址指令的数目：</a:t>
            </a:r>
            <a:r>
              <a:rPr lang="en-US" altLang="zh-CN" sz="1200" b="1" dirty="0"/>
              <a:t>10x2</a:t>
            </a:r>
            <a:r>
              <a:rPr lang="en-US" altLang="zh-CN" sz="1200" b="1" baseline="30000" dirty="0"/>
              <a:t>4</a:t>
            </a:r>
            <a:r>
              <a:rPr lang="en-US" altLang="zh-CN" sz="1200" b="1" dirty="0"/>
              <a:t>=160</a:t>
            </a:r>
          </a:p>
          <a:p>
            <a:pPr lvl="1"/>
            <a:r>
              <a:rPr lang="zh-CN" altLang="en-US" sz="1200" b="1" dirty="0"/>
              <a:t>因此该指令系统最多可以设计</a:t>
            </a:r>
            <a:r>
              <a:rPr lang="en-US" altLang="zh-CN" sz="1200" b="1" dirty="0">
                <a:solidFill>
                  <a:srgbClr val="FF0000"/>
                </a:solidFill>
              </a:rPr>
              <a:t>160</a:t>
            </a:r>
            <a:r>
              <a:rPr lang="zh-CN" altLang="en-US" sz="1200" b="1" dirty="0">
                <a:solidFill>
                  <a:srgbClr val="FF0000"/>
                </a:solidFill>
              </a:rPr>
              <a:t>条零地址指令</a:t>
            </a:r>
            <a:endParaRPr lang="en-US" altLang="zh-CN" sz="1200" b="1" dirty="0">
              <a:solidFill>
                <a:srgbClr val="FF0000"/>
              </a:solidFill>
            </a:endParaRPr>
          </a:p>
          <a:p>
            <a:endParaRPr lang="en-US" altLang="zh-CN" sz="1400" b="1" dirty="0"/>
          </a:p>
          <a:p>
            <a:endParaRPr lang="en-US" altLang="zh-CN" sz="1400" b="1" dirty="0"/>
          </a:p>
          <a:p>
            <a:pPr lvl="1"/>
            <a:endParaRPr lang="en-US" altLang="zh-CN" sz="2000" b="1" dirty="0"/>
          </a:p>
          <a:p>
            <a:pPr lvl="1"/>
            <a:endParaRPr lang="en-US" altLang="zh-CN" sz="2000" b="1" dirty="0"/>
          </a:p>
          <a:p>
            <a:pPr lvl="1"/>
            <a:endParaRPr lang="en-US" altLang="zh-CN" sz="2000" b="1" dirty="0"/>
          </a:p>
          <a:p>
            <a:pPr lvl="1"/>
            <a:endParaRPr lang="en-US" altLang="zh-CN" sz="2000" b="1" dirty="0"/>
          </a:p>
          <a:p>
            <a:pPr lvl="1"/>
            <a:endParaRPr lang="zh-CN" altLang="en-US" sz="2000" b="1" dirty="0"/>
          </a:p>
        </p:txBody>
      </p:sp>
      <p:sp>
        <p:nvSpPr>
          <p:cNvPr id="2" name="文本框 1">
            <a:extLst>
              <a:ext uri="{FF2B5EF4-FFF2-40B4-BE49-F238E27FC236}">
                <a16:creationId xmlns:a16="http://schemas.microsoft.com/office/drawing/2014/main" id="{C12C81BC-8AD8-488A-BC76-2558BFB61D3D}"/>
              </a:ext>
            </a:extLst>
          </p:cNvPr>
          <p:cNvSpPr txBox="1"/>
          <p:nvPr/>
        </p:nvSpPr>
        <p:spPr>
          <a:xfrm>
            <a:off x="107504" y="3933056"/>
            <a:ext cx="1505540" cy="2400657"/>
          </a:xfrm>
          <a:prstGeom prst="rect">
            <a:avLst/>
          </a:prstGeom>
          <a:solidFill>
            <a:srgbClr val="FFFF00"/>
          </a:solidFill>
        </p:spPr>
        <p:txBody>
          <a:bodyPr wrap="none" rtlCol="0">
            <a:spAutoFit/>
          </a:bodyPr>
          <a:lstStyle/>
          <a:p>
            <a:r>
              <a:rPr lang="en-US" altLang="zh-CN" sz="1000" b="1" dirty="0"/>
              <a:t>0000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0001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0010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0011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0100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0101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0110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0111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1000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1001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1010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1011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1100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1101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1110    </a:t>
            </a:r>
            <a:r>
              <a:rPr lang="en-US" altLang="zh-CN" sz="1000" b="1" dirty="0" err="1"/>
              <a:t>xxxx</a:t>
            </a:r>
            <a:r>
              <a:rPr lang="en-US" altLang="zh-CN" sz="1000" b="1" dirty="0"/>
              <a:t>    </a:t>
            </a:r>
            <a:r>
              <a:rPr lang="en-US" altLang="zh-CN" sz="1000" b="1" dirty="0" err="1"/>
              <a:t>xxxx</a:t>
            </a:r>
            <a:r>
              <a:rPr lang="en-US" altLang="zh-CN" sz="1000" b="1" dirty="0"/>
              <a:t>    </a:t>
            </a:r>
            <a:r>
              <a:rPr lang="en-US" altLang="zh-CN" sz="1000" b="1" dirty="0" err="1"/>
              <a:t>xxxx</a:t>
            </a:r>
            <a:endParaRPr lang="en-US" altLang="zh-CN" sz="1000" b="1" dirty="0"/>
          </a:p>
        </p:txBody>
      </p:sp>
      <p:sp>
        <p:nvSpPr>
          <p:cNvPr id="5" name="文本框 4">
            <a:extLst>
              <a:ext uri="{FF2B5EF4-FFF2-40B4-BE49-F238E27FC236}">
                <a16:creationId xmlns:a16="http://schemas.microsoft.com/office/drawing/2014/main" id="{A12ED393-D2DD-49B0-BBEA-913B5ABC7D7A}"/>
              </a:ext>
            </a:extLst>
          </p:cNvPr>
          <p:cNvSpPr txBox="1"/>
          <p:nvPr/>
        </p:nvSpPr>
        <p:spPr>
          <a:xfrm>
            <a:off x="1835696" y="4013846"/>
            <a:ext cx="1531188" cy="2246769"/>
          </a:xfrm>
          <a:prstGeom prst="rect">
            <a:avLst/>
          </a:prstGeom>
          <a:solidFill>
            <a:srgbClr val="FFFF00"/>
          </a:solidFill>
        </p:spPr>
        <p:txBody>
          <a:bodyPr wrap="none" rtlCol="0">
            <a:spAutoFit/>
          </a:bodyPr>
          <a:lstStyle/>
          <a:p>
            <a:r>
              <a:rPr lang="en-US" altLang="zh-CN" sz="1000" b="1" dirty="0"/>
              <a:t>1111    0000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1111    0001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1111    0010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1111    0011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1111    0100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1111    0101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1111    0110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1111    0111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1111    1000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1111    1001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1111    1010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1111    1011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1111    1100    </a:t>
            </a:r>
            <a:r>
              <a:rPr lang="en-US" altLang="zh-CN" sz="1000" b="1" dirty="0" err="1"/>
              <a:t>xxxx</a:t>
            </a:r>
            <a:r>
              <a:rPr lang="en-US" altLang="zh-CN" sz="1000" b="1" dirty="0"/>
              <a:t>    </a:t>
            </a:r>
            <a:r>
              <a:rPr lang="en-US" altLang="zh-CN" sz="1000" b="1" dirty="0" err="1"/>
              <a:t>xxxx</a:t>
            </a:r>
            <a:endParaRPr lang="en-US" altLang="zh-CN" sz="1000" b="1" dirty="0"/>
          </a:p>
          <a:p>
            <a:r>
              <a:rPr lang="en-US" altLang="zh-CN" sz="1000" b="1" dirty="0"/>
              <a:t>1111    1101    </a:t>
            </a:r>
            <a:r>
              <a:rPr lang="en-US" altLang="zh-CN" sz="1000" b="1" dirty="0" err="1"/>
              <a:t>xxxx</a:t>
            </a:r>
            <a:r>
              <a:rPr lang="en-US" altLang="zh-CN" sz="1000" b="1" dirty="0"/>
              <a:t>    </a:t>
            </a:r>
            <a:r>
              <a:rPr lang="en-US" altLang="zh-CN" sz="1000" b="1" dirty="0" err="1"/>
              <a:t>xxxx</a:t>
            </a:r>
            <a:endParaRPr lang="en-US" altLang="zh-CN" sz="1000" b="1" dirty="0"/>
          </a:p>
        </p:txBody>
      </p:sp>
      <p:sp>
        <p:nvSpPr>
          <p:cNvPr id="6" name="文本框 5">
            <a:extLst>
              <a:ext uri="{FF2B5EF4-FFF2-40B4-BE49-F238E27FC236}">
                <a16:creationId xmlns:a16="http://schemas.microsoft.com/office/drawing/2014/main" id="{6B49B1F3-0AD7-410F-917D-F2C05376903D}"/>
              </a:ext>
            </a:extLst>
          </p:cNvPr>
          <p:cNvSpPr txBox="1"/>
          <p:nvPr/>
        </p:nvSpPr>
        <p:spPr>
          <a:xfrm>
            <a:off x="3639102" y="3898791"/>
            <a:ext cx="1556836" cy="2554545"/>
          </a:xfrm>
          <a:prstGeom prst="rect">
            <a:avLst/>
          </a:prstGeom>
          <a:solidFill>
            <a:srgbClr val="FFFF00"/>
          </a:solidFill>
        </p:spPr>
        <p:txBody>
          <a:bodyPr wrap="none" rtlCol="0">
            <a:spAutoFit/>
          </a:bodyPr>
          <a:lstStyle/>
          <a:p>
            <a:r>
              <a:rPr lang="en-US" altLang="zh-CN" sz="1000" b="1" dirty="0"/>
              <a:t>1111    1110    0000    </a:t>
            </a:r>
            <a:r>
              <a:rPr lang="en-US" altLang="zh-CN" sz="1000" b="1" dirty="0" err="1"/>
              <a:t>xxxx</a:t>
            </a:r>
            <a:endParaRPr lang="en-US" altLang="zh-CN" sz="1000" b="1" dirty="0"/>
          </a:p>
          <a:p>
            <a:r>
              <a:rPr lang="en-US" altLang="zh-CN" sz="1000" b="1" dirty="0"/>
              <a:t>1111    1110    0001    </a:t>
            </a:r>
            <a:r>
              <a:rPr lang="en-US" altLang="zh-CN" sz="1000" b="1" dirty="0" err="1"/>
              <a:t>xxxx</a:t>
            </a:r>
            <a:endParaRPr lang="en-US" altLang="zh-CN" sz="1000" b="1" dirty="0"/>
          </a:p>
          <a:p>
            <a:r>
              <a:rPr lang="en-US" altLang="zh-CN" sz="1000" b="1" dirty="0"/>
              <a:t>1111    1110    0010    </a:t>
            </a:r>
            <a:r>
              <a:rPr lang="en-US" altLang="zh-CN" sz="1000" b="1" dirty="0" err="1"/>
              <a:t>xxxx</a:t>
            </a:r>
            <a:endParaRPr lang="en-US" altLang="zh-CN" sz="1000" b="1" dirty="0"/>
          </a:p>
          <a:p>
            <a:r>
              <a:rPr lang="en-US" altLang="zh-CN" sz="1000" b="1" dirty="0"/>
              <a:t>1111    1110    0011    </a:t>
            </a:r>
            <a:r>
              <a:rPr lang="en-US" altLang="zh-CN" sz="1000" b="1" dirty="0" err="1"/>
              <a:t>xxxx</a:t>
            </a:r>
            <a:endParaRPr lang="en-US" altLang="zh-CN" sz="1000" b="1" dirty="0"/>
          </a:p>
          <a:p>
            <a:r>
              <a:rPr lang="en-US" altLang="zh-CN" sz="1000" b="1" dirty="0"/>
              <a:t>1111    1110    0100    </a:t>
            </a:r>
            <a:r>
              <a:rPr lang="en-US" altLang="zh-CN" sz="1000" b="1" dirty="0" err="1"/>
              <a:t>xxxx</a:t>
            </a:r>
            <a:endParaRPr lang="en-US" altLang="zh-CN" sz="1000" b="1" dirty="0"/>
          </a:p>
          <a:p>
            <a:r>
              <a:rPr lang="en-US" altLang="zh-CN" sz="1000" b="1" dirty="0"/>
              <a:t>1111    1110    0101    </a:t>
            </a:r>
            <a:r>
              <a:rPr lang="en-US" altLang="zh-CN" sz="1000" b="1" dirty="0" err="1"/>
              <a:t>xxxx</a:t>
            </a:r>
            <a:endParaRPr lang="en-US" altLang="zh-CN" sz="1000" b="1" dirty="0"/>
          </a:p>
          <a:p>
            <a:r>
              <a:rPr lang="en-US" altLang="zh-CN" sz="1000" b="1" dirty="0"/>
              <a:t>1111    1110    0110    </a:t>
            </a:r>
            <a:r>
              <a:rPr lang="en-US" altLang="zh-CN" sz="1000" b="1" dirty="0" err="1"/>
              <a:t>xxxx</a:t>
            </a:r>
            <a:endParaRPr lang="en-US" altLang="zh-CN" sz="1000" b="1" dirty="0"/>
          </a:p>
          <a:p>
            <a:r>
              <a:rPr lang="en-US" altLang="zh-CN" sz="1000" b="1" dirty="0"/>
              <a:t>1111    1110    0111    </a:t>
            </a:r>
            <a:r>
              <a:rPr lang="en-US" altLang="zh-CN" sz="1000" b="1" dirty="0" err="1"/>
              <a:t>xxxx</a:t>
            </a:r>
            <a:endParaRPr lang="en-US" altLang="zh-CN" sz="1000" b="1" dirty="0"/>
          </a:p>
          <a:p>
            <a:r>
              <a:rPr lang="en-US" altLang="zh-CN" sz="1000" b="1" dirty="0"/>
              <a:t>1111    1110    1000    </a:t>
            </a:r>
            <a:r>
              <a:rPr lang="en-US" altLang="zh-CN" sz="1000" b="1" dirty="0" err="1"/>
              <a:t>xxxx</a:t>
            </a:r>
            <a:endParaRPr lang="en-US" altLang="zh-CN" sz="1000" b="1" dirty="0"/>
          </a:p>
          <a:p>
            <a:r>
              <a:rPr lang="en-US" altLang="zh-CN" sz="1000" b="1" dirty="0"/>
              <a:t>1111    1110    1001    </a:t>
            </a:r>
            <a:r>
              <a:rPr lang="en-US" altLang="zh-CN" sz="1000" b="1" dirty="0" err="1"/>
              <a:t>xxxx</a:t>
            </a:r>
            <a:endParaRPr lang="en-US" altLang="zh-CN" sz="1000" b="1" dirty="0"/>
          </a:p>
          <a:p>
            <a:r>
              <a:rPr lang="en-US" altLang="zh-CN" sz="1000" b="1" dirty="0"/>
              <a:t>1111    1110    1010    </a:t>
            </a:r>
            <a:r>
              <a:rPr lang="en-US" altLang="zh-CN" sz="1000" b="1" dirty="0" err="1"/>
              <a:t>xxxx</a:t>
            </a:r>
            <a:endParaRPr lang="en-US" altLang="zh-CN" sz="1000" b="1" dirty="0"/>
          </a:p>
          <a:p>
            <a:r>
              <a:rPr lang="en-US" altLang="zh-CN" sz="1000" b="1" dirty="0"/>
              <a:t>1111    1110    1011    </a:t>
            </a:r>
            <a:r>
              <a:rPr lang="en-US" altLang="zh-CN" sz="1000" b="1" dirty="0" err="1"/>
              <a:t>xxxx</a:t>
            </a:r>
            <a:endParaRPr lang="en-US" altLang="zh-CN" sz="1000" b="1" dirty="0"/>
          </a:p>
          <a:p>
            <a:r>
              <a:rPr lang="en-US" altLang="zh-CN" sz="1000" b="1" dirty="0"/>
              <a:t>1111    1110    1100    </a:t>
            </a:r>
            <a:r>
              <a:rPr lang="en-US" altLang="zh-CN" sz="1000" b="1" dirty="0" err="1"/>
              <a:t>xxxx</a:t>
            </a:r>
            <a:endParaRPr lang="en-US" altLang="zh-CN" sz="1000" b="1" dirty="0"/>
          </a:p>
          <a:p>
            <a:r>
              <a:rPr lang="en-US" altLang="zh-CN" sz="1000" b="1" dirty="0"/>
              <a:t>1111    1110    1101    </a:t>
            </a:r>
            <a:r>
              <a:rPr lang="en-US" altLang="zh-CN" sz="1000" b="1" dirty="0" err="1"/>
              <a:t>xxxx</a:t>
            </a:r>
            <a:endParaRPr lang="en-US" altLang="zh-CN" sz="1000" b="1" dirty="0"/>
          </a:p>
          <a:p>
            <a:r>
              <a:rPr lang="en-US" altLang="zh-CN" sz="1000" b="1" dirty="0"/>
              <a:t>1111    1110    1110    </a:t>
            </a:r>
            <a:r>
              <a:rPr lang="en-US" altLang="zh-CN" sz="1000" b="1" dirty="0" err="1"/>
              <a:t>xxxx</a:t>
            </a:r>
            <a:endParaRPr lang="en-US" altLang="zh-CN" sz="1000" b="1" dirty="0"/>
          </a:p>
          <a:p>
            <a:r>
              <a:rPr lang="en-US" altLang="zh-CN" sz="1000" b="1" dirty="0"/>
              <a:t>1111    1110    1111    </a:t>
            </a:r>
            <a:r>
              <a:rPr lang="en-US" altLang="zh-CN" sz="1000" b="1" dirty="0" err="1"/>
              <a:t>xxxx</a:t>
            </a:r>
            <a:endParaRPr lang="en-US" altLang="zh-CN" sz="1000" b="1" dirty="0"/>
          </a:p>
        </p:txBody>
      </p:sp>
      <p:sp>
        <p:nvSpPr>
          <p:cNvPr id="7" name="文本框 6">
            <a:extLst>
              <a:ext uri="{FF2B5EF4-FFF2-40B4-BE49-F238E27FC236}">
                <a16:creationId xmlns:a16="http://schemas.microsoft.com/office/drawing/2014/main" id="{DCB8E26C-FC80-460E-9B2B-B62AB471019B}"/>
              </a:ext>
            </a:extLst>
          </p:cNvPr>
          <p:cNvSpPr txBox="1"/>
          <p:nvPr/>
        </p:nvSpPr>
        <p:spPr>
          <a:xfrm>
            <a:off x="5384533" y="3893131"/>
            <a:ext cx="1556836" cy="1015663"/>
          </a:xfrm>
          <a:prstGeom prst="rect">
            <a:avLst/>
          </a:prstGeom>
          <a:solidFill>
            <a:srgbClr val="FFFF00"/>
          </a:solidFill>
        </p:spPr>
        <p:txBody>
          <a:bodyPr wrap="none" rtlCol="0">
            <a:spAutoFit/>
          </a:bodyPr>
          <a:lstStyle/>
          <a:p>
            <a:r>
              <a:rPr lang="en-US" altLang="zh-CN" sz="1000" b="1" dirty="0"/>
              <a:t>1111    1111    0000    </a:t>
            </a:r>
            <a:r>
              <a:rPr lang="en-US" altLang="zh-CN" sz="1000" b="1" dirty="0" err="1"/>
              <a:t>xxxx</a:t>
            </a:r>
            <a:endParaRPr lang="en-US" altLang="zh-CN" sz="1000" b="1" dirty="0"/>
          </a:p>
          <a:p>
            <a:r>
              <a:rPr lang="en-US" altLang="zh-CN" sz="1000" b="1" dirty="0"/>
              <a:t>1111    1111    0001    </a:t>
            </a:r>
            <a:r>
              <a:rPr lang="en-US" altLang="zh-CN" sz="1000" b="1" dirty="0" err="1"/>
              <a:t>xxxx</a:t>
            </a:r>
            <a:endParaRPr lang="en-US" altLang="zh-CN" sz="1000" b="1" dirty="0"/>
          </a:p>
          <a:p>
            <a:r>
              <a:rPr lang="en-US" altLang="zh-CN" sz="1000" b="1" dirty="0"/>
              <a:t>1111    1111    0010    </a:t>
            </a:r>
            <a:r>
              <a:rPr lang="en-US" altLang="zh-CN" sz="1000" b="1" dirty="0" err="1"/>
              <a:t>xxxx</a:t>
            </a:r>
            <a:endParaRPr lang="en-US" altLang="zh-CN" sz="1000" b="1" dirty="0"/>
          </a:p>
          <a:p>
            <a:r>
              <a:rPr lang="en-US" altLang="zh-CN" sz="1000" b="1" dirty="0"/>
              <a:t>1111    1111    0011    </a:t>
            </a:r>
            <a:r>
              <a:rPr lang="en-US" altLang="zh-CN" sz="1000" b="1" dirty="0" err="1"/>
              <a:t>xxxx</a:t>
            </a:r>
            <a:endParaRPr lang="en-US" altLang="zh-CN" sz="1000" b="1" dirty="0"/>
          </a:p>
          <a:p>
            <a:r>
              <a:rPr lang="en-US" altLang="zh-CN" sz="1000" b="1" dirty="0"/>
              <a:t>1111    1111    0100    </a:t>
            </a:r>
            <a:r>
              <a:rPr lang="en-US" altLang="zh-CN" sz="1000" b="1" dirty="0" err="1"/>
              <a:t>xxxx</a:t>
            </a:r>
            <a:endParaRPr lang="en-US" altLang="zh-CN" sz="1000" b="1" dirty="0"/>
          </a:p>
          <a:p>
            <a:r>
              <a:rPr lang="en-US" altLang="zh-CN" sz="1000" b="1" dirty="0"/>
              <a:t>1111    1111    0101    </a:t>
            </a:r>
            <a:r>
              <a:rPr lang="en-US" altLang="zh-CN" sz="1000" b="1" dirty="0" err="1"/>
              <a:t>xxxx</a:t>
            </a:r>
            <a:endParaRPr lang="en-US" altLang="zh-CN" sz="1000" b="1" dirty="0"/>
          </a:p>
        </p:txBody>
      </p:sp>
      <p:sp>
        <p:nvSpPr>
          <p:cNvPr id="8" name="文本框 7">
            <a:extLst>
              <a:ext uri="{FF2B5EF4-FFF2-40B4-BE49-F238E27FC236}">
                <a16:creationId xmlns:a16="http://schemas.microsoft.com/office/drawing/2014/main" id="{138A16A6-AFA9-449E-A7AE-994E1996BD00}"/>
              </a:ext>
            </a:extLst>
          </p:cNvPr>
          <p:cNvSpPr txBox="1"/>
          <p:nvPr/>
        </p:nvSpPr>
        <p:spPr>
          <a:xfrm>
            <a:off x="7308304" y="2492896"/>
            <a:ext cx="1582484" cy="707886"/>
          </a:xfrm>
          <a:prstGeom prst="rect">
            <a:avLst/>
          </a:prstGeom>
          <a:solidFill>
            <a:srgbClr val="FFFF00"/>
          </a:solidFill>
        </p:spPr>
        <p:txBody>
          <a:bodyPr wrap="none" rtlCol="0">
            <a:spAutoFit/>
          </a:bodyPr>
          <a:lstStyle/>
          <a:p>
            <a:r>
              <a:rPr lang="en-US" altLang="zh-CN" sz="1000" b="1" dirty="0"/>
              <a:t>1111    1111    0110    0000</a:t>
            </a:r>
          </a:p>
          <a:p>
            <a:r>
              <a:rPr lang="en-US" altLang="zh-CN" sz="1000" b="1" dirty="0"/>
              <a:t>1111    1111    0110    0001</a:t>
            </a:r>
          </a:p>
          <a:p>
            <a:r>
              <a:rPr lang="en-US" altLang="zh-CN" sz="1000" b="1" dirty="0"/>
              <a:t>……………………………………….</a:t>
            </a:r>
          </a:p>
          <a:p>
            <a:r>
              <a:rPr lang="en-US" altLang="zh-CN" sz="1000" b="1" dirty="0"/>
              <a:t>1111    1111    0110    1111</a:t>
            </a:r>
          </a:p>
        </p:txBody>
      </p:sp>
      <p:sp>
        <p:nvSpPr>
          <p:cNvPr id="9" name="文本框 8">
            <a:extLst>
              <a:ext uri="{FF2B5EF4-FFF2-40B4-BE49-F238E27FC236}">
                <a16:creationId xmlns:a16="http://schemas.microsoft.com/office/drawing/2014/main" id="{7B57FFC1-11A9-433B-9602-8D4255E775E0}"/>
              </a:ext>
            </a:extLst>
          </p:cNvPr>
          <p:cNvSpPr txBox="1"/>
          <p:nvPr/>
        </p:nvSpPr>
        <p:spPr>
          <a:xfrm>
            <a:off x="7308304" y="3364543"/>
            <a:ext cx="1582484" cy="707886"/>
          </a:xfrm>
          <a:prstGeom prst="rect">
            <a:avLst/>
          </a:prstGeom>
          <a:solidFill>
            <a:srgbClr val="FFFF00"/>
          </a:solidFill>
        </p:spPr>
        <p:txBody>
          <a:bodyPr wrap="none" rtlCol="0">
            <a:spAutoFit/>
          </a:bodyPr>
          <a:lstStyle/>
          <a:p>
            <a:r>
              <a:rPr lang="en-US" altLang="zh-CN" sz="1000" b="1" dirty="0"/>
              <a:t>1111    1111    0111    0000</a:t>
            </a:r>
          </a:p>
          <a:p>
            <a:r>
              <a:rPr lang="en-US" altLang="zh-CN" sz="1000" b="1" dirty="0"/>
              <a:t>1111    1111    0111    0001</a:t>
            </a:r>
          </a:p>
          <a:p>
            <a:r>
              <a:rPr lang="en-US" altLang="zh-CN" sz="1000" b="1" dirty="0"/>
              <a:t>……………………………………….</a:t>
            </a:r>
          </a:p>
          <a:p>
            <a:r>
              <a:rPr lang="en-US" altLang="zh-CN" sz="1000" b="1" dirty="0"/>
              <a:t>1111    1111    0111    1111</a:t>
            </a:r>
          </a:p>
        </p:txBody>
      </p:sp>
      <p:sp>
        <p:nvSpPr>
          <p:cNvPr id="10" name="文本框 9">
            <a:extLst>
              <a:ext uri="{FF2B5EF4-FFF2-40B4-BE49-F238E27FC236}">
                <a16:creationId xmlns:a16="http://schemas.microsoft.com/office/drawing/2014/main" id="{00CEA79B-82A6-4C1E-8B29-0D102C4F7708}"/>
              </a:ext>
            </a:extLst>
          </p:cNvPr>
          <p:cNvSpPr txBox="1"/>
          <p:nvPr/>
        </p:nvSpPr>
        <p:spPr>
          <a:xfrm>
            <a:off x="7308304" y="5680993"/>
            <a:ext cx="1582484" cy="707886"/>
          </a:xfrm>
          <a:prstGeom prst="rect">
            <a:avLst/>
          </a:prstGeom>
          <a:solidFill>
            <a:srgbClr val="FFFF00"/>
          </a:solidFill>
        </p:spPr>
        <p:txBody>
          <a:bodyPr wrap="none" rtlCol="0">
            <a:spAutoFit/>
          </a:bodyPr>
          <a:lstStyle/>
          <a:p>
            <a:r>
              <a:rPr lang="en-US" altLang="zh-CN" sz="1000" b="1" dirty="0"/>
              <a:t>1111    1111    1111    0000</a:t>
            </a:r>
          </a:p>
          <a:p>
            <a:r>
              <a:rPr lang="en-US" altLang="zh-CN" sz="1000" b="1" dirty="0"/>
              <a:t>1111    1111    1111    0001</a:t>
            </a:r>
          </a:p>
          <a:p>
            <a:r>
              <a:rPr lang="en-US" altLang="zh-CN" sz="1000" b="1" dirty="0"/>
              <a:t>……………………………………….</a:t>
            </a:r>
          </a:p>
          <a:p>
            <a:r>
              <a:rPr lang="en-US" altLang="zh-CN" sz="1000" b="1" dirty="0"/>
              <a:t>1111    1111    1111    1111</a:t>
            </a:r>
          </a:p>
        </p:txBody>
      </p:sp>
      <p:sp>
        <p:nvSpPr>
          <p:cNvPr id="11" name="文本框 10">
            <a:extLst>
              <a:ext uri="{FF2B5EF4-FFF2-40B4-BE49-F238E27FC236}">
                <a16:creationId xmlns:a16="http://schemas.microsoft.com/office/drawing/2014/main" id="{868C3997-1E2B-4585-905A-2CEAFD2E8E6E}"/>
              </a:ext>
            </a:extLst>
          </p:cNvPr>
          <p:cNvSpPr txBox="1"/>
          <p:nvPr/>
        </p:nvSpPr>
        <p:spPr>
          <a:xfrm>
            <a:off x="457200" y="6456006"/>
            <a:ext cx="889987" cy="261610"/>
          </a:xfrm>
          <a:prstGeom prst="rect">
            <a:avLst/>
          </a:prstGeom>
          <a:noFill/>
        </p:spPr>
        <p:txBody>
          <a:bodyPr wrap="none" rtlCol="0">
            <a:spAutoFit/>
          </a:bodyPr>
          <a:lstStyle/>
          <a:p>
            <a:r>
              <a:rPr lang="zh-CN" altLang="en-US" sz="1100" b="1" dirty="0">
                <a:solidFill>
                  <a:srgbClr val="FF0000"/>
                </a:solidFill>
              </a:rPr>
              <a:t>三地址指令</a:t>
            </a:r>
          </a:p>
        </p:txBody>
      </p:sp>
      <p:sp>
        <p:nvSpPr>
          <p:cNvPr id="12" name="文本框 11">
            <a:extLst>
              <a:ext uri="{FF2B5EF4-FFF2-40B4-BE49-F238E27FC236}">
                <a16:creationId xmlns:a16="http://schemas.microsoft.com/office/drawing/2014/main" id="{BE3353D7-A4A9-4D89-A01E-9A118DED496F}"/>
              </a:ext>
            </a:extLst>
          </p:cNvPr>
          <p:cNvSpPr txBox="1"/>
          <p:nvPr/>
        </p:nvSpPr>
        <p:spPr>
          <a:xfrm>
            <a:off x="2156296" y="6381328"/>
            <a:ext cx="889987" cy="261610"/>
          </a:xfrm>
          <a:prstGeom prst="rect">
            <a:avLst/>
          </a:prstGeom>
          <a:noFill/>
        </p:spPr>
        <p:txBody>
          <a:bodyPr wrap="none" rtlCol="0">
            <a:spAutoFit/>
          </a:bodyPr>
          <a:lstStyle/>
          <a:p>
            <a:r>
              <a:rPr lang="zh-CN" altLang="en-US" sz="1100" b="1" dirty="0">
                <a:solidFill>
                  <a:srgbClr val="FF0000"/>
                </a:solidFill>
              </a:rPr>
              <a:t>双地址指令</a:t>
            </a:r>
          </a:p>
        </p:txBody>
      </p:sp>
      <p:sp>
        <p:nvSpPr>
          <p:cNvPr id="13" name="文本框 12">
            <a:extLst>
              <a:ext uri="{FF2B5EF4-FFF2-40B4-BE49-F238E27FC236}">
                <a16:creationId xmlns:a16="http://schemas.microsoft.com/office/drawing/2014/main" id="{4522821D-FE59-4CA4-90F6-79974C7C3548}"/>
              </a:ext>
            </a:extLst>
          </p:cNvPr>
          <p:cNvSpPr txBox="1"/>
          <p:nvPr/>
        </p:nvSpPr>
        <p:spPr>
          <a:xfrm>
            <a:off x="3972526" y="6479758"/>
            <a:ext cx="889987" cy="261610"/>
          </a:xfrm>
          <a:prstGeom prst="rect">
            <a:avLst/>
          </a:prstGeom>
          <a:noFill/>
        </p:spPr>
        <p:txBody>
          <a:bodyPr wrap="none" rtlCol="0">
            <a:spAutoFit/>
          </a:bodyPr>
          <a:lstStyle/>
          <a:p>
            <a:r>
              <a:rPr lang="zh-CN" altLang="en-US" sz="1100" b="1" dirty="0">
                <a:solidFill>
                  <a:srgbClr val="FF0000"/>
                </a:solidFill>
              </a:rPr>
              <a:t>单地址指令</a:t>
            </a:r>
          </a:p>
        </p:txBody>
      </p:sp>
      <p:sp>
        <p:nvSpPr>
          <p:cNvPr id="14" name="文本框 13">
            <a:extLst>
              <a:ext uri="{FF2B5EF4-FFF2-40B4-BE49-F238E27FC236}">
                <a16:creationId xmlns:a16="http://schemas.microsoft.com/office/drawing/2014/main" id="{3748E8EA-03B6-4766-BE3B-36A0CCEAB3BF}"/>
              </a:ext>
            </a:extLst>
          </p:cNvPr>
          <p:cNvSpPr txBox="1"/>
          <p:nvPr/>
        </p:nvSpPr>
        <p:spPr>
          <a:xfrm>
            <a:off x="5717957" y="4941168"/>
            <a:ext cx="889987" cy="261610"/>
          </a:xfrm>
          <a:prstGeom prst="rect">
            <a:avLst/>
          </a:prstGeom>
          <a:noFill/>
        </p:spPr>
        <p:txBody>
          <a:bodyPr wrap="none" rtlCol="0">
            <a:spAutoFit/>
          </a:bodyPr>
          <a:lstStyle/>
          <a:p>
            <a:r>
              <a:rPr lang="zh-CN" altLang="en-US" sz="1100" b="1" dirty="0">
                <a:solidFill>
                  <a:srgbClr val="FF0000"/>
                </a:solidFill>
              </a:rPr>
              <a:t>单地址指令</a:t>
            </a:r>
          </a:p>
        </p:txBody>
      </p:sp>
      <p:sp>
        <p:nvSpPr>
          <p:cNvPr id="15" name="文本框 14">
            <a:extLst>
              <a:ext uri="{FF2B5EF4-FFF2-40B4-BE49-F238E27FC236}">
                <a16:creationId xmlns:a16="http://schemas.microsoft.com/office/drawing/2014/main" id="{46F9A0D9-90E7-4D19-BAF1-A53BAC13D0DC}"/>
              </a:ext>
            </a:extLst>
          </p:cNvPr>
          <p:cNvSpPr txBox="1"/>
          <p:nvPr/>
        </p:nvSpPr>
        <p:spPr>
          <a:xfrm>
            <a:off x="7790688" y="6512133"/>
            <a:ext cx="889987" cy="261610"/>
          </a:xfrm>
          <a:prstGeom prst="rect">
            <a:avLst/>
          </a:prstGeom>
          <a:noFill/>
        </p:spPr>
        <p:txBody>
          <a:bodyPr wrap="none" rtlCol="0">
            <a:spAutoFit/>
          </a:bodyPr>
          <a:lstStyle/>
          <a:p>
            <a:r>
              <a:rPr lang="zh-CN" altLang="en-US" sz="1100" b="1" dirty="0">
                <a:solidFill>
                  <a:srgbClr val="FF0000"/>
                </a:solidFill>
              </a:rPr>
              <a:t>零地址指令</a:t>
            </a:r>
          </a:p>
        </p:txBody>
      </p:sp>
      <p:sp>
        <p:nvSpPr>
          <p:cNvPr id="16" name="文本框 15">
            <a:extLst>
              <a:ext uri="{FF2B5EF4-FFF2-40B4-BE49-F238E27FC236}">
                <a16:creationId xmlns:a16="http://schemas.microsoft.com/office/drawing/2014/main" id="{9707E417-4AE0-484B-A013-3905AF87872D}"/>
              </a:ext>
            </a:extLst>
          </p:cNvPr>
          <p:cNvSpPr txBox="1"/>
          <p:nvPr/>
        </p:nvSpPr>
        <p:spPr>
          <a:xfrm>
            <a:off x="7884368" y="3989963"/>
            <a:ext cx="576064" cy="2031325"/>
          </a:xfrm>
          <a:prstGeom prst="rect">
            <a:avLst/>
          </a:prstGeom>
          <a:noFill/>
        </p:spPr>
        <p:txBody>
          <a:bodyPr wrap="square" rtlCol="0">
            <a:spAutoFit/>
          </a:bodyPr>
          <a:lstStyle/>
          <a:p>
            <a:r>
              <a:rPr lang="en-US" altLang="zh-CN" b="1" dirty="0"/>
              <a:t>….</a:t>
            </a:r>
          </a:p>
          <a:p>
            <a:r>
              <a:rPr lang="en-US" altLang="zh-CN" b="1" dirty="0"/>
              <a:t>….</a:t>
            </a:r>
          </a:p>
          <a:p>
            <a:r>
              <a:rPr lang="en-US" altLang="zh-CN" b="1" dirty="0"/>
              <a:t>….</a:t>
            </a:r>
          </a:p>
          <a:p>
            <a:r>
              <a:rPr lang="en-US" altLang="zh-CN" b="1" dirty="0"/>
              <a:t>….</a:t>
            </a:r>
          </a:p>
          <a:p>
            <a:r>
              <a:rPr lang="en-US" altLang="zh-CN" b="1" dirty="0"/>
              <a:t>….</a:t>
            </a:r>
          </a:p>
          <a:p>
            <a:r>
              <a:rPr lang="en-US" altLang="zh-CN" b="1" dirty="0"/>
              <a:t>….</a:t>
            </a:r>
          </a:p>
          <a:p>
            <a:endParaRPr lang="zh-CN" altLang="en-US" b="1" dirty="0"/>
          </a:p>
        </p:txBody>
      </p:sp>
      <p:pic>
        <p:nvPicPr>
          <p:cNvPr id="17" name="图片 16">
            <a:extLst>
              <a:ext uri="{FF2B5EF4-FFF2-40B4-BE49-F238E27FC236}">
                <a16:creationId xmlns:a16="http://schemas.microsoft.com/office/drawing/2014/main" id="{F342F123-C40E-4701-AF99-897F91973364}"/>
              </a:ext>
            </a:extLst>
          </p:cNvPr>
          <p:cNvPicPr>
            <a:picLocks noChangeAspect="1"/>
          </p:cNvPicPr>
          <p:nvPr/>
        </p:nvPicPr>
        <p:blipFill>
          <a:blip r:embed="rId2"/>
          <a:stretch>
            <a:fillRect/>
          </a:stretch>
        </p:blipFill>
        <p:spPr>
          <a:xfrm>
            <a:off x="5508104" y="620294"/>
            <a:ext cx="1907605" cy="1015663"/>
          </a:xfrm>
          <a:prstGeom prst="rect">
            <a:avLst/>
          </a:prstGeom>
        </p:spPr>
      </p:pic>
      <p:sp>
        <p:nvSpPr>
          <p:cNvPr id="18" name="文本框 17">
            <a:extLst>
              <a:ext uri="{FF2B5EF4-FFF2-40B4-BE49-F238E27FC236}">
                <a16:creationId xmlns:a16="http://schemas.microsoft.com/office/drawing/2014/main" id="{5D10163D-4CA2-4842-A529-6BFEA6BE9742}"/>
              </a:ext>
            </a:extLst>
          </p:cNvPr>
          <p:cNvSpPr txBox="1"/>
          <p:nvPr/>
        </p:nvSpPr>
        <p:spPr>
          <a:xfrm>
            <a:off x="612449" y="3645897"/>
            <a:ext cx="495649" cy="276999"/>
          </a:xfrm>
          <a:prstGeom prst="rect">
            <a:avLst/>
          </a:prstGeom>
          <a:noFill/>
        </p:spPr>
        <p:txBody>
          <a:bodyPr wrap="none" rtlCol="0">
            <a:spAutoFit/>
          </a:bodyPr>
          <a:lstStyle/>
          <a:p>
            <a:r>
              <a:rPr lang="en-US" altLang="zh-CN" sz="1200" b="1" dirty="0">
                <a:solidFill>
                  <a:srgbClr val="7030A0"/>
                </a:solidFill>
              </a:rPr>
              <a:t>15</a:t>
            </a:r>
            <a:r>
              <a:rPr lang="zh-CN" altLang="en-US" sz="1200" b="1" dirty="0">
                <a:solidFill>
                  <a:srgbClr val="7030A0"/>
                </a:solidFill>
              </a:rPr>
              <a:t>条</a:t>
            </a:r>
          </a:p>
        </p:txBody>
      </p:sp>
      <p:sp>
        <p:nvSpPr>
          <p:cNvPr id="19" name="文本框 18">
            <a:extLst>
              <a:ext uri="{FF2B5EF4-FFF2-40B4-BE49-F238E27FC236}">
                <a16:creationId xmlns:a16="http://schemas.microsoft.com/office/drawing/2014/main" id="{3615808D-2638-4E9F-9150-0EBFF685825D}"/>
              </a:ext>
            </a:extLst>
          </p:cNvPr>
          <p:cNvSpPr txBox="1"/>
          <p:nvPr/>
        </p:nvSpPr>
        <p:spPr>
          <a:xfrm>
            <a:off x="2308218" y="3736052"/>
            <a:ext cx="495649" cy="276999"/>
          </a:xfrm>
          <a:prstGeom prst="rect">
            <a:avLst/>
          </a:prstGeom>
          <a:noFill/>
        </p:spPr>
        <p:txBody>
          <a:bodyPr wrap="none" rtlCol="0">
            <a:spAutoFit/>
          </a:bodyPr>
          <a:lstStyle/>
          <a:p>
            <a:r>
              <a:rPr lang="en-US" altLang="zh-CN" sz="1200" b="1" dirty="0">
                <a:solidFill>
                  <a:srgbClr val="7030A0"/>
                </a:solidFill>
              </a:rPr>
              <a:t>14</a:t>
            </a:r>
            <a:r>
              <a:rPr lang="zh-CN" altLang="en-US" sz="1200" b="1" dirty="0">
                <a:solidFill>
                  <a:srgbClr val="7030A0"/>
                </a:solidFill>
              </a:rPr>
              <a:t>条</a:t>
            </a:r>
          </a:p>
        </p:txBody>
      </p:sp>
      <p:sp>
        <p:nvSpPr>
          <p:cNvPr id="20" name="文本框 19">
            <a:extLst>
              <a:ext uri="{FF2B5EF4-FFF2-40B4-BE49-F238E27FC236}">
                <a16:creationId xmlns:a16="http://schemas.microsoft.com/office/drawing/2014/main" id="{7467AFBF-F316-4BDC-B9C6-A1B2226EF2EF}"/>
              </a:ext>
            </a:extLst>
          </p:cNvPr>
          <p:cNvSpPr txBox="1"/>
          <p:nvPr/>
        </p:nvSpPr>
        <p:spPr>
          <a:xfrm>
            <a:off x="5012455" y="3632657"/>
            <a:ext cx="495649" cy="276999"/>
          </a:xfrm>
          <a:prstGeom prst="rect">
            <a:avLst/>
          </a:prstGeom>
          <a:noFill/>
        </p:spPr>
        <p:txBody>
          <a:bodyPr wrap="none" rtlCol="0">
            <a:spAutoFit/>
          </a:bodyPr>
          <a:lstStyle/>
          <a:p>
            <a:r>
              <a:rPr lang="en-US" altLang="zh-CN" sz="1200" b="1" dirty="0">
                <a:solidFill>
                  <a:srgbClr val="7030A0"/>
                </a:solidFill>
              </a:rPr>
              <a:t>22</a:t>
            </a:r>
            <a:r>
              <a:rPr lang="zh-CN" altLang="en-US" sz="1200" b="1" dirty="0">
                <a:solidFill>
                  <a:srgbClr val="7030A0"/>
                </a:solidFill>
              </a:rPr>
              <a:t>条</a:t>
            </a:r>
          </a:p>
        </p:txBody>
      </p:sp>
      <p:sp>
        <p:nvSpPr>
          <p:cNvPr id="21" name="文本框 20">
            <a:extLst>
              <a:ext uri="{FF2B5EF4-FFF2-40B4-BE49-F238E27FC236}">
                <a16:creationId xmlns:a16="http://schemas.microsoft.com/office/drawing/2014/main" id="{CC88C954-2B0A-4DA7-A548-C871EF983BE7}"/>
              </a:ext>
            </a:extLst>
          </p:cNvPr>
          <p:cNvSpPr txBox="1"/>
          <p:nvPr/>
        </p:nvSpPr>
        <p:spPr>
          <a:xfrm>
            <a:off x="7798522" y="2215897"/>
            <a:ext cx="574196" cy="276999"/>
          </a:xfrm>
          <a:prstGeom prst="rect">
            <a:avLst/>
          </a:prstGeom>
          <a:noFill/>
        </p:spPr>
        <p:txBody>
          <a:bodyPr wrap="none" rtlCol="0">
            <a:spAutoFit/>
          </a:bodyPr>
          <a:lstStyle/>
          <a:p>
            <a:r>
              <a:rPr lang="en-US" altLang="zh-CN" sz="1200" b="1" dirty="0">
                <a:solidFill>
                  <a:srgbClr val="7030A0"/>
                </a:solidFill>
              </a:rPr>
              <a:t>160</a:t>
            </a:r>
            <a:r>
              <a:rPr lang="zh-CN" altLang="en-US" sz="1200" b="1" dirty="0">
                <a:solidFill>
                  <a:srgbClr val="7030A0"/>
                </a:solidFill>
              </a:rPr>
              <a:t>条</a:t>
            </a:r>
          </a:p>
        </p:txBody>
      </p:sp>
    </p:spTree>
    <p:extLst>
      <p:ext uri="{BB962C8B-B14F-4D97-AF65-F5344CB8AC3E}">
        <p14:creationId xmlns:p14="http://schemas.microsoft.com/office/powerpoint/2010/main" val="2470569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5.3  </a:t>
            </a:r>
            <a:r>
              <a:rPr lang="zh-CN" altLang="en-US" b="1" dirty="0">
                <a:solidFill>
                  <a:srgbClr val="002060"/>
                </a:solidFill>
                <a:latin typeface="+mn-lt"/>
                <a:ea typeface="黑体" pitchFamily="49" charset="-122"/>
              </a:rPr>
              <a:t>寻址方式</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628800"/>
            <a:ext cx="8229600" cy="4525963"/>
          </a:xfrm>
        </p:spPr>
        <p:txBody>
          <a:bodyPr/>
          <a:lstStyle/>
          <a:p>
            <a:pPr eaLnBrk="1" hangingPunct="1"/>
            <a:r>
              <a:rPr lang="zh-CN" altLang="en-US" sz="1800" b="1" dirty="0"/>
              <a:t>指令和数据（称为操作数）是存放在主存中的，只有获得指令和操作数在主存的地址（称为</a:t>
            </a:r>
            <a:r>
              <a:rPr lang="zh-CN" altLang="en-US" sz="1800" b="1" dirty="0">
                <a:solidFill>
                  <a:srgbClr val="FF0000"/>
                </a:solidFill>
              </a:rPr>
              <a:t>有效地址</a:t>
            </a:r>
            <a:r>
              <a:rPr lang="en-US" altLang="zh-CN" sz="1800" b="1" dirty="0"/>
              <a:t>EA</a:t>
            </a:r>
            <a:r>
              <a:rPr lang="zh-CN" altLang="en-US" sz="1800" b="1" dirty="0"/>
              <a:t>，</a:t>
            </a:r>
            <a:r>
              <a:rPr lang="en-US" altLang="zh-CN" sz="1800" b="1" dirty="0"/>
              <a:t>Effective Address</a:t>
            </a:r>
            <a:r>
              <a:rPr lang="zh-CN" altLang="en-US" sz="1800" b="1" dirty="0"/>
              <a:t>），</a:t>
            </a:r>
            <a:r>
              <a:rPr lang="en-US" altLang="zh-CN" sz="1800" b="1" dirty="0"/>
              <a:t>CPU</a:t>
            </a:r>
            <a:r>
              <a:rPr lang="zh-CN" altLang="en-US" sz="1800" b="1" dirty="0"/>
              <a:t>才能访问所需的指令和数据</a:t>
            </a:r>
            <a:endParaRPr lang="en-US" altLang="zh-CN" sz="1800" b="1" dirty="0"/>
          </a:p>
          <a:p>
            <a:pPr eaLnBrk="1" hangingPunct="1"/>
            <a:endParaRPr lang="en-US" altLang="zh-CN" sz="1800" b="1" dirty="0"/>
          </a:p>
          <a:p>
            <a:pPr eaLnBrk="1" hangingPunct="1"/>
            <a:r>
              <a:rPr lang="zh-CN" altLang="en-US" sz="1800" b="1" dirty="0">
                <a:solidFill>
                  <a:srgbClr val="FF0000"/>
                </a:solidFill>
              </a:rPr>
              <a:t>寻址方式</a:t>
            </a:r>
            <a:r>
              <a:rPr lang="zh-CN" altLang="en-US" sz="1800" b="1" dirty="0"/>
              <a:t>就是寻找指令或操作数有效地址的方法</a:t>
            </a:r>
            <a:endParaRPr lang="en-US" altLang="zh-CN" sz="1800" b="1" dirty="0"/>
          </a:p>
          <a:p>
            <a:pPr eaLnBrk="1" hangingPunct="1"/>
            <a:endParaRPr lang="en-US" altLang="zh-CN" sz="1800" b="1" dirty="0"/>
          </a:p>
          <a:p>
            <a:pPr eaLnBrk="1" hangingPunct="1"/>
            <a:r>
              <a:rPr lang="zh-CN" altLang="en-US" sz="1800" b="1" dirty="0"/>
              <a:t>寻址方式分为</a:t>
            </a:r>
            <a:r>
              <a:rPr lang="zh-CN" altLang="en-US" sz="1800" b="1" dirty="0">
                <a:solidFill>
                  <a:srgbClr val="FF0000"/>
                </a:solidFill>
              </a:rPr>
              <a:t>指令寻址方式</a:t>
            </a:r>
            <a:r>
              <a:rPr lang="zh-CN" altLang="en-US" sz="1800" b="1" dirty="0"/>
              <a:t>和</a:t>
            </a:r>
            <a:r>
              <a:rPr lang="zh-CN" altLang="en-US" sz="1800" b="1" dirty="0">
                <a:solidFill>
                  <a:srgbClr val="FF0000"/>
                </a:solidFill>
              </a:rPr>
              <a:t>操作数寻址方式</a:t>
            </a:r>
            <a:endParaRPr lang="en-US" altLang="zh-CN" sz="1800" b="1" dirty="0">
              <a:solidFill>
                <a:srgbClr val="FF0000"/>
              </a:solidFill>
            </a:endParaRPr>
          </a:p>
          <a:p>
            <a:pPr eaLnBrk="1" hangingPunct="1"/>
            <a:endParaRPr lang="en-US" altLang="zh-CN" sz="1800" b="1" dirty="0"/>
          </a:p>
          <a:p>
            <a:pPr eaLnBrk="1" hangingPunct="1"/>
            <a:endParaRPr lang="en-US" altLang="zh-CN" sz="2400" b="1" dirty="0"/>
          </a:p>
        </p:txBody>
      </p:sp>
      <p:sp>
        <p:nvSpPr>
          <p:cNvPr id="8" name="文本框 7">
            <a:extLst>
              <a:ext uri="{FF2B5EF4-FFF2-40B4-BE49-F238E27FC236}">
                <a16:creationId xmlns:a16="http://schemas.microsoft.com/office/drawing/2014/main" id="{5096B869-A231-46A0-8524-917D2C612211}"/>
              </a:ext>
            </a:extLst>
          </p:cNvPr>
          <p:cNvSpPr txBox="1"/>
          <p:nvPr/>
        </p:nvSpPr>
        <p:spPr>
          <a:xfrm>
            <a:off x="6804248" y="584528"/>
            <a:ext cx="2088232" cy="523220"/>
          </a:xfrm>
          <a:prstGeom prst="rect">
            <a:avLst/>
          </a:prstGeom>
          <a:solidFill>
            <a:srgbClr val="FFFF00"/>
          </a:solidFill>
        </p:spPr>
        <p:txBody>
          <a:bodyPr wrap="square">
            <a:spAutoFit/>
          </a:bodyPr>
          <a:lstStyle/>
          <a:p>
            <a:r>
              <a:rPr lang="en-US" altLang="zh-CN" sz="1400" b="1" dirty="0">
                <a:solidFill>
                  <a:srgbClr val="111111"/>
                </a:solidFill>
                <a:latin typeface="Avenir"/>
              </a:rPr>
              <a:t>5</a:t>
            </a:r>
            <a:r>
              <a:rPr lang="en-US" altLang="zh-CN" sz="1400" b="1" i="0" dirty="0">
                <a:solidFill>
                  <a:srgbClr val="111111"/>
                </a:solidFill>
                <a:effectLst/>
                <a:latin typeface="Avenir"/>
              </a:rPr>
              <a:t>.3.1</a:t>
            </a:r>
            <a:r>
              <a:rPr lang="zh-CN" altLang="en-US" sz="1400" b="1" i="0" dirty="0">
                <a:solidFill>
                  <a:srgbClr val="111111"/>
                </a:solidFill>
                <a:effectLst/>
                <a:latin typeface="Avenir"/>
              </a:rPr>
              <a:t>　指令寻址方式</a:t>
            </a:r>
            <a:endParaRPr lang="en-US" altLang="zh-CN" sz="1400" b="1" i="0" dirty="0">
              <a:solidFill>
                <a:srgbClr val="111111"/>
              </a:solidFill>
              <a:effectLst/>
              <a:latin typeface="Avenir"/>
            </a:endParaRPr>
          </a:p>
          <a:p>
            <a:r>
              <a:rPr lang="en-US" altLang="zh-CN" sz="1400" b="1" dirty="0">
                <a:solidFill>
                  <a:srgbClr val="111111"/>
                </a:solidFill>
                <a:latin typeface="Avenir"/>
              </a:rPr>
              <a:t>5</a:t>
            </a:r>
            <a:r>
              <a:rPr lang="en-US" altLang="zh-CN" sz="1400" b="1" i="0" dirty="0">
                <a:solidFill>
                  <a:srgbClr val="111111"/>
                </a:solidFill>
                <a:effectLst/>
                <a:latin typeface="Avenir"/>
              </a:rPr>
              <a:t>.3.2</a:t>
            </a:r>
            <a:r>
              <a:rPr lang="zh-CN" altLang="en-US" sz="1400" b="1" i="0" dirty="0">
                <a:solidFill>
                  <a:srgbClr val="111111"/>
                </a:solidFill>
                <a:effectLst/>
                <a:latin typeface="Avenir"/>
              </a:rPr>
              <a:t>　操作数寻址方式</a:t>
            </a:r>
            <a:endParaRPr lang="zh-CN" altLang="en-US" sz="1400" b="1" dirty="0"/>
          </a:p>
        </p:txBody>
      </p:sp>
    </p:spTree>
    <p:extLst>
      <p:ext uri="{BB962C8B-B14F-4D97-AF65-F5344CB8AC3E}">
        <p14:creationId xmlns:p14="http://schemas.microsoft.com/office/powerpoint/2010/main" val="469630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116632"/>
            <a:ext cx="8229600" cy="6048375"/>
          </a:xfrm>
        </p:spPr>
        <p:txBody>
          <a:bodyPr rtlCol="0">
            <a:normAutofit/>
          </a:bodyPr>
          <a:lstStyle/>
          <a:p>
            <a:pPr eaLnBrk="1" fontAlgn="auto" hangingPunct="1">
              <a:spcAft>
                <a:spcPts val="0"/>
              </a:spcAft>
              <a:defRPr/>
            </a:pPr>
            <a:r>
              <a:rPr lang="en-US" altLang="zh-CN" b="1" dirty="0">
                <a:ea typeface="黑体" pitchFamily="49" charset="-122"/>
              </a:rPr>
              <a:t>5.3.1  </a:t>
            </a:r>
            <a:r>
              <a:rPr lang="zh-CN" altLang="en-US" b="1" dirty="0">
                <a:ea typeface="黑体" pitchFamily="49" charset="-122"/>
              </a:rPr>
              <a:t>指令寻址方式</a:t>
            </a:r>
            <a:endParaRPr lang="en-US" altLang="zh-CN" sz="1800" b="1" dirty="0"/>
          </a:p>
          <a:p>
            <a:pPr lvl="1" eaLnBrk="1" hangingPunct="1"/>
            <a:endParaRPr lang="en-US" altLang="zh-CN" sz="1200" b="1" dirty="0"/>
          </a:p>
          <a:p>
            <a:pPr lvl="1" eaLnBrk="1" hangingPunct="1"/>
            <a:r>
              <a:rPr lang="en-US" altLang="zh-CN" sz="2000" b="1" dirty="0"/>
              <a:t>1</a:t>
            </a:r>
            <a:r>
              <a:rPr lang="zh-CN" altLang="en-US" sz="2000" b="1" dirty="0"/>
              <a:t>、顺序寻址方式</a:t>
            </a:r>
            <a:endParaRPr lang="en-US" altLang="zh-CN" sz="2000" b="1" dirty="0"/>
          </a:p>
          <a:p>
            <a:pPr lvl="1" eaLnBrk="1" hangingPunct="1"/>
            <a:endParaRPr lang="en-US" altLang="zh-CN" sz="2000" b="1" dirty="0"/>
          </a:p>
          <a:p>
            <a:pPr lvl="2" eaLnBrk="1" hangingPunct="1"/>
            <a:r>
              <a:rPr lang="zh-CN" altLang="en-US" sz="1400" b="1" dirty="0"/>
              <a:t>大部分程序中的机器指令序列在主存中是按顺序存放的；因此只要知道第一条指令的有效地址，通过增加一条指令所占用主存单元的数量，就可以知道下一条指令的有效地址</a:t>
            </a:r>
            <a:endParaRPr lang="en-US" altLang="zh-CN" sz="1400" b="1" dirty="0"/>
          </a:p>
          <a:p>
            <a:pPr lvl="2" eaLnBrk="1" hangingPunct="1"/>
            <a:endParaRPr lang="en-US" altLang="zh-CN" sz="1400" b="1" dirty="0"/>
          </a:p>
          <a:p>
            <a:pPr lvl="2" eaLnBrk="1" hangingPunct="1"/>
            <a:r>
              <a:rPr lang="zh-CN" altLang="en-US" sz="1400" b="1" dirty="0"/>
              <a:t>这种计算有效地址的方法方式称为</a:t>
            </a:r>
            <a:r>
              <a:rPr lang="zh-CN" altLang="en-US" sz="1400" b="1" dirty="0">
                <a:solidFill>
                  <a:srgbClr val="FF0000"/>
                </a:solidFill>
              </a:rPr>
              <a:t>顺序寻址方式</a:t>
            </a:r>
            <a:r>
              <a:rPr lang="zh-CN" altLang="en-US" sz="1400" b="1" dirty="0"/>
              <a:t>（图</a:t>
            </a:r>
            <a:r>
              <a:rPr lang="en-US" altLang="zh-CN" sz="1400" b="1" dirty="0"/>
              <a:t>5.4a</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solidFill>
                  <a:srgbClr val="FF0000"/>
                </a:solidFill>
              </a:rPr>
              <a:t>程序计数器</a:t>
            </a:r>
            <a:r>
              <a:rPr lang="zh-CN" altLang="en-US" sz="1400" b="1" dirty="0"/>
              <a:t>：</a:t>
            </a:r>
            <a:r>
              <a:rPr lang="en-US" altLang="zh-CN" sz="1400" b="1" dirty="0"/>
              <a:t>PC</a:t>
            </a:r>
            <a:r>
              <a:rPr lang="zh-CN" altLang="en-US" sz="1400" b="1" dirty="0"/>
              <a:t>，</a:t>
            </a:r>
            <a:r>
              <a:rPr lang="en-US" altLang="zh-CN" sz="1400" b="1" dirty="0"/>
              <a:t>Program Counter</a:t>
            </a:r>
            <a:r>
              <a:rPr lang="zh-CN" altLang="en-US" sz="1400" b="1" dirty="0"/>
              <a:t>，用于存放下一条指令的地址</a:t>
            </a:r>
            <a:endParaRPr lang="en-US" altLang="zh-CN" sz="1400" b="1" dirty="0"/>
          </a:p>
          <a:p>
            <a:pPr lvl="2" eaLnBrk="1" hangingPunct="1"/>
            <a:endParaRPr lang="en-US" altLang="zh-CN" sz="1400" b="1" dirty="0"/>
          </a:p>
          <a:p>
            <a:pPr lvl="2" eaLnBrk="1" hangingPunct="1"/>
            <a:r>
              <a:rPr lang="zh-CN" altLang="en-US" sz="1400" b="1" dirty="0"/>
              <a:t>假设主存按照字节进行编址；如果是单字节指令，则</a:t>
            </a:r>
            <a:r>
              <a:rPr lang="en-US" altLang="zh-CN" sz="1400" b="1" dirty="0"/>
              <a:t>PC+1</a:t>
            </a:r>
            <a:r>
              <a:rPr lang="zh-CN" altLang="en-US" sz="1400" b="1" dirty="0"/>
              <a:t>；如果是双字节指令，则</a:t>
            </a:r>
            <a:r>
              <a:rPr lang="en-US" altLang="zh-CN" sz="1400" b="1" dirty="0"/>
              <a:t>PC+2</a:t>
            </a:r>
            <a:r>
              <a:rPr lang="zh-CN" altLang="en-US" sz="1400" b="1" dirty="0"/>
              <a:t>；以此类推</a:t>
            </a:r>
            <a:endParaRPr lang="en-US" altLang="zh-CN" sz="1400" b="1" dirty="0"/>
          </a:p>
          <a:p>
            <a:pPr lvl="2" eaLnBrk="1" hangingPunct="1"/>
            <a:endParaRPr lang="en-US" altLang="zh-CN" sz="1400" b="1" dirty="0"/>
          </a:p>
          <a:p>
            <a:pPr lvl="2" eaLnBrk="1" hangingPunct="1"/>
            <a:r>
              <a:rPr lang="zh-CN" altLang="en-US" sz="1400" b="1" dirty="0"/>
              <a:t>因此，</a:t>
            </a:r>
            <a:r>
              <a:rPr lang="en-US" altLang="zh-CN" sz="1400" b="1" dirty="0"/>
              <a:t>PC</a:t>
            </a:r>
            <a:r>
              <a:rPr lang="zh-CN" altLang="en-US" sz="1400" b="1" dirty="0"/>
              <a:t>应具有自动加</a:t>
            </a:r>
            <a:r>
              <a:rPr lang="en-US" altLang="zh-CN" sz="1400" b="1" dirty="0"/>
              <a:t>1</a:t>
            </a:r>
            <a:r>
              <a:rPr lang="zh-CN" altLang="en-US" sz="1400" b="1" dirty="0"/>
              <a:t>的功能（</a:t>
            </a:r>
            <a:r>
              <a:rPr lang="zh-CN" altLang="en-US" sz="1400" b="1" dirty="0">
                <a:highlight>
                  <a:srgbClr val="FFFF00"/>
                </a:highlight>
              </a:rPr>
              <a:t>指令预取</a:t>
            </a:r>
            <a:r>
              <a:rPr lang="zh-CN" altLang="en-US" sz="1400" b="1" dirty="0"/>
              <a:t>）</a:t>
            </a:r>
            <a:endParaRPr lang="en-US" altLang="zh-CN" sz="1400" b="1" dirty="0"/>
          </a:p>
        </p:txBody>
      </p:sp>
      <p:grpSp>
        <p:nvGrpSpPr>
          <p:cNvPr id="33" name="组合 32">
            <a:extLst>
              <a:ext uri="{FF2B5EF4-FFF2-40B4-BE49-F238E27FC236}">
                <a16:creationId xmlns:a16="http://schemas.microsoft.com/office/drawing/2014/main" id="{02625EDB-5C58-4600-89CE-DC247EEE85D6}"/>
              </a:ext>
            </a:extLst>
          </p:cNvPr>
          <p:cNvGrpSpPr/>
          <p:nvPr/>
        </p:nvGrpSpPr>
        <p:grpSpPr>
          <a:xfrm>
            <a:off x="2439054" y="4858547"/>
            <a:ext cx="3380730" cy="1810813"/>
            <a:chOff x="2439054" y="4631490"/>
            <a:chExt cx="3380730" cy="1810813"/>
          </a:xfrm>
        </p:grpSpPr>
        <p:grpSp>
          <p:nvGrpSpPr>
            <p:cNvPr id="31" name="组合 30">
              <a:extLst>
                <a:ext uri="{FF2B5EF4-FFF2-40B4-BE49-F238E27FC236}">
                  <a16:creationId xmlns:a16="http://schemas.microsoft.com/office/drawing/2014/main" id="{6F8FD73D-33F2-4C22-AFAF-2CB1F9FFBA12}"/>
                </a:ext>
              </a:extLst>
            </p:cNvPr>
            <p:cNvGrpSpPr/>
            <p:nvPr/>
          </p:nvGrpSpPr>
          <p:grpSpPr>
            <a:xfrm>
              <a:off x="2439054" y="4631490"/>
              <a:ext cx="3380730" cy="1107997"/>
              <a:chOff x="2439054" y="4631490"/>
              <a:chExt cx="3380730" cy="1107997"/>
            </a:xfrm>
          </p:grpSpPr>
          <p:grpSp>
            <p:nvGrpSpPr>
              <p:cNvPr id="30" name="组合 29">
                <a:extLst>
                  <a:ext uri="{FF2B5EF4-FFF2-40B4-BE49-F238E27FC236}">
                    <a16:creationId xmlns:a16="http://schemas.microsoft.com/office/drawing/2014/main" id="{5DDA7FF7-BE10-484B-99CE-843CDD328561}"/>
                  </a:ext>
                </a:extLst>
              </p:cNvPr>
              <p:cNvGrpSpPr/>
              <p:nvPr/>
            </p:nvGrpSpPr>
            <p:grpSpPr>
              <a:xfrm>
                <a:off x="3131840" y="4769989"/>
                <a:ext cx="2232248" cy="429014"/>
                <a:chOff x="3131840" y="4769989"/>
                <a:chExt cx="2232248" cy="429014"/>
              </a:xfrm>
            </p:grpSpPr>
            <p:sp>
              <p:nvSpPr>
                <p:cNvPr id="8" name="文本框 7">
                  <a:extLst>
                    <a:ext uri="{FF2B5EF4-FFF2-40B4-BE49-F238E27FC236}">
                      <a16:creationId xmlns:a16="http://schemas.microsoft.com/office/drawing/2014/main" id="{89B10E6B-C059-488E-9EA8-E5266F5374D2}"/>
                    </a:ext>
                  </a:extLst>
                </p:cNvPr>
                <p:cNvSpPr txBox="1"/>
                <p:nvPr/>
              </p:nvSpPr>
              <p:spPr>
                <a:xfrm>
                  <a:off x="4355976" y="4908490"/>
                  <a:ext cx="1008112" cy="276999"/>
                </a:xfrm>
                <a:prstGeom prst="rect">
                  <a:avLst/>
                </a:prstGeom>
                <a:solidFill>
                  <a:srgbClr val="00B0F0"/>
                </a:solidFill>
                <a:ln>
                  <a:solidFill>
                    <a:srgbClr val="002060"/>
                  </a:solidFill>
                </a:ln>
              </p:spPr>
              <p:txBody>
                <a:bodyPr wrap="square" rtlCol="0">
                  <a:spAutoFit/>
                </a:bodyPr>
                <a:lstStyle/>
                <a:p>
                  <a:pPr algn="ctr"/>
                  <a:r>
                    <a:rPr lang="zh-CN" altLang="en-US" sz="1200" b="1" dirty="0"/>
                    <a:t>指令</a:t>
                  </a:r>
                  <a:r>
                    <a:rPr lang="en-US" altLang="zh-CN" sz="1200" b="1" dirty="0"/>
                    <a:t>2</a:t>
                  </a:r>
                  <a:endParaRPr lang="zh-CN" altLang="en-US" sz="1200" b="1" dirty="0"/>
                </a:p>
              </p:txBody>
            </p:sp>
            <p:grpSp>
              <p:nvGrpSpPr>
                <p:cNvPr id="22" name="组合 21">
                  <a:extLst>
                    <a:ext uri="{FF2B5EF4-FFF2-40B4-BE49-F238E27FC236}">
                      <a16:creationId xmlns:a16="http://schemas.microsoft.com/office/drawing/2014/main" id="{6331E12B-2969-4443-B352-2051780938EC}"/>
                    </a:ext>
                  </a:extLst>
                </p:cNvPr>
                <p:cNvGrpSpPr/>
                <p:nvPr/>
              </p:nvGrpSpPr>
              <p:grpSpPr>
                <a:xfrm>
                  <a:off x="3419872" y="4769989"/>
                  <a:ext cx="955538" cy="283757"/>
                  <a:chOff x="3419872" y="4769989"/>
                  <a:chExt cx="955538" cy="283757"/>
                </a:xfrm>
              </p:grpSpPr>
              <p:cxnSp>
                <p:nvCxnSpPr>
                  <p:cNvPr id="11" name="直接箭头连接符 10">
                    <a:extLst>
                      <a:ext uri="{FF2B5EF4-FFF2-40B4-BE49-F238E27FC236}">
                        <a16:creationId xmlns:a16="http://schemas.microsoft.com/office/drawing/2014/main" id="{4AC56B6D-C94A-4C25-B573-9AE18E4406CF}"/>
                      </a:ext>
                    </a:extLst>
                  </p:cNvPr>
                  <p:cNvCxnSpPr>
                    <a:cxnSpLocks/>
                    <a:stCxn id="2" idx="3"/>
                    <a:endCxn id="7" idx="1"/>
                  </p:cNvCxnSpPr>
                  <p:nvPr/>
                </p:nvCxnSpPr>
                <p:spPr>
                  <a:xfrm>
                    <a:off x="3419872" y="4769990"/>
                    <a:ext cx="93610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D5797FA-E2B4-477E-B67A-0ADA8517198F}"/>
                      </a:ext>
                    </a:extLst>
                  </p:cNvPr>
                  <p:cNvCxnSpPr>
                    <a:cxnSpLocks/>
                  </p:cNvCxnSpPr>
                  <p:nvPr/>
                </p:nvCxnSpPr>
                <p:spPr>
                  <a:xfrm flipV="1">
                    <a:off x="3892983" y="5053745"/>
                    <a:ext cx="482427"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1569E18-2C07-4DD6-86CD-6EFC399ABE35}"/>
                      </a:ext>
                    </a:extLst>
                  </p:cNvPr>
                  <p:cNvCxnSpPr>
                    <a:cxnSpLocks/>
                  </p:cNvCxnSpPr>
                  <p:nvPr/>
                </p:nvCxnSpPr>
                <p:spPr>
                  <a:xfrm>
                    <a:off x="3887924" y="4769989"/>
                    <a:ext cx="0" cy="274724"/>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3" name="直接箭头连接符 22">
                  <a:extLst>
                    <a:ext uri="{FF2B5EF4-FFF2-40B4-BE49-F238E27FC236}">
                      <a16:creationId xmlns:a16="http://schemas.microsoft.com/office/drawing/2014/main" id="{5AB35D74-BB38-4FFE-A07C-1546B6784473}"/>
                    </a:ext>
                  </a:extLst>
                </p:cNvPr>
                <p:cNvCxnSpPr>
                  <a:cxnSpLocks/>
                </p:cNvCxnSpPr>
                <p:nvPr/>
              </p:nvCxnSpPr>
              <p:spPr>
                <a:xfrm flipV="1">
                  <a:off x="3131840" y="4921603"/>
                  <a:ext cx="0" cy="277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9ED5E87C-85F4-4C44-A4D7-CC1D85EB6B1E}"/>
                  </a:ext>
                </a:extLst>
              </p:cNvPr>
              <p:cNvGrpSpPr/>
              <p:nvPr/>
            </p:nvGrpSpPr>
            <p:grpSpPr>
              <a:xfrm>
                <a:off x="2439054" y="4631490"/>
                <a:ext cx="3380730" cy="1107997"/>
                <a:chOff x="2439054" y="4631490"/>
                <a:chExt cx="3380730" cy="1107997"/>
              </a:xfrm>
            </p:grpSpPr>
            <p:sp>
              <p:nvSpPr>
                <p:cNvPr id="2" name="文本框 1">
                  <a:extLst>
                    <a:ext uri="{FF2B5EF4-FFF2-40B4-BE49-F238E27FC236}">
                      <a16:creationId xmlns:a16="http://schemas.microsoft.com/office/drawing/2014/main" id="{32E9E347-81CA-4EB4-9E2C-44E4CB5E1C8C}"/>
                    </a:ext>
                  </a:extLst>
                </p:cNvPr>
                <p:cNvSpPr txBox="1"/>
                <p:nvPr/>
              </p:nvSpPr>
              <p:spPr>
                <a:xfrm>
                  <a:off x="2771800" y="4631490"/>
                  <a:ext cx="648072" cy="276999"/>
                </a:xfrm>
                <a:prstGeom prst="rect">
                  <a:avLst/>
                </a:prstGeom>
                <a:noFill/>
                <a:ln>
                  <a:solidFill>
                    <a:srgbClr val="002060"/>
                  </a:solidFill>
                </a:ln>
              </p:spPr>
              <p:txBody>
                <a:bodyPr wrap="square" rtlCol="0">
                  <a:spAutoFit/>
                </a:bodyPr>
                <a:lstStyle/>
                <a:p>
                  <a:pPr algn="ctr"/>
                  <a:r>
                    <a:rPr lang="en-US" altLang="zh-CN" sz="1200" b="1" dirty="0"/>
                    <a:t>1001</a:t>
                  </a:r>
                  <a:endParaRPr lang="zh-CN" altLang="en-US" sz="1200" b="1" dirty="0"/>
                </a:p>
              </p:txBody>
            </p:sp>
            <p:sp>
              <p:nvSpPr>
                <p:cNvPr id="7" name="文本框 6">
                  <a:extLst>
                    <a:ext uri="{FF2B5EF4-FFF2-40B4-BE49-F238E27FC236}">
                      <a16:creationId xmlns:a16="http://schemas.microsoft.com/office/drawing/2014/main" id="{67D3E8A1-CB8A-443A-AB8F-D28496469BAE}"/>
                    </a:ext>
                  </a:extLst>
                </p:cNvPr>
                <p:cNvSpPr txBox="1"/>
                <p:nvPr/>
              </p:nvSpPr>
              <p:spPr>
                <a:xfrm>
                  <a:off x="4355976" y="4631491"/>
                  <a:ext cx="1008112" cy="276999"/>
                </a:xfrm>
                <a:prstGeom prst="rect">
                  <a:avLst/>
                </a:prstGeom>
                <a:noFill/>
                <a:ln>
                  <a:solidFill>
                    <a:srgbClr val="002060"/>
                  </a:solidFill>
                </a:ln>
              </p:spPr>
              <p:txBody>
                <a:bodyPr wrap="square" rtlCol="0">
                  <a:spAutoFit/>
                </a:bodyPr>
                <a:lstStyle/>
                <a:p>
                  <a:pPr algn="ctr"/>
                  <a:r>
                    <a:rPr lang="zh-CN" altLang="en-US" sz="1200" b="1" dirty="0"/>
                    <a:t>指令</a:t>
                  </a:r>
                  <a:r>
                    <a:rPr lang="en-US" altLang="zh-CN" sz="1200" b="1" dirty="0"/>
                    <a:t>1</a:t>
                  </a:r>
                  <a:endParaRPr lang="zh-CN" altLang="en-US" sz="1200" b="1" dirty="0"/>
                </a:p>
              </p:txBody>
            </p:sp>
            <p:sp>
              <p:nvSpPr>
                <p:cNvPr id="9" name="文本框 8">
                  <a:extLst>
                    <a:ext uri="{FF2B5EF4-FFF2-40B4-BE49-F238E27FC236}">
                      <a16:creationId xmlns:a16="http://schemas.microsoft.com/office/drawing/2014/main" id="{8DF6A7D7-B26F-4C8B-B01D-7BDBDD78C0B4}"/>
                    </a:ext>
                  </a:extLst>
                </p:cNvPr>
                <p:cNvSpPr txBox="1"/>
                <p:nvPr/>
              </p:nvSpPr>
              <p:spPr>
                <a:xfrm>
                  <a:off x="4355976" y="5185489"/>
                  <a:ext cx="1008112" cy="276999"/>
                </a:xfrm>
                <a:prstGeom prst="rect">
                  <a:avLst/>
                </a:prstGeom>
                <a:noFill/>
                <a:ln>
                  <a:solidFill>
                    <a:srgbClr val="002060"/>
                  </a:solidFill>
                </a:ln>
              </p:spPr>
              <p:txBody>
                <a:bodyPr wrap="square" rtlCol="0">
                  <a:spAutoFit/>
                </a:bodyPr>
                <a:lstStyle/>
                <a:p>
                  <a:pPr algn="ctr"/>
                  <a:r>
                    <a:rPr lang="zh-CN" altLang="en-US" sz="1200" b="1" dirty="0"/>
                    <a:t>指令</a:t>
                  </a:r>
                  <a:r>
                    <a:rPr lang="en-US" altLang="zh-CN" sz="1200" b="1" dirty="0"/>
                    <a:t>3</a:t>
                  </a:r>
                  <a:endParaRPr lang="zh-CN" altLang="en-US" sz="1200" b="1" dirty="0"/>
                </a:p>
              </p:txBody>
            </p:sp>
            <p:sp>
              <p:nvSpPr>
                <p:cNvPr id="10" name="文本框 9">
                  <a:extLst>
                    <a:ext uri="{FF2B5EF4-FFF2-40B4-BE49-F238E27FC236}">
                      <a16:creationId xmlns:a16="http://schemas.microsoft.com/office/drawing/2014/main" id="{93EEF1D3-0A7F-4545-8CE1-445A3B942142}"/>
                    </a:ext>
                  </a:extLst>
                </p:cNvPr>
                <p:cNvSpPr txBox="1"/>
                <p:nvPr/>
              </p:nvSpPr>
              <p:spPr>
                <a:xfrm>
                  <a:off x="4355976" y="5462488"/>
                  <a:ext cx="1008112" cy="276999"/>
                </a:xfrm>
                <a:prstGeom prst="rect">
                  <a:avLst/>
                </a:prstGeom>
                <a:noFill/>
                <a:ln>
                  <a:solidFill>
                    <a:srgbClr val="002060"/>
                  </a:solidFill>
                </a:ln>
              </p:spPr>
              <p:txBody>
                <a:bodyPr wrap="square" rtlCol="0">
                  <a:spAutoFit/>
                </a:bodyPr>
                <a:lstStyle/>
                <a:p>
                  <a:pPr algn="ctr"/>
                  <a:r>
                    <a:rPr lang="en-US" altLang="zh-CN" sz="1200" b="1" dirty="0"/>
                    <a:t>…………</a:t>
                  </a:r>
                  <a:endParaRPr lang="zh-CN" altLang="en-US" sz="1200" b="1" dirty="0"/>
                </a:p>
              </p:txBody>
            </p:sp>
            <p:sp>
              <p:nvSpPr>
                <p:cNvPr id="4" name="文本框 3">
                  <a:extLst>
                    <a:ext uri="{FF2B5EF4-FFF2-40B4-BE49-F238E27FC236}">
                      <a16:creationId xmlns:a16="http://schemas.microsoft.com/office/drawing/2014/main" id="{9431B972-171C-4394-B563-13A68819BBE5}"/>
                    </a:ext>
                  </a:extLst>
                </p:cNvPr>
                <p:cNvSpPr txBox="1"/>
                <p:nvPr/>
              </p:nvSpPr>
              <p:spPr>
                <a:xfrm>
                  <a:off x="5372226" y="4664675"/>
                  <a:ext cx="447558" cy="246221"/>
                </a:xfrm>
                <a:prstGeom prst="rect">
                  <a:avLst/>
                </a:prstGeom>
                <a:noFill/>
              </p:spPr>
              <p:txBody>
                <a:bodyPr wrap="none" rtlCol="0">
                  <a:spAutoFit/>
                </a:bodyPr>
                <a:lstStyle/>
                <a:p>
                  <a:r>
                    <a:rPr lang="en-US" altLang="zh-CN" sz="1000" b="1" dirty="0"/>
                    <a:t>1001</a:t>
                  </a:r>
                  <a:endParaRPr lang="zh-CN" altLang="en-US" sz="1000" b="1" dirty="0"/>
                </a:p>
              </p:txBody>
            </p:sp>
            <p:sp>
              <p:nvSpPr>
                <p:cNvPr id="12" name="文本框 11">
                  <a:extLst>
                    <a:ext uri="{FF2B5EF4-FFF2-40B4-BE49-F238E27FC236}">
                      <a16:creationId xmlns:a16="http://schemas.microsoft.com/office/drawing/2014/main" id="{94F59E48-A525-464D-B942-6839B4353C6E}"/>
                    </a:ext>
                  </a:extLst>
                </p:cNvPr>
                <p:cNvSpPr txBox="1"/>
                <p:nvPr/>
              </p:nvSpPr>
              <p:spPr>
                <a:xfrm>
                  <a:off x="5369404" y="4921603"/>
                  <a:ext cx="447558" cy="246221"/>
                </a:xfrm>
                <a:prstGeom prst="rect">
                  <a:avLst/>
                </a:prstGeom>
                <a:noFill/>
              </p:spPr>
              <p:txBody>
                <a:bodyPr wrap="none" rtlCol="0">
                  <a:spAutoFit/>
                </a:bodyPr>
                <a:lstStyle/>
                <a:p>
                  <a:r>
                    <a:rPr lang="en-US" altLang="zh-CN" sz="1000" b="1" dirty="0"/>
                    <a:t>1002</a:t>
                  </a:r>
                  <a:endParaRPr lang="zh-CN" altLang="en-US" sz="1000" b="1" dirty="0"/>
                </a:p>
              </p:txBody>
            </p:sp>
            <p:sp>
              <p:nvSpPr>
                <p:cNvPr id="13" name="文本框 12">
                  <a:extLst>
                    <a:ext uri="{FF2B5EF4-FFF2-40B4-BE49-F238E27FC236}">
                      <a16:creationId xmlns:a16="http://schemas.microsoft.com/office/drawing/2014/main" id="{80363652-8D0B-449A-AED8-02EC9B6F1DEC}"/>
                    </a:ext>
                  </a:extLst>
                </p:cNvPr>
                <p:cNvSpPr txBox="1"/>
                <p:nvPr/>
              </p:nvSpPr>
              <p:spPr>
                <a:xfrm>
                  <a:off x="5364088" y="5199003"/>
                  <a:ext cx="447558" cy="246221"/>
                </a:xfrm>
                <a:prstGeom prst="rect">
                  <a:avLst/>
                </a:prstGeom>
                <a:noFill/>
              </p:spPr>
              <p:txBody>
                <a:bodyPr wrap="none" rtlCol="0">
                  <a:spAutoFit/>
                </a:bodyPr>
                <a:lstStyle/>
                <a:p>
                  <a:r>
                    <a:rPr lang="en-US" altLang="zh-CN" sz="1000" b="1" dirty="0"/>
                    <a:t>1003</a:t>
                  </a:r>
                  <a:endParaRPr lang="zh-CN" altLang="en-US" sz="1000" b="1" dirty="0"/>
                </a:p>
              </p:txBody>
            </p:sp>
            <p:sp>
              <p:nvSpPr>
                <p:cNvPr id="14" name="文本框 13">
                  <a:extLst>
                    <a:ext uri="{FF2B5EF4-FFF2-40B4-BE49-F238E27FC236}">
                      <a16:creationId xmlns:a16="http://schemas.microsoft.com/office/drawing/2014/main" id="{9BEC6F4A-BBE6-4696-9A5A-D42B421B7E7E}"/>
                    </a:ext>
                  </a:extLst>
                </p:cNvPr>
                <p:cNvSpPr txBox="1"/>
                <p:nvPr/>
              </p:nvSpPr>
              <p:spPr>
                <a:xfrm>
                  <a:off x="3892983" y="5049671"/>
                  <a:ext cx="421910" cy="246221"/>
                </a:xfrm>
                <a:prstGeom prst="rect">
                  <a:avLst/>
                </a:prstGeom>
                <a:noFill/>
              </p:spPr>
              <p:txBody>
                <a:bodyPr wrap="none" rtlCol="0">
                  <a:spAutoFit/>
                </a:bodyPr>
                <a:lstStyle/>
                <a:p>
                  <a:r>
                    <a:rPr lang="en-US" altLang="zh-CN" sz="1000" b="1" dirty="0"/>
                    <a:t>next</a:t>
                  </a:r>
                  <a:endParaRPr lang="zh-CN" altLang="en-US" sz="1000" b="1" dirty="0"/>
                </a:p>
              </p:txBody>
            </p:sp>
            <p:sp>
              <p:nvSpPr>
                <p:cNvPr id="27" name="文本框 26">
                  <a:extLst>
                    <a:ext uri="{FF2B5EF4-FFF2-40B4-BE49-F238E27FC236}">
                      <a16:creationId xmlns:a16="http://schemas.microsoft.com/office/drawing/2014/main" id="{1138424F-8C3D-4466-B79A-DFA3ABCC5D41}"/>
                    </a:ext>
                  </a:extLst>
                </p:cNvPr>
                <p:cNvSpPr txBox="1"/>
                <p:nvPr/>
              </p:nvSpPr>
              <p:spPr>
                <a:xfrm>
                  <a:off x="2439054" y="4657186"/>
                  <a:ext cx="320922" cy="246221"/>
                </a:xfrm>
                <a:prstGeom prst="rect">
                  <a:avLst/>
                </a:prstGeom>
                <a:noFill/>
              </p:spPr>
              <p:txBody>
                <a:bodyPr wrap="none" rtlCol="0">
                  <a:spAutoFit/>
                </a:bodyPr>
                <a:lstStyle/>
                <a:p>
                  <a:r>
                    <a:rPr lang="en-US" altLang="zh-CN" sz="1000" b="1" dirty="0"/>
                    <a:t>PC</a:t>
                  </a:r>
                  <a:endParaRPr lang="zh-CN" altLang="en-US" sz="1000" b="1" dirty="0"/>
                </a:p>
              </p:txBody>
            </p:sp>
            <p:sp>
              <p:nvSpPr>
                <p:cNvPr id="28" name="文本框 27">
                  <a:extLst>
                    <a:ext uri="{FF2B5EF4-FFF2-40B4-BE49-F238E27FC236}">
                      <a16:creationId xmlns:a16="http://schemas.microsoft.com/office/drawing/2014/main" id="{5DC716E2-789E-4E66-ACAE-6C25A85B6188}"/>
                    </a:ext>
                  </a:extLst>
                </p:cNvPr>
                <p:cNvSpPr txBox="1"/>
                <p:nvPr/>
              </p:nvSpPr>
              <p:spPr>
                <a:xfrm>
                  <a:off x="2905469" y="5156269"/>
                  <a:ext cx="450764" cy="246221"/>
                </a:xfrm>
                <a:prstGeom prst="rect">
                  <a:avLst/>
                </a:prstGeom>
                <a:noFill/>
              </p:spPr>
              <p:txBody>
                <a:bodyPr wrap="none" rtlCol="0">
                  <a:spAutoFit/>
                </a:bodyPr>
                <a:lstStyle/>
                <a:p>
                  <a:r>
                    <a:rPr lang="en-US" altLang="zh-CN" sz="1000" b="1" dirty="0"/>
                    <a:t>PC+1</a:t>
                  </a:r>
                  <a:endParaRPr lang="zh-CN" altLang="en-US" sz="1000" b="1" dirty="0"/>
                </a:p>
              </p:txBody>
            </p:sp>
          </p:grpSp>
        </p:grpSp>
        <p:sp>
          <p:nvSpPr>
            <p:cNvPr id="32" name="文本框 31">
              <a:extLst>
                <a:ext uri="{FF2B5EF4-FFF2-40B4-BE49-F238E27FC236}">
                  <a16:creationId xmlns:a16="http://schemas.microsoft.com/office/drawing/2014/main" id="{32688176-5569-4FC9-B451-B26EE8DDDFE9}"/>
                </a:ext>
              </a:extLst>
            </p:cNvPr>
            <p:cNvSpPr txBox="1"/>
            <p:nvPr/>
          </p:nvSpPr>
          <p:spPr>
            <a:xfrm>
              <a:off x="3419872" y="6165304"/>
              <a:ext cx="1369286" cy="276999"/>
            </a:xfrm>
            <a:prstGeom prst="rect">
              <a:avLst/>
            </a:prstGeom>
            <a:noFill/>
          </p:spPr>
          <p:txBody>
            <a:bodyPr wrap="none" rtlCol="0">
              <a:spAutoFit/>
            </a:bodyPr>
            <a:lstStyle/>
            <a:p>
              <a:r>
                <a:rPr lang="zh-CN" altLang="en-US" sz="1200" b="1" dirty="0"/>
                <a:t>图</a:t>
              </a:r>
              <a:r>
                <a:rPr lang="en-US" altLang="zh-CN" sz="1200" b="1" dirty="0"/>
                <a:t>5.4a</a:t>
              </a:r>
              <a:r>
                <a:rPr lang="zh-CN" altLang="en-US" sz="1200" b="1" dirty="0"/>
                <a:t>    顺序寻址</a:t>
              </a:r>
            </a:p>
          </p:txBody>
        </p:sp>
      </p:grpSp>
    </p:spTree>
    <p:extLst>
      <p:ext uri="{BB962C8B-B14F-4D97-AF65-F5344CB8AC3E}">
        <p14:creationId xmlns:p14="http://schemas.microsoft.com/office/powerpoint/2010/main" val="1430177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812"/>
            <a:ext cx="8229600" cy="6048375"/>
          </a:xfrm>
        </p:spPr>
        <p:txBody>
          <a:bodyPr rtlCol="0">
            <a:normAutofit/>
          </a:bodyPr>
          <a:lstStyle/>
          <a:p>
            <a:pPr lvl="1" eaLnBrk="1" hangingPunct="1"/>
            <a:r>
              <a:rPr lang="en-US" altLang="zh-CN" sz="2000" b="1" dirty="0"/>
              <a:t>2</a:t>
            </a:r>
            <a:r>
              <a:rPr lang="zh-CN" altLang="en-US" sz="2000" b="1" dirty="0"/>
              <a:t>、跳跃寻址方式</a:t>
            </a:r>
            <a:endParaRPr lang="en-US" altLang="zh-CN" sz="2000" b="1" dirty="0"/>
          </a:p>
          <a:p>
            <a:pPr lvl="1" eaLnBrk="1" hangingPunct="1"/>
            <a:endParaRPr lang="en-US" altLang="zh-CN" sz="2000" b="1" dirty="0"/>
          </a:p>
          <a:p>
            <a:pPr lvl="2" eaLnBrk="1" hangingPunct="1"/>
            <a:r>
              <a:rPr lang="zh-CN" altLang="en-US" sz="1400" b="1" dirty="0"/>
              <a:t>如果程序中有分支或转移，就会改变程序的执行顺序，此时就需要采取</a:t>
            </a:r>
            <a:r>
              <a:rPr lang="zh-CN" altLang="en-US" sz="1400" b="1" dirty="0">
                <a:solidFill>
                  <a:srgbClr val="FF0000"/>
                </a:solidFill>
              </a:rPr>
              <a:t>跳跃寻址方式</a:t>
            </a:r>
            <a:r>
              <a:rPr lang="zh-CN" altLang="en-US" sz="1400" b="1" dirty="0"/>
              <a:t>（图</a:t>
            </a:r>
            <a:r>
              <a:rPr lang="en-US" altLang="zh-CN" sz="1400" b="1" dirty="0"/>
              <a:t>5.4b</a:t>
            </a:r>
            <a:r>
              <a:rPr lang="zh-CN" altLang="en-US" sz="1400" b="1" dirty="0"/>
              <a:t>）</a:t>
            </a:r>
            <a:endParaRPr lang="en-US" altLang="zh-CN" sz="1400" b="1" dirty="0"/>
          </a:p>
          <a:p>
            <a:pPr lvl="2" eaLnBrk="1" hangingPunct="1"/>
            <a:endParaRPr lang="en-US" altLang="zh-CN" sz="1400" b="1" dirty="0"/>
          </a:p>
          <a:p>
            <a:pPr lvl="2" eaLnBrk="1" hangingPunct="1"/>
            <a:r>
              <a:rPr lang="zh-CN" altLang="en-US" sz="1400" b="1" dirty="0"/>
              <a:t>跳跃寻址方式时，下一条指令的地址由指令本身及指令需要测试的条件决定</a:t>
            </a:r>
            <a:endParaRPr lang="en-US" altLang="zh-CN" sz="1400" b="1" dirty="0"/>
          </a:p>
          <a:p>
            <a:pPr lvl="2" eaLnBrk="1" hangingPunct="1"/>
            <a:endParaRPr lang="en-US" altLang="zh-CN" sz="1400" b="1" dirty="0"/>
          </a:p>
          <a:p>
            <a:pPr lvl="2" eaLnBrk="1" hangingPunct="1"/>
            <a:r>
              <a:rPr lang="zh-CN" altLang="en-US" sz="1400" b="1" dirty="0"/>
              <a:t>无条件转移指令、条件转移指令都采用跳跃寻址方式</a:t>
            </a:r>
            <a:endParaRPr lang="en-US" altLang="zh-CN" sz="1400" b="1" dirty="0"/>
          </a:p>
          <a:p>
            <a:pPr lvl="2" eaLnBrk="1" hangingPunct="1"/>
            <a:endParaRPr lang="en-US" altLang="zh-CN" sz="1400" b="1" dirty="0"/>
          </a:p>
          <a:p>
            <a:pPr lvl="2" eaLnBrk="1" hangingPunct="1"/>
            <a:r>
              <a:rPr lang="zh-CN" altLang="en-US" sz="1400" b="1" dirty="0"/>
              <a:t>在图</a:t>
            </a:r>
            <a:r>
              <a:rPr lang="en-US" altLang="zh-CN" sz="1400" b="1" dirty="0"/>
              <a:t>5.4b</a:t>
            </a:r>
            <a:r>
              <a:rPr lang="zh-CN" altLang="en-US" sz="1400" b="1" dirty="0"/>
              <a:t>中，取出“</a:t>
            </a:r>
            <a:r>
              <a:rPr lang="en-US" altLang="zh-CN" sz="1400" b="1" dirty="0" err="1"/>
              <a:t>jmp</a:t>
            </a:r>
            <a:r>
              <a:rPr lang="en-US" altLang="zh-CN" sz="1400" b="1" dirty="0"/>
              <a:t> 1003</a:t>
            </a:r>
            <a:r>
              <a:rPr lang="zh-CN" altLang="en-US" sz="1400" b="1" dirty="0"/>
              <a:t>”指令时，</a:t>
            </a:r>
            <a:r>
              <a:rPr lang="en-US" altLang="zh-CN" sz="1400" b="1" dirty="0"/>
              <a:t>PC</a:t>
            </a:r>
            <a:r>
              <a:rPr lang="zh-CN" altLang="en-US" sz="1400" b="1" dirty="0"/>
              <a:t>值先是变为</a:t>
            </a:r>
            <a:r>
              <a:rPr lang="en-US" altLang="zh-CN" sz="1400" b="1" dirty="0"/>
              <a:t>1002</a:t>
            </a:r>
            <a:r>
              <a:rPr lang="zh-CN" altLang="en-US" sz="1400" b="1" dirty="0"/>
              <a:t>（</a:t>
            </a:r>
            <a:r>
              <a:rPr lang="en-US" altLang="zh-CN" sz="1400" b="1" dirty="0"/>
              <a:t>PC</a:t>
            </a:r>
            <a:r>
              <a:rPr lang="zh-CN" altLang="en-US" sz="1400" b="1" dirty="0"/>
              <a:t>具有自动加</a:t>
            </a:r>
            <a:r>
              <a:rPr lang="en-US" altLang="zh-CN" sz="1400" b="1" dirty="0"/>
              <a:t>1</a:t>
            </a:r>
            <a:r>
              <a:rPr lang="zh-CN" altLang="en-US" sz="1400" b="1" dirty="0"/>
              <a:t>的功能）；之后根据“</a:t>
            </a:r>
            <a:r>
              <a:rPr lang="en-US" altLang="zh-CN" sz="1400" b="1" dirty="0" err="1"/>
              <a:t>jmp</a:t>
            </a:r>
            <a:r>
              <a:rPr lang="en-US" altLang="zh-CN" sz="1400" b="1" dirty="0"/>
              <a:t> 1003</a:t>
            </a:r>
            <a:r>
              <a:rPr lang="zh-CN" altLang="en-US" sz="1400" b="1" dirty="0"/>
              <a:t>”指令，又使</a:t>
            </a:r>
            <a:r>
              <a:rPr lang="en-US" altLang="zh-CN" sz="1400" b="1" dirty="0"/>
              <a:t>PC</a:t>
            </a:r>
            <a:r>
              <a:rPr lang="zh-CN" altLang="en-US" sz="1400" b="1" dirty="0"/>
              <a:t>变为</a:t>
            </a:r>
            <a:r>
              <a:rPr lang="en-US" altLang="zh-CN" sz="1400" b="1" dirty="0"/>
              <a:t>1003</a:t>
            </a:r>
            <a:r>
              <a:rPr lang="zh-CN" altLang="en-US" sz="1400" b="1" dirty="0"/>
              <a:t>，执行完“</a:t>
            </a:r>
            <a:r>
              <a:rPr lang="en-US" altLang="zh-CN" sz="1400" b="1" dirty="0" err="1"/>
              <a:t>jmp</a:t>
            </a:r>
            <a:r>
              <a:rPr lang="en-US" altLang="zh-CN" sz="1400" b="1" dirty="0"/>
              <a:t> 1003</a:t>
            </a:r>
            <a:r>
              <a:rPr lang="zh-CN" altLang="en-US" sz="1400" b="1" dirty="0"/>
              <a:t>”指令后，不是执行指令</a:t>
            </a:r>
            <a:r>
              <a:rPr lang="en-US" altLang="zh-CN" sz="1400" b="1" dirty="0"/>
              <a:t>2</a:t>
            </a:r>
            <a:r>
              <a:rPr lang="zh-CN" altLang="en-US" sz="1400" b="1" dirty="0"/>
              <a:t>，而是跳转到指令</a:t>
            </a:r>
            <a:r>
              <a:rPr lang="en-US" altLang="zh-CN" sz="1400" b="1" dirty="0"/>
              <a:t>3</a:t>
            </a:r>
            <a:r>
              <a:rPr lang="zh-CN" altLang="en-US" sz="1400" b="1" dirty="0"/>
              <a:t>执行</a:t>
            </a:r>
            <a:endParaRPr lang="en-US" altLang="zh-CN" sz="1400" b="1" dirty="0"/>
          </a:p>
        </p:txBody>
      </p:sp>
      <p:grpSp>
        <p:nvGrpSpPr>
          <p:cNvPr id="19" name="组合 18">
            <a:extLst>
              <a:ext uri="{FF2B5EF4-FFF2-40B4-BE49-F238E27FC236}">
                <a16:creationId xmlns:a16="http://schemas.microsoft.com/office/drawing/2014/main" id="{B9185A9F-2AA6-4F9A-B681-CDDC69B9BD66}"/>
              </a:ext>
            </a:extLst>
          </p:cNvPr>
          <p:cNvGrpSpPr/>
          <p:nvPr/>
        </p:nvGrpSpPr>
        <p:grpSpPr>
          <a:xfrm>
            <a:off x="2439054" y="4181849"/>
            <a:ext cx="3380730" cy="2055463"/>
            <a:chOff x="2439054" y="3101729"/>
            <a:chExt cx="3380730" cy="2055463"/>
          </a:xfrm>
        </p:grpSpPr>
        <p:grpSp>
          <p:nvGrpSpPr>
            <p:cNvPr id="33" name="组合 32">
              <a:extLst>
                <a:ext uri="{FF2B5EF4-FFF2-40B4-BE49-F238E27FC236}">
                  <a16:creationId xmlns:a16="http://schemas.microsoft.com/office/drawing/2014/main" id="{02625EDB-5C58-4600-89CE-DC247EEE85D6}"/>
                </a:ext>
              </a:extLst>
            </p:cNvPr>
            <p:cNvGrpSpPr/>
            <p:nvPr/>
          </p:nvGrpSpPr>
          <p:grpSpPr>
            <a:xfrm>
              <a:off x="2439054" y="3346379"/>
              <a:ext cx="3380730" cy="1810813"/>
              <a:chOff x="2439054" y="4631490"/>
              <a:chExt cx="3380730" cy="1810813"/>
            </a:xfrm>
          </p:grpSpPr>
          <p:grpSp>
            <p:nvGrpSpPr>
              <p:cNvPr id="31" name="组合 30">
                <a:extLst>
                  <a:ext uri="{FF2B5EF4-FFF2-40B4-BE49-F238E27FC236}">
                    <a16:creationId xmlns:a16="http://schemas.microsoft.com/office/drawing/2014/main" id="{6F8FD73D-33F2-4C22-AFAF-2CB1F9FFBA12}"/>
                  </a:ext>
                </a:extLst>
              </p:cNvPr>
              <p:cNvGrpSpPr/>
              <p:nvPr/>
            </p:nvGrpSpPr>
            <p:grpSpPr>
              <a:xfrm>
                <a:off x="2439054" y="4631490"/>
                <a:ext cx="3380730" cy="1107997"/>
                <a:chOff x="2439054" y="4631490"/>
                <a:chExt cx="3380730" cy="1107997"/>
              </a:xfrm>
            </p:grpSpPr>
            <p:grpSp>
              <p:nvGrpSpPr>
                <p:cNvPr id="30" name="组合 29">
                  <a:extLst>
                    <a:ext uri="{FF2B5EF4-FFF2-40B4-BE49-F238E27FC236}">
                      <a16:creationId xmlns:a16="http://schemas.microsoft.com/office/drawing/2014/main" id="{5DDA7FF7-BE10-484B-99CE-843CDD328561}"/>
                    </a:ext>
                  </a:extLst>
                </p:cNvPr>
                <p:cNvGrpSpPr/>
                <p:nvPr/>
              </p:nvGrpSpPr>
              <p:grpSpPr>
                <a:xfrm>
                  <a:off x="3131840" y="4769989"/>
                  <a:ext cx="2232248" cy="557399"/>
                  <a:chOff x="3131840" y="4769989"/>
                  <a:chExt cx="2232248" cy="557399"/>
                </a:xfrm>
              </p:grpSpPr>
              <p:sp>
                <p:nvSpPr>
                  <p:cNvPr id="8" name="文本框 7">
                    <a:extLst>
                      <a:ext uri="{FF2B5EF4-FFF2-40B4-BE49-F238E27FC236}">
                        <a16:creationId xmlns:a16="http://schemas.microsoft.com/office/drawing/2014/main" id="{89B10E6B-C059-488E-9EA8-E5266F5374D2}"/>
                      </a:ext>
                    </a:extLst>
                  </p:cNvPr>
                  <p:cNvSpPr txBox="1"/>
                  <p:nvPr/>
                </p:nvSpPr>
                <p:spPr>
                  <a:xfrm>
                    <a:off x="4355976" y="4908490"/>
                    <a:ext cx="1008112" cy="276999"/>
                  </a:xfrm>
                  <a:prstGeom prst="rect">
                    <a:avLst/>
                  </a:prstGeom>
                  <a:noFill/>
                  <a:ln>
                    <a:solidFill>
                      <a:srgbClr val="002060"/>
                    </a:solidFill>
                  </a:ln>
                </p:spPr>
                <p:txBody>
                  <a:bodyPr wrap="square" rtlCol="0">
                    <a:spAutoFit/>
                  </a:bodyPr>
                  <a:lstStyle>
                    <a:defPPr>
                      <a:defRPr lang="zh-CN"/>
                    </a:defPPr>
                    <a:lvl1pPr algn="ctr">
                      <a:defRPr sz="1200" b="1"/>
                    </a:lvl1pPr>
                  </a:lstStyle>
                  <a:p>
                    <a:r>
                      <a:rPr lang="zh-CN" altLang="en-US"/>
                      <a:t>指令</a:t>
                    </a:r>
                    <a:r>
                      <a:rPr lang="en-US" altLang="zh-CN" dirty="0"/>
                      <a:t>2</a:t>
                    </a:r>
                    <a:endParaRPr lang="zh-CN" altLang="en-US" dirty="0"/>
                  </a:p>
                </p:txBody>
              </p:sp>
              <p:grpSp>
                <p:nvGrpSpPr>
                  <p:cNvPr id="22" name="组合 21">
                    <a:extLst>
                      <a:ext uri="{FF2B5EF4-FFF2-40B4-BE49-F238E27FC236}">
                        <a16:creationId xmlns:a16="http://schemas.microsoft.com/office/drawing/2014/main" id="{6331E12B-2969-4443-B352-2051780938EC}"/>
                      </a:ext>
                    </a:extLst>
                  </p:cNvPr>
                  <p:cNvGrpSpPr/>
                  <p:nvPr/>
                </p:nvGrpSpPr>
                <p:grpSpPr>
                  <a:xfrm>
                    <a:off x="3419872" y="4769989"/>
                    <a:ext cx="955538" cy="557399"/>
                    <a:chOff x="3419872" y="4769989"/>
                    <a:chExt cx="955538" cy="557399"/>
                  </a:xfrm>
                </p:grpSpPr>
                <p:cxnSp>
                  <p:nvCxnSpPr>
                    <p:cNvPr id="11" name="直接箭头连接符 10">
                      <a:extLst>
                        <a:ext uri="{FF2B5EF4-FFF2-40B4-BE49-F238E27FC236}">
                          <a16:creationId xmlns:a16="http://schemas.microsoft.com/office/drawing/2014/main" id="{4AC56B6D-C94A-4C25-B573-9AE18E4406CF}"/>
                        </a:ext>
                      </a:extLst>
                    </p:cNvPr>
                    <p:cNvCxnSpPr>
                      <a:cxnSpLocks/>
                      <a:stCxn id="2" idx="3"/>
                      <a:endCxn id="7" idx="1"/>
                    </p:cNvCxnSpPr>
                    <p:nvPr/>
                  </p:nvCxnSpPr>
                  <p:spPr>
                    <a:xfrm>
                      <a:off x="3419872" y="4769990"/>
                      <a:ext cx="93610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D5797FA-E2B4-477E-B67A-0ADA8517198F}"/>
                        </a:ext>
                      </a:extLst>
                    </p:cNvPr>
                    <p:cNvCxnSpPr>
                      <a:cxnSpLocks/>
                    </p:cNvCxnSpPr>
                    <p:nvPr/>
                  </p:nvCxnSpPr>
                  <p:spPr>
                    <a:xfrm flipV="1">
                      <a:off x="3892983" y="5327387"/>
                      <a:ext cx="482427"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1569E18-2C07-4DD6-86CD-6EFC399ABE35}"/>
                        </a:ext>
                      </a:extLst>
                    </p:cNvPr>
                    <p:cNvCxnSpPr>
                      <a:cxnSpLocks/>
                    </p:cNvCxnSpPr>
                    <p:nvPr/>
                  </p:nvCxnSpPr>
                  <p:spPr>
                    <a:xfrm>
                      <a:off x="3887924" y="4769989"/>
                      <a:ext cx="0" cy="557398"/>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3" name="直接箭头连接符 22">
                    <a:extLst>
                      <a:ext uri="{FF2B5EF4-FFF2-40B4-BE49-F238E27FC236}">
                        <a16:creationId xmlns:a16="http://schemas.microsoft.com/office/drawing/2014/main" id="{5AB35D74-BB38-4FFE-A07C-1546B6784473}"/>
                      </a:ext>
                    </a:extLst>
                  </p:cNvPr>
                  <p:cNvCxnSpPr>
                    <a:cxnSpLocks/>
                  </p:cNvCxnSpPr>
                  <p:nvPr/>
                </p:nvCxnSpPr>
                <p:spPr>
                  <a:xfrm flipV="1">
                    <a:off x="3131840" y="4921603"/>
                    <a:ext cx="0" cy="277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9ED5E87C-85F4-4C44-A4D7-CC1D85EB6B1E}"/>
                    </a:ext>
                  </a:extLst>
                </p:cNvPr>
                <p:cNvGrpSpPr/>
                <p:nvPr/>
              </p:nvGrpSpPr>
              <p:grpSpPr>
                <a:xfrm>
                  <a:off x="2439054" y="4631490"/>
                  <a:ext cx="3380730" cy="1107997"/>
                  <a:chOff x="2439054" y="4631490"/>
                  <a:chExt cx="3380730" cy="1107997"/>
                </a:xfrm>
              </p:grpSpPr>
              <p:sp>
                <p:nvSpPr>
                  <p:cNvPr id="2" name="文本框 1">
                    <a:extLst>
                      <a:ext uri="{FF2B5EF4-FFF2-40B4-BE49-F238E27FC236}">
                        <a16:creationId xmlns:a16="http://schemas.microsoft.com/office/drawing/2014/main" id="{32E9E347-81CA-4EB4-9E2C-44E4CB5E1C8C}"/>
                      </a:ext>
                    </a:extLst>
                  </p:cNvPr>
                  <p:cNvSpPr txBox="1"/>
                  <p:nvPr/>
                </p:nvSpPr>
                <p:spPr>
                  <a:xfrm>
                    <a:off x="2771800" y="4631490"/>
                    <a:ext cx="648072" cy="276999"/>
                  </a:xfrm>
                  <a:prstGeom prst="rect">
                    <a:avLst/>
                  </a:prstGeom>
                  <a:noFill/>
                  <a:ln>
                    <a:solidFill>
                      <a:srgbClr val="002060"/>
                    </a:solidFill>
                  </a:ln>
                </p:spPr>
                <p:txBody>
                  <a:bodyPr wrap="square" rtlCol="0">
                    <a:spAutoFit/>
                  </a:bodyPr>
                  <a:lstStyle/>
                  <a:p>
                    <a:pPr algn="ctr"/>
                    <a:r>
                      <a:rPr lang="en-US" altLang="zh-CN" sz="1200" b="1" dirty="0"/>
                      <a:t>1001</a:t>
                    </a:r>
                    <a:endParaRPr lang="zh-CN" altLang="en-US" sz="1200" b="1" dirty="0"/>
                  </a:p>
                </p:txBody>
              </p:sp>
              <p:sp>
                <p:nvSpPr>
                  <p:cNvPr id="7" name="文本框 6">
                    <a:extLst>
                      <a:ext uri="{FF2B5EF4-FFF2-40B4-BE49-F238E27FC236}">
                        <a16:creationId xmlns:a16="http://schemas.microsoft.com/office/drawing/2014/main" id="{67D3E8A1-CB8A-443A-AB8F-D28496469BAE}"/>
                      </a:ext>
                    </a:extLst>
                  </p:cNvPr>
                  <p:cNvSpPr txBox="1"/>
                  <p:nvPr/>
                </p:nvSpPr>
                <p:spPr>
                  <a:xfrm>
                    <a:off x="4355976" y="4631491"/>
                    <a:ext cx="1008112" cy="276999"/>
                  </a:xfrm>
                  <a:prstGeom prst="rect">
                    <a:avLst/>
                  </a:prstGeom>
                  <a:noFill/>
                  <a:ln>
                    <a:solidFill>
                      <a:srgbClr val="002060"/>
                    </a:solidFill>
                  </a:ln>
                </p:spPr>
                <p:txBody>
                  <a:bodyPr wrap="square" rtlCol="0">
                    <a:spAutoFit/>
                  </a:bodyPr>
                  <a:lstStyle/>
                  <a:p>
                    <a:pPr algn="ctr"/>
                    <a:r>
                      <a:rPr lang="en-US" altLang="zh-CN" sz="1200" b="1" dirty="0" err="1"/>
                      <a:t>jmp</a:t>
                    </a:r>
                    <a:r>
                      <a:rPr lang="zh-CN" altLang="en-US" sz="1200" b="1" dirty="0"/>
                      <a:t>  </a:t>
                    </a:r>
                    <a:r>
                      <a:rPr lang="en-US" altLang="zh-CN" sz="1200" b="1" u="sng" dirty="0"/>
                      <a:t>1003</a:t>
                    </a:r>
                    <a:endParaRPr lang="zh-CN" altLang="en-US" sz="1200" b="1" u="sng" dirty="0"/>
                  </a:p>
                </p:txBody>
              </p:sp>
              <p:sp>
                <p:nvSpPr>
                  <p:cNvPr id="9" name="文本框 8">
                    <a:extLst>
                      <a:ext uri="{FF2B5EF4-FFF2-40B4-BE49-F238E27FC236}">
                        <a16:creationId xmlns:a16="http://schemas.microsoft.com/office/drawing/2014/main" id="{8DF6A7D7-B26F-4C8B-B01D-7BDBDD78C0B4}"/>
                      </a:ext>
                    </a:extLst>
                  </p:cNvPr>
                  <p:cNvSpPr txBox="1"/>
                  <p:nvPr/>
                </p:nvSpPr>
                <p:spPr>
                  <a:xfrm>
                    <a:off x="4355976" y="5185489"/>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zh-CN" altLang="en-US"/>
                      <a:t>指令</a:t>
                    </a:r>
                    <a:r>
                      <a:rPr lang="en-US" altLang="zh-CN" dirty="0"/>
                      <a:t>3</a:t>
                    </a:r>
                    <a:endParaRPr lang="zh-CN" altLang="en-US" dirty="0"/>
                  </a:p>
                </p:txBody>
              </p:sp>
              <p:sp>
                <p:nvSpPr>
                  <p:cNvPr id="10" name="文本框 9">
                    <a:extLst>
                      <a:ext uri="{FF2B5EF4-FFF2-40B4-BE49-F238E27FC236}">
                        <a16:creationId xmlns:a16="http://schemas.microsoft.com/office/drawing/2014/main" id="{93EEF1D3-0A7F-4545-8CE1-445A3B942142}"/>
                      </a:ext>
                    </a:extLst>
                  </p:cNvPr>
                  <p:cNvSpPr txBox="1"/>
                  <p:nvPr/>
                </p:nvSpPr>
                <p:spPr>
                  <a:xfrm>
                    <a:off x="4355976" y="5462488"/>
                    <a:ext cx="1008112" cy="276999"/>
                  </a:xfrm>
                  <a:prstGeom prst="rect">
                    <a:avLst/>
                  </a:prstGeom>
                  <a:noFill/>
                  <a:ln>
                    <a:solidFill>
                      <a:srgbClr val="002060"/>
                    </a:solidFill>
                  </a:ln>
                </p:spPr>
                <p:txBody>
                  <a:bodyPr wrap="square" rtlCol="0">
                    <a:spAutoFit/>
                  </a:bodyPr>
                  <a:lstStyle/>
                  <a:p>
                    <a:pPr algn="ctr"/>
                    <a:r>
                      <a:rPr lang="en-US" altLang="zh-CN" sz="1200" b="1" dirty="0"/>
                      <a:t>…………</a:t>
                    </a:r>
                    <a:endParaRPr lang="zh-CN" altLang="en-US" sz="1200" b="1" dirty="0"/>
                  </a:p>
                </p:txBody>
              </p:sp>
              <p:sp>
                <p:nvSpPr>
                  <p:cNvPr id="4" name="文本框 3">
                    <a:extLst>
                      <a:ext uri="{FF2B5EF4-FFF2-40B4-BE49-F238E27FC236}">
                        <a16:creationId xmlns:a16="http://schemas.microsoft.com/office/drawing/2014/main" id="{9431B972-171C-4394-B563-13A68819BBE5}"/>
                      </a:ext>
                    </a:extLst>
                  </p:cNvPr>
                  <p:cNvSpPr txBox="1"/>
                  <p:nvPr/>
                </p:nvSpPr>
                <p:spPr>
                  <a:xfrm>
                    <a:off x="5372226" y="4664675"/>
                    <a:ext cx="447558" cy="246221"/>
                  </a:xfrm>
                  <a:prstGeom prst="rect">
                    <a:avLst/>
                  </a:prstGeom>
                  <a:noFill/>
                </p:spPr>
                <p:txBody>
                  <a:bodyPr wrap="none" rtlCol="0">
                    <a:spAutoFit/>
                  </a:bodyPr>
                  <a:lstStyle/>
                  <a:p>
                    <a:r>
                      <a:rPr lang="en-US" altLang="zh-CN" sz="1000" b="1" dirty="0"/>
                      <a:t>1001</a:t>
                    </a:r>
                    <a:endParaRPr lang="zh-CN" altLang="en-US" sz="1000" b="1" dirty="0"/>
                  </a:p>
                </p:txBody>
              </p:sp>
              <p:sp>
                <p:nvSpPr>
                  <p:cNvPr id="12" name="文本框 11">
                    <a:extLst>
                      <a:ext uri="{FF2B5EF4-FFF2-40B4-BE49-F238E27FC236}">
                        <a16:creationId xmlns:a16="http://schemas.microsoft.com/office/drawing/2014/main" id="{94F59E48-A525-464D-B942-6839B4353C6E}"/>
                      </a:ext>
                    </a:extLst>
                  </p:cNvPr>
                  <p:cNvSpPr txBox="1"/>
                  <p:nvPr/>
                </p:nvSpPr>
                <p:spPr>
                  <a:xfrm>
                    <a:off x="5369404" y="4921603"/>
                    <a:ext cx="447558" cy="246221"/>
                  </a:xfrm>
                  <a:prstGeom prst="rect">
                    <a:avLst/>
                  </a:prstGeom>
                  <a:noFill/>
                </p:spPr>
                <p:txBody>
                  <a:bodyPr wrap="none" rtlCol="0">
                    <a:spAutoFit/>
                  </a:bodyPr>
                  <a:lstStyle/>
                  <a:p>
                    <a:r>
                      <a:rPr lang="en-US" altLang="zh-CN" sz="1000" b="1" dirty="0"/>
                      <a:t>1002</a:t>
                    </a:r>
                    <a:endParaRPr lang="zh-CN" altLang="en-US" sz="1000" b="1" dirty="0"/>
                  </a:p>
                </p:txBody>
              </p:sp>
              <p:sp>
                <p:nvSpPr>
                  <p:cNvPr id="13" name="文本框 12">
                    <a:extLst>
                      <a:ext uri="{FF2B5EF4-FFF2-40B4-BE49-F238E27FC236}">
                        <a16:creationId xmlns:a16="http://schemas.microsoft.com/office/drawing/2014/main" id="{80363652-8D0B-449A-AED8-02EC9B6F1DEC}"/>
                      </a:ext>
                    </a:extLst>
                  </p:cNvPr>
                  <p:cNvSpPr txBox="1"/>
                  <p:nvPr/>
                </p:nvSpPr>
                <p:spPr>
                  <a:xfrm>
                    <a:off x="5364088" y="5199003"/>
                    <a:ext cx="447558" cy="246221"/>
                  </a:xfrm>
                  <a:prstGeom prst="rect">
                    <a:avLst/>
                  </a:prstGeom>
                  <a:noFill/>
                </p:spPr>
                <p:txBody>
                  <a:bodyPr wrap="none" rtlCol="0">
                    <a:spAutoFit/>
                  </a:bodyPr>
                  <a:lstStyle/>
                  <a:p>
                    <a:r>
                      <a:rPr lang="en-US" altLang="zh-CN" sz="1000" b="1" dirty="0"/>
                      <a:t>1003</a:t>
                    </a:r>
                    <a:endParaRPr lang="zh-CN" altLang="en-US" sz="1000" b="1" dirty="0"/>
                  </a:p>
                </p:txBody>
              </p:sp>
              <p:sp>
                <p:nvSpPr>
                  <p:cNvPr id="14" name="文本框 13">
                    <a:extLst>
                      <a:ext uri="{FF2B5EF4-FFF2-40B4-BE49-F238E27FC236}">
                        <a16:creationId xmlns:a16="http://schemas.microsoft.com/office/drawing/2014/main" id="{9BEC6F4A-BBE6-4696-9A5A-D42B421B7E7E}"/>
                      </a:ext>
                    </a:extLst>
                  </p:cNvPr>
                  <p:cNvSpPr txBox="1"/>
                  <p:nvPr/>
                </p:nvSpPr>
                <p:spPr>
                  <a:xfrm>
                    <a:off x="3892983" y="5331986"/>
                    <a:ext cx="421910" cy="246221"/>
                  </a:xfrm>
                  <a:prstGeom prst="rect">
                    <a:avLst/>
                  </a:prstGeom>
                  <a:noFill/>
                </p:spPr>
                <p:txBody>
                  <a:bodyPr wrap="none" rtlCol="0">
                    <a:spAutoFit/>
                  </a:bodyPr>
                  <a:lstStyle/>
                  <a:p>
                    <a:r>
                      <a:rPr lang="en-US" altLang="zh-CN" sz="1000" b="1" dirty="0"/>
                      <a:t>next</a:t>
                    </a:r>
                    <a:endParaRPr lang="zh-CN" altLang="en-US" sz="1000" b="1" dirty="0"/>
                  </a:p>
                </p:txBody>
              </p:sp>
              <p:sp>
                <p:nvSpPr>
                  <p:cNvPr id="27" name="文本框 26">
                    <a:extLst>
                      <a:ext uri="{FF2B5EF4-FFF2-40B4-BE49-F238E27FC236}">
                        <a16:creationId xmlns:a16="http://schemas.microsoft.com/office/drawing/2014/main" id="{1138424F-8C3D-4466-B79A-DFA3ABCC5D41}"/>
                      </a:ext>
                    </a:extLst>
                  </p:cNvPr>
                  <p:cNvSpPr txBox="1"/>
                  <p:nvPr/>
                </p:nvSpPr>
                <p:spPr>
                  <a:xfrm>
                    <a:off x="2439054" y="4657186"/>
                    <a:ext cx="320922" cy="246221"/>
                  </a:xfrm>
                  <a:prstGeom prst="rect">
                    <a:avLst/>
                  </a:prstGeom>
                  <a:noFill/>
                </p:spPr>
                <p:txBody>
                  <a:bodyPr wrap="none" rtlCol="0">
                    <a:spAutoFit/>
                  </a:bodyPr>
                  <a:lstStyle/>
                  <a:p>
                    <a:r>
                      <a:rPr lang="en-US" altLang="zh-CN" sz="1000" b="1" dirty="0"/>
                      <a:t>PC</a:t>
                    </a:r>
                    <a:endParaRPr lang="zh-CN" altLang="en-US" sz="1000" b="1" dirty="0"/>
                  </a:p>
                </p:txBody>
              </p:sp>
              <p:sp>
                <p:nvSpPr>
                  <p:cNvPr id="28" name="文本框 27">
                    <a:extLst>
                      <a:ext uri="{FF2B5EF4-FFF2-40B4-BE49-F238E27FC236}">
                        <a16:creationId xmlns:a16="http://schemas.microsoft.com/office/drawing/2014/main" id="{5DC716E2-789E-4E66-ACAE-6C25A85B6188}"/>
                      </a:ext>
                    </a:extLst>
                  </p:cNvPr>
                  <p:cNvSpPr txBox="1"/>
                  <p:nvPr/>
                </p:nvSpPr>
                <p:spPr>
                  <a:xfrm>
                    <a:off x="2905469" y="5156269"/>
                    <a:ext cx="450764" cy="246221"/>
                  </a:xfrm>
                  <a:prstGeom prst="rect">
                    <a:avLst/>
                  </a:prstGeom>
                  <a:noFill/>
                </p:spPr>
                <p:txBody>
                  <a:bodyPr wrap="none" rtlCol="0">
                    <a:spAutoFit/>
                  </a:bodyPr>
                  <a:lstStyle/>
                  <a:p>
                    <a:r>
                      <a:rPr lang="en-US" altLang="zh-CN" sz="1000" b="1" dirty="0"/>
                      <a:t>PC+1</a:t>
                    </a:r>
                    <a:endParaRPr lang="zh-CN" altLang="en-US" sz="1000" b="1" dirty="0"/>
                  </a:p>
                </p:txBody>
              </p:sp>
            </p:grpSp>
          </p:grpSp>
          <p:sp>
            <p:nvSpPr>
              <p:cNvPr id="32" name="文本框 31">
                <a:extLst>
                  <a:ext uri="{FF2B5EF4-FFF2-40B4-BE49-F238E27FC236}">
                    <a16:creationId xmlns:a16="http://schemas.microsoft.com/office/drawing/2014/main" id="{32688176-5569-4FC9-B451-B26EE8DDDFE9}"/>
                  </a:ext>
                </a:extLst>
              </p:cNvPr>
              <p:cNvSpPr txBox="1"/>
              <p:nvPr/>
            </p:nvSpPr>
            <p:spPr>
              <a:xfrm>
                <a:off x="3419872" y="6165304"/>
                <a:ext cx="1377300" cy="276999"/>
              </a:xfrm>
              <a:prstGeom prst="rect">
                <a:avLst/>
              </a:prstGeom>
              <a:noFill/>
            </p:spPr>
            <p:txBody>
              <a:bodyPr wrap="none" rtlCol="0">
                <a:spAutoFit/>
              </a:bodyPr>
              <a:lstStyle/>
              <a:p>
                <a:r>
                  <a:rPr lang="zh-CN" altLang="en-US" sz="1200" b="1" dirty="0"/>
                  <a:t>图</a:t>
                </a:r>
                <a:r>
                  <a:rPr lang="en-US" altLang="zh-CN" sz="1200" b="1" dirty="0"/>
                  <a:t>5.4b</a:t>
                </a:r>
                <a:r>
                  <a:rPr lang="zh-CN" altLang="en-US" sz="1200" b="1" dirty="0"/>
                  <a:t>    跳跃寻址</a:t>
                </a:r>
              </a:p>
            </p:txBody>
          </p:sp>
        </p:grpSp>
        <p:cxnSp>
          <p:nvCxnSpPr>
            <p:cNvPr id="25" name="直接箭头连接符 24">
              <a:extLst>
                <a:ext uri="{FF2B5EF4-FFF2-40B4-BE49-F238E27FC236}">
                  <a16:creationId xmlns:a16="http://schemas.microsoft.com/office/drawing/2014/main" id="{7C3A02CB-F3B6-4C4D-A96E-27309FC38840}"/>
                </a:ext>
              </a:extLst>
            </p:cNvPr>
            <p:cNvCxnSpPr>
              <a:cxnSpLocks/>
            </p:cNvCxnSpPr>
            <p:nvPr/>
          </p:nvCxnSpPr>
          <p:spPr>
            <a:xfrm>
              <a:off x="3131840" y="3101729"/>
              <a:ext cx="0" cy="231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C264D73-A18E-4E38-A6FC-D3D33AAB7D49}"/>
                </a:ext>
              </a:extLst>
            </p:cNvPr>
            <p:cNvCxnSpPr>
              <a:cxnSpLocks/>
            </p:cNvCxnSpPr>
            <p:nvPr/>
          </p:nvCxnSpPr>
          <p:spPr>
            <a:xfrm>
              <a:off x="3137156" y="3101729"/>
              <a:ext cx="1643361"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E74462C5-AF67-43F7-A3E1-DA4FB7C7F4EE}"/>
                </a:ext>
              </a:extLst>
            </p:cNvPr>
            <p:cNvCxnSpPr>
              <a:cxnSpLocks/>
            </p:cNvCxnSpPr>
            <p:nvPr/>
          </p:nvCxnSpPr>
          <p:spPr>
            <a:xfrm>
              <a:off x="4777392" y="3101729"/>
              <a:ext cx="0" cy="2446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7552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961"/>
            <a:ext cx="8229600" cy="6048375"/>
          </a:xfrm>
        </p:spPr>
        <p:txBody>
          <a:bodyPr rtlCol="0">
            <a:normAutofit/>
          </a:bodyPr>
          <a:lstStyle/>
          <a:p>
            <a:pPr eaLnBrk="1" fontAlgn="auto" hangingPunct="1">
              <a:spcAft>
                <a:spcPts val="0"/>
              </a:spcAft>
              <a:defRPr/>
            </a:pPr>
            <a:r>
              <a:rPr lang="en-US" altLang="zh-CN" b="1" dirty="0">
                <a:ea typeface="黑体" pitchFamily="49" charset="-122"/>
              </a:rPr>
              <a:t>5.3.2  </a:t>
            </a:r>
            <a:r>
              <a:rPr lang="zh-CN" altLang="en-US" b="1" dirty="0">
                <a:ea typeface="黑体" pitchFamily="49" charset="-122"/>
              </a:rPr>
              <a:t>操作数寻址方式</a:t>
            </a:r>
            <a:endParaRPr lang="en-US" altLang="zh-CN" sz="1800" b="1" dirty="0"/>
          </a:p>
          <a:p>
            <a:pPr lvl="1" eaLnBrk="1" hangingPunct="1"/>
            <a:endParaRPr lang="en-US" altLang="zh-CN" sz="1200" b="1" dirty="0"/>
          </a:p>
          <a:p>
            <a:pPr lvl="1" eaLnBrk="1" hangingPunct="1"/>
            <a:r>
              <a:rPr lang="zh-CN" altLang="en-US" sz="1400" b="1" dirty="0"/>
              <a:t>操作数寻址方式就是形成操作数</a:t>
            </a:r>
            <a:r>
              <a:rPr lang="zh-CN" altLang="en-US" sz="1400" b="1" dirty="0">
                <a:solidFill>
                  <a:srgbClr val="FF0000"/>
                </a:solidFill>
              </a:rPr>
              <a:t>有效地址</a:t>
            </a:r>
            <a:r>
              <a:rPr lang="zh-CN" altLang="en-US" sz="1400" b="1" dirty="0"/>
              <a:t>的方法</a:t>
            </a:r>
            <a:endParaRPr lang="en-US" altLang="zh-CN" sz="1400" b="1" dirty="0"/>
          </a:p>
          <a:p>
            <a:pPr lvl="1" eaLnBrk="1" hangingPunct="1"/>
            <a:endParaRPr lang="en-US" altLang="zh-CN" sz="1400" b="1" dirty="0"/>
          </a:p>
          <a:p>
            <a:pPr lvl="1" eaLnBrk="1" hangingPunct="1"/>
            <a:r>
              <a:rPr lang="zh-CN" altLang="en-US" sz="1400" b="1" dirty="0"/>
              <a:t>操作数的来源通常有</a:t>
            </a:r>
            <a:r>
              <a:rPr lang="en-US" altLang="zh-CN" sz="1400" b="1" dirty="0"/>
              <a:t>3</a:t>
            </a:r>
            <a:r>
              <a:rPr lang="zh-CN" altLang="en-US" sz="1400" b="1" dirty="0"/>
              <a:t>种情况：</a:t>
            </a:r>
            <a:endParaRPr lang="en-US" altLang="zh-CN" sz="1400" b="1" dirty="0"/>
          </a:p>
          <a:p>
            <a:pPr lvl="2" eaLnBrk="1" hangingPunct="1">
              <a:buFont typeface="+mj-ea"/>
              <a:buAutoNum type="circleNumDbPlain"/>
            </a:pPr>
            <a:r>
              <a:rPr lang="zh-CN" altLang="en-US" sz="1200" b="1" dirty="0"/>
              <a:t>操作数直接来自指令地址字段：</a:t>
            </a:r>
            <a:r>
              <a:rPr lang="en-US" altLang="zh-CN" sz="1200" b="1" dirty="0"/>
              <a:t>MOV AL, </a:t>
            </a:r>
            <a:r>
              <a:rPr lang="en-US" altLang="zh-CN" sz="1200" b="1" dirty="0">
                <a:solidFill>
                  <a:srgbClr val="FF0000"/>
                </a:solidFill>
              </a:rPr>
              <a:t>23H</a:t>
            </a:r>
          </a:p>
          <a:p>
            <a:pPr lvl="2" eaLnBrk="1" hangingPunct="1">
              <a:buFont typeface="+mj-ea"/>
              <a:buAutoNum type="circleNumDbPlain"/>
            </a:pPr>
            <a:endParaRPr lang="en-US" altLang="zh-CN" sz="1200" b="1" dirty="0"/>
          </a:p>
          <a:p>
            <a:pPr lvl="2" eaLnBrk="1" hangingPunct="1">
              <a:buFont typeface="+mj-ea"/>
              <a:buAutoNum type="circleNumDbPlain"/>
            </a:pPr>
            <a:r>
              <a:rPr lang="zh-CN" altLang="en-US" sz="1200" b="1" dirty="0"/>
              <a:t>操作数存放在寄存器中：</a:t>
            </a:r>
            <a:r>
              <a:rPr lang="en-US" altLang="zh-CN" sz="1200" b="1" dirty="0"/>
              <a:t>MOV AL, </a:t>
            </a:r>
            <a:r>
              <a:rPr lang="en-US" altLang="zh-CN" sz="1200" b="1" dirty="0">
                <a:solidFill>
                  <a:srgbClr val="FF0000"/>
                </a:solidFill>
              </a:rPr>
              <a:t>BL</a:t>
            </a:r>
          </a:p>
          <a:p>
            <a:pPr lvl="2" eaLnBrk="1" hangingPunct="1">
              <a:buFont typeface="+mj-ea"/>
              <a:buAutoNum type="circleNumDbPlain"/>
            </a:pPr>
            <a:endParaRPr lang="en-US" altLang="zh-CN" sz="1200" b="1" dirty="0"/>
          </a:p>
          <a:p>
            <a:pPr lvl="2" eaLnBrk="1" hangingPunct="1">
              <a:buFont typeface="+mj-ea"/>
              <a:buAutoNum type="circleNumDbPlain"/>
            </a:pPr>
            <a:r>
              <a:rPr lang="zh-CN" altLang="en-US" sz="1200" b="1" dirty="0"/>
              <a:t>操作数存放在存储器中：</a:t>
            </a:r>
            <a:r>
              <a:rPr lang="en-US" altLang="zh-CN" sz="1200" b="1" dirty="0"/>
              <a:t>MOV AL, </a:t>
            </a:r>
            <a:r>
              <a:rPr lang="en-US" altLang="zh-CN" sz="1200" b="1" dirty="0">
                <a:solidFill>
                  <a:srgbClr val="FF0000"/>
                </a:solidFill>
              </a:rPr>
              <a:t>[2300H]</a:t>
            </a:r>
            <a:endParaRPr lang="en-US" altLang="zh-CN" sz="1000" b="1" dirty="0">
              <a:solidFill>
                <a:srgbClr val="FF0000"/>
              </a:solidFill>
            </a:endParaRPr>
          </a:p>
          <a:p>
            <a:pPr lvl="1" eaLnBrk="1" hangingPunct="1"/>
            <a:endParaRPr lang="en-US" altLang="zh-CN" sz="1400" b="1" dirty="0"/>
          </a:p>
          <a:p>
            <a:pPr lvl="1" eaLnBrk="1" hangingPunct="1"/>
            <a:r>
              <a:rPr lang="zh-CN" altLang="en-US" sz="1400" b="1" dirty="0"/>
              <a:t>常用的操作数寻址方式有：立即寻址、直接寻址、间接寻址、寄存器寻址、寄存器间接寻址、相对寻址、变址寻址、基址寻址、堆栈寻址等</a:t>
            </a:r>
            <a:endParaRPr lang="en-US" altLang="zh-CN" sz="1400" b="1" dirty="0"/>
          </a:p>
          <a:p>
            <a:pPr lvl="1" eaLnBrk="1" hangingPunct="1"/>
            <a:endParaRPr lang="en-US" altLang="zh-CN" sz="1400" b="1" dirty="0"/>
          </a:p>
          <a:p>
            <a:pPr lvl="1" eaLnBrk="1" hangingPunct="1"/>
            <a:r>
              <a:rPr lang="zh-CN" altLang="en-US" sz="1400" b="1" dirty="0"/>
              <a:t>此时，可将指令的地址码</a:t>
            </a:r>
            <a:r>
              <a:rPr lang="en-US" altLang="zh-CN" sz="1400" b="1" dirty="0"/>
              <a:t>A</a:t>
            </a:r>
            <a:r>
              <a:rPr lang="zh-CN" altLang="en-US" sz="1400" b="1" dirty="0"/>
              <a:t>字段细分为</a:t>
            </a:r>
            <a:r>
              <a:rPr lang="zh-CN" altLang="en-US" sz="1400" b="1" dirty="0">
                <a:solidFill>
                  <a:srgbClr val="FF0000"/>
                </a:solidFill>
              </a:rPr>
              <a:t>寻址方式</a:t>
            </a:r>
            <a:r>
              <a:rPr lang="en-US" altLang="zh-CN" sz="1400" b="1" dirty="0"/>
              <a:t>I</a:t>
            </a:r>
            <a:r>
              <a:rPr lang="zh-CN" altLang="en-US" sz="1400" b="1" dirty="0"/>
              <a:t>字段和</a:t>
            </a:r>
            <a:r>
              <a:rPr lang="zh-CN" altLang="en-US" sz="1400" b="1" dirty="0">
                <a:solidFill>
                  <a:srgbClr val="FF0000"/>
                </a:solidFill>
              </a:rPr>
              <a:t>形式地址</a:t>
            </a:r>
            <a:r>
              <a:rPr lang="en-US" altLang="zh-CN" sz="1400" b="1" dirty="0"/>
              <a:t>D</a:t>
            </a:r>
            <a:r>
              <a:rPr lang="zh-CN" altLang="en-US" sz="1400" b="1" dirty="0"/>
              <a:t>字段；寻址方式</a:t>
            </a:r>
            <a:r>
              <a:rPr lang="en-US" altLang="zh-CN" sz="1400" b="1" dirty="0"/>
              <a:t>I</a:t>
            </a:r>
            <a:r>
              <a:rPr lang="zh-CN" altLang="en-US" sz="1400" b="1" dirty="0"/>
              <a:t>字段也称为寻址方式特征码</a:t>
            </a:r>
            <a:endParaRPr lang="en-US" altLang="zh-CN" sz="1400" b="1" dirty="0"/>
          </a:p>
          <a:p>
            <a:pPr lvl="1" eaLnBrk="1" hangingPunct="1"/>
            <a:endParaRPr lang="en-US" altLang="zh-CN" sz="1400" b="1" dirty="0"/>
          </a:p>
          <a:p>
            <a:pPr lvl="1" eaLnBrk="1" hangingPunct="1"/>
            <a:r>
              <a:rPr lang="zh-CN" altLang="en-US" sz="1400" b="1" dirty="0"/>
              <a:t>假设最终的操作数为</a:t>
            </a:r>
            <a:r>
              <a:rPr lang="en-US" altLang="zh-CN" sz="1400" b="1" dirty="0"/>
              <a:t>S</a:t>
            </a:r>
            <a:r>
              <a:rPr lang="zh-CN" altLang="en-US" sz="1400" b="1" dirty="0"/>
              <a:t>，有效地址为</a:t>
            </a:r>
            <a:r>
              <a:rPr lang="en-US" altLang="zh-CN" sz="1400" b="1" dirty="0"/>
              <a:t>EA</a:t>
            </a:r>
            <a:r>
              <a:rPr lang="zh-CN" altLang="en-US" sz="1400" b="1" dirty="0"/>
              <a:t>，则有</a:t>
            </a:r>
            <a:r>
              <a:rPr lang="en-US" altLang="zh-CN" sz="1400" b="1" dirty="0"/>
              <a:t>S=(EA)</a:t>
            </a:r>
            <a:r>
              <a:rPr lang="zh-CN" altLang="en-US" sz="1400" b="1" dirty="0"/>
              <a:t>；这里</a:t>
            </a:r>
            <a:r>
              <a:rPr lang="en-US" altLang="zh-CN" sz="1400" b="1" dirty="0"/>
              <a:t>()</a:t>
            </a:r>
            <a:r>
              <a:rPr lang="zh-CN" altLang="en-US" sz="1400" b="1" dirty="0"/>
              <a:t>表示访问地址为</a:t>
            </a:r>
            <a:r>
              <a:rPr lang="en-US" altLang="zh-CN" sz="1400" b="1" dirty="0"/>
              <a:t>EA</a:t>
            </a:r>
            <a:r>
              <a:rPr lang="zh-CN" altLang="en-US" sz="1400" b="1" dirty="0"/>
              <a:t>的主存或寄存器的内容</a:t>
            </a:r>
            <a:endParaRPr lang="en-US" altLang="zh-CN" sz="1400" b="1" dirty="0"/>
          </a:p>
        </p:txBody>
      </p:sp>
      <p:grpSp>
        <p:nvGrpSpPr>
          <p:cNvPr id="5" name="组合 4">
            <a:extLst>
              <a:ext uri="{FF2B5EF4-FFF2-40B4-BE49-F238E27FC236}">
                <a16:creationId xmlns:a16="http://schemas.microsoft.com/office/drawing/2014/main" id="{D373A9FB-8851-41B2-9B7D-2F5C78A67B86}"/>
              </a:ext>
            </a:extLst>
          </p:cNvPr>
          <p:cNvGrpSpPr/>
          <p:nvPr/>
        </p:nvGrpSpPr>
        <p:grpSpPr>
          <a:xfrm>
            <a:off x="2555776" y="5723384"/>
            <a:ext cx="4392488" cy="873968"/>
            <a:chOff x="2555776" y="4715272"/>
            <a:chExt cx="4392488" cy="873968"/>
          </a:xfrm>
        </p:grpSpPr>
        <p:grpSp>
          <p:nvGrpSpPr>
            <p:cNvPr id="24" name="组合 23">
              <a:extLst>
                <a:ext uri="{FF2B5EF4-FFF2-40B4-BE49-F238E27FC236}">
                  <a16:creationId xmlns:a16="http://schemas.microsoft.com/office/drawing/2014/main" id="{41EAA547-C811-4259-AF75-BB579C31158E}"/>
                </a:ext>
              </a:extLst>
            </p:cNvPr>
            <p:cNvGrpSpPr/>
            <p:nvPr/>
          </p:nvGrpSpPr>
          <p:grpSpPr>
            <a:xfrm>
              <a:off x="2555776" y="4715272"/>
              <a:ext cx="3778802" cy="873968"/>
              <a:chOff x="2267744" y="2708920"/>
              <a:chExt cx="4408603" cy="873968"/>
            </a:xfrm>
          </p:grpSpPr>
          <p:grpSp>
            <p:nvGrpSpPr>
              <p:cNvPr id="25" name="组合 24">
                <a:extLst>
                  <a:ext uri="{FF2B5EF4-FFF2-40B4-BE49-F238E27FC236}">
                    <a16:creationId xmlns:a16="http://schemas.microsoft.com/office/drawing/2014/main" id="{9974B36E-0A1E-45D4-9991-C6E58A4DC68C}"/>
                  </a:ext>
                </a:extLst>
              </p:cNvPr>
              <p:cNvGrpSpPr/>
              <p:nvPr/>
            </p:nvGrpSpPr>
            <p:grpSpPr>
              <a:xfrm>
                <a:off x="2267744" y="2708920"/>
                <a:ext cx="2940327" cy="307777"/>
                <a:chOff x="2267744" y="2708920"/>
                <a:chExt cx="2940327" cy="307777"/>
              </a:xfrm>
            </p:grpSpPr>
            <p:sp>
              <p:nvSpPr>
                <p:cNvPr id="34" name="文本框 33">
                  <a:extLst>
                    <a:ext uri="{FF2B5EF4-FFF2-40B4-BE49-F238E27FC236}">
                      <a16:creationId xmlns:a16="http://schemas.microsoft.com/office/drawing/2014/main" id="{534BB9F9-2C08-483D-AB4A-08342C1B894A}"/>
                    </a:ext>
                  </a:extLst>
                </p:cNvPr>
                <p:cNvSpPr txBox="1"/>
                <p:nvPr/>
              </p:nvSpPr>
              <p:spPr>
                <a:xfrm>
                  <a:off x="2267744" y="2708920"/>
                  <a:ext cx="1512168"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zh-CN" altLang="en-US" dirty="0"/>
                    <a:t>操作码</a:t>
                  </a:r>
                  <a:r>
                    <a:rPr lang="en-US" altLang="zh-CN" dirty="0"/>
                    <a:t>OP</a:t>
                  </a:r>
                  <a:endParaRPr lang="zh-CN" altLang="en-US" dirty="0"/>
                </a:p>
              </p:txBody>
            </p:sp>
            <p:sp>
              <p:nvSpPr>
                <p:cNvPr id="35" name="文本框 34">
                  <a:extLst>
                    <a:ext uri="{FF2B5EF4-FFF2-40B4-BE49-F238E27FC236}">
                      <a16:creationId xmlns:a16="http://schemas.microsoft.com/office/drawing/2014/main" id="{77FEE3FE-A329-4842-BC65-3A0403BAAE41}"/>
                    </a:ext>
                  </a:extLst>
                </p:cNvPr>
                <p:cNvSpPr txBox="1"/>
                <p:nvPr/>
              </p:nvSpPr>
              <p:spPr>
                <a:xfrm>
                  <a:off x="3779912" y="2708920"/>
                  <a:ext cx="1428159" cy="307777"/>
                </a:xfrm>
                <a:prstGeom prst="rect">
                  <a:avLst/>
                </a:prstGeom>
                <a:solidFill>
                  <a:srgbClr val="92D050"/>
                </a:solidFill>
                <a:ln w="12700">
                  <a:solidFill>
                    <a:srgbClr val="0070C0"/>
                  </a:solidFill>
                </a:ln>
              </p:spPr>
              <p:txBody>
                <a:bodyPr wrap="square" rtlCol="0">
                  <a:spAutoFit/>
                </a:bodyPr>
                <a:lstStyle>
                  <a:defPPr>
                    <a:defRPr lang="zh-CN"/>
                  </a:defPPr>
                  <a:lvl1pPr algn="ctr">
                    <a:defRPr sz="1400" b="1"/>
                  </a:lvl1pPr>
                </a:lstStyle>
                <a:p>
                  <a:r>
                    <a:rPr lang="zh-CN" altLang="en-US" dirty="0"/>
                    <a:t>寻址方式</a:t>
                  </a:r>
                  <a:r>
                    <a:rPr lang="en-US" altLang="zh-CN" dirty="0"/>
                    <a:t>I</a:t>
                  </a:r>
                  <a:endParaRPr lang="zh-CN" altLang="en-US" dirty="0"/>
                </a:p>
              </p:txBody>
            </p:sp>
          </p:grpSp>
          <p:sp>
            <p:nvSpPr>
              <p:cNvPr id="26" name="文本框 25">
                <a:extLst>
                  <a:ext uri="{FF2B5EF4-FFF2-40B4-BE49-F238E27FC236}">
                    <a16:creationId xmlns:a16="http://schemas.microsoft.com/office/drawing/2014/main" id="{2135D759-600D-4199-BD28-F3C2F7FFF45D}"/>
                  </a:ext>
                </a:extLst>
              </p:cNvPr>
              <p:cNvSpPr txBox="1"/>
              <p:nvPr/>
            </p:nvSpPr>
            <p:spPr>
              <a:xfrm>
                <a:off x="3191847" y="3305889"/>
                <a:ext cx="3484500" cy="276999"/>
              </a:xfrm>
              <a:prstGeom prst="rect">
                <a:avLst/>
              </a:prstGeom>
              <a:noFill/>
            </p:spPr>
            <p:txBody>
              <a:bodyPr wrap="none" rtlCol="0">
                <a:spAutoFit/>
              </a:bodyPr>
              <a:lstStyle/>
              <a:p>
                <a:r>
                  <a:rPr lang="zh-CN" altLang="en-US" sz="1200" b="1" dirty="0"/>
                  <a:t>图</a:t>
                </a:r>
                <a:r>
                  <a:rPr lang="en-US" altLang="zh-CN" sz="1200" b="1" dirty="0"/>
                  <a:t>5.5    </a:t>
                </a:r>
                <a:r>
                  <a:rPr lang="zh-CN" altLang="en-US" sz="1200" b="1" dirty="0"/>
                  <a:t>含寻址方式字段的单地址指令格式</a:t>
                </a:r>
              </a:p>
            </p:txBody>
          </p:sp>
        </p:grpSp>
        <p:sp>
          <p:nvSpPr>
            <p:cNvPr id="36" name="文本框 35">
              <a:extLst>
                <a:ext uri="{FF2B5EF4-FFF2-40B4-BE49-F238E27FC236}">
                  <a16:creationId xmlns:a16="http://schemas.microsoft.com/office/drawing/2014/main" id="{93DE9698-88FD-4F3F-A9EE-0E018D79DDDB}"/>
                </a:ext>
              </a:extLst>
            </p:cNvPr>
            <p:cNvSpPr txBox="1"/>
            <p:nvPr/>
          </p:nvSpPr>
          <p:spPr>
            <a:xfrm>
              <a:off x="5076056" y="4716060"/>
              <a:ext cx="1872208" cy="307777"/>
            </a:xfrm>
            <a:prstGeom prst="rect">
              <a:avLst/>
            </a:prstGeom>
            <a:noFill/>
            <a:ln w="12700">
              <a:solidFill>
                <a:srgbClr val="0070C0"/>
              </a:solidFill>
            </a:ln>
          </p:spPr>
          <p:txBody>
            <a:bodyPr wrap="square" rtlCol="0">
              <a:spAutoFit/>
            </a:bodyPr>
            <a:lstStyle/>
            <a:p>
              <a:pPr algn="ctr"/>
              <a:r>
                <a:rPr lang="zh-CN" altLang="en-US" sz="1400" b="1" dirty="0"/>
                <a:t>形式地址</a:t>
              </a:r>
              <a:r>
                <a:rPr lang="en-US" altLang="zh-CN" sz="1400" b="1" dirty="0"/>
                <a:t>D</a:t>
              </a:r>
              <a:endParaRPr lang="zh-CN" altLang="en-US" sz="1400" b="1" dirty="0"/>
            </a:p>
          </p:txBody>
        </p:sp>
      </p:grpSp>
      <p:pic>
        <p:nvPicPr>
          <p:cNvPr id="10" name="图片 9">
            <a:extLst>
              <a:ext uri="{FF2B5EF4-FFF2-40B4-BE49-F238E27FC236}">
                <a16:creationId xmlns:a16="http://schemas.microsoft.com/office/drawing/2014/main" id="{BC4806E7-E4A2-4C4A-9EE8-0543220A9D11}"/>
              </a:ext>
            </a:extLst>
          </p:cNvPr>
          <p:cNvPicPr>
            <a:picLocks noChangeAspect="1"/>
          </p:cNvPicPr>
          <p:nvPr/>
        </p:nvPicPr>
        <p:blipFill>
          <a:blip r:embed="rId2"/>
          <a:stretch>
            <a:fillRect/>
          </a:stretch>
        </p:blipFill>
        <p:spPr>
          <a:xfrm>
            <a:off x="6005218" y="1988840"/>
            <a:ext cx="2667250" cy="642628"/>
          </a:xfrm>
          <a:prstGeom prst="rect">
            <a:avLst/>
          </a:prstGeom>
        </p:spPr>
      </p:pic>
    </p:spTree>
    <p:extLst>
      <p:ext uri="{BB962C8B-B14F-4D97-AF65-F5344CB8AC3E}">
        <p14:creationId xmlns:p14="http://schemas.microsoft.com/office/powerpoint/2010/main" val="378474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703237"/>
            <a:ext cx="8229600" cy="5750099"/>
          </a:xfrm>
        </p:spPr>
        <p:txBody>
          <a:bodyPr/>
          <a:lstStyle/>
          <a:p>
            <a:pPr lvl="1"/>
            <a:r>
              <a:rPr lang="en-US" altLang="zh-CN" sz="2000" b="1" dirty="0">
                <a:latin typeface="+mn-ea"/>
              </a:rPr>
              <a:t>1</a:t>
            </a:r>
            <a:r>
              <a:rPr lang="zh-CN" altLang="en-US" sz="2000" b="1" dirty="0">
                <a:latin typeface="+mn-ea"/>
              </a:rPr>
              <a:t>、立即寻址</a:t>
            </a:r>
            <a:endParaRPr lang="en-US" altLang="zh-CN" sz="1800" b="1" dirty="0">
              <a:latin typeface="+mn-ea"/>
            </a:endParaRPr>
          </a:p>
          <a:p>
            <a:pPr lvl="1"/>
            <a:endParaRPr lang="en-US" altLang="zh-CN" sz="1800" b="1" dirty="0">
              <a:latin typeface="+mn-ea"/>
            </a:endParaRPr>
          </a:p>
          <a:p>
            <a:pPr lvl="2"/>
            <a:r>
              <a:rPr lang="zh-CN" altLang="en-US" sz="1400" b="1" dirty="0"/>
              <a:t>例如：</a:t>
            </a:r>
            <a:r>
              <a:rPr lang="en-US" altLang="zh-CN" sz="1400" b="1" dirty="0"/>
              <a:t>MOV EAX, </a:t>
            </a:r>
            <a:r>
              <a:rPr lang="en-US" altLang="zh-CN" sz="1400" b="1" dirty="0">
                <a:solidFill>
                  <a:srgbClr val="FF0000"/>
                </a:solidFill>
              </a:rPr>
              <a:t>2008H	</a:t>
            </a:r>
            <a:r>
              <a:rPr lang="zh-CN" altLang="en-US" sz="1400" b="1" dirty="0"/>
              <a:t>；传送类指令，其中操作数</a:t>
            </a:r>
            <a:r>
              <a:rPr lang="en-US" altLang="zh-CN" sz="1400" b="1" dirty="0"/>
              <a:t>2008H</a:t>
            </a:r>
            <a:r>
              <a:rPr lang="zh-CN" altLang="en-US" sz="1400" b="1" dirty="0"/>
              <a:t>采用立即寻址方式</a:t>
            </a:r>
            <a:endParaRPr lang="en-US" altLang="zh-CN" sz="1400" b="1" dirty="0"/>
          </a:p>
          <a:p>
            <a:pPr lvl="2"/>
            <a:endParaRPr lang="en-US" altLang="zh-CN" sz="1400" b="1" dirty="0"/>
          </a:p>
          <a:p>
            <a:pPr lvl="2"/>
            <a:r>
              <a:rPr lang="zh-CN" altLang="en-US" sz="1400" b="1" dirty="0"/>
              <a:t>图</a:t>
            </a:r>
            <a:r>
              <a:rPr lang="en-US" altLang="zh-CN" sz="1400" b="1" dirty="0"/>
              <a:t>5.6a</a:t>
            </a:r>
            <a:r>
              <a:rPr lang="zh-CN" altLang="en-US" sz="1400" b="1" dirty="0"/>
              <a:t>为立即寻址方式的指令格式，假设寻址方式特征码</a:t>
            </a:r>
            <a:r>
              <a:rPr lang="en-US" altLang="zh-CN" sz="1400" b="1" dirty="0"/>
              <a:t>I=000</a:t>
            </a:r>
          </a:p>
          <a:p>
            <a:pPr lvl="2"/>
            <a:endParaRPr lang="en-US" altLang="zh-CN" sz="1400" b="1" dirty="0"/>
          </a:p>
          <a:p>
            <a:pPr lvl="2"/>
            <a:r>
              <a:rPr lang="zh-CN" altLang="en-US" sz="1400" b="1" dirty="0"/>
              <a:t>立即寻址方式时，形式地址</a:t>
            </a:r>
            <a:r>
              <a:rPr lang="en-US" altLang="zh-CN" sz="1400" b="1" dirty="0"/>
              <a:t>D</a:t>
            </a:r>
            <a:r>
              <a:rPr lang="zh-CN" altLang="en-US" sz="1400" b="1" dirty="0"/>
              <a:t>就是操作数</a:t>
            </a:r>
            <a:r>
              <a:rPr lang="en-US" altLang="zh-CN" sz="1400" b="1" dirty="0"/>
              <a:t>S</a:t>
            </a:r>
            <a:r>
              <a:rPr lang="zh-CN" altLang="en-US" sz="1400" b="1" dirty="0"/>
              <a:t>本省，即</a:t>
            </a:r>
            <a:r>
              <a:rPr lang="en-US" altLang="zh-CN" sz="1400" b="1" dirty="0">
                <a:solidFill>
                  <a:srgbClr val="FF0000"/>
                </a:solidFill>
              </a:rPr>
              <a:t>S=D=2008H</a:t>
            </a:r>
            <a:r>
              <a:rPr lang="zh-CN" altLang="en-US" sz="1400" b="1" dirty="0"/>
              <a:t>；执行指令“</a:t>
            </a:r>
            <a:r>
              <a:rPr lang="en-US" altLang="zh-CN" sz="1400" b="1" dirty="0"/>
              <a:t>MOV EAX, 2008H</a:t>
            </a:r>
            <a:r>
              <a:rPr lang="zh-CN" altLang="en-US" sz="1400" b="1" dirty="0"/>
              <a:t>”后，</a:t>
            </a:r>
            <a:r>
              <a:rPr lang="en-US" altLang="zh-CN" sz="1400" b="1" dirty="0"/>
              <a:t>EAX=2008H</a:t>
            </a:r>
          </a:p>
          <a:p>
            <a:pPr lvl="2"/>
            <a:endParaRPr lang="en-US" altLang="zh-CN" sz="1400" b="1" dirty="0"/>
          </a:p>
          <a:p>
            <a:pPr lvl="2"/>
            <a:r>
              <a:rPr lang="zh-CN" altLang="en-US" sz="1400" b="1" dirty="0"/>
              <a:t>立即寻址方式指令执行阶段</a:t>
            </a:r>
            <a:r>
              <a:rPr lang="zh-CN" altLang="en-US" sz="1400" b="1" dirty="0">
                <a:highlight>
                  <a:srgbClr val="FFFF00"/>
                </a:highlight>
              </a:rPr>
              <a:t>不需要访问主存（数据不在主存，但是指令在主存）</a:t>
            </a:r>
            <a:endParaRPr lang="zh-CN" altLang="en-US" dirty="0">
              <a:highlight>
                <a:srgbClr val="FFFF00"/>
              </a:highlight>
            </a:endParaRPr>
          </a:p>
        </p:txBody>
      </p:sp>
      <p:grpSp>
        <p:nvGrpSpPr>
          <p:cNvPr id="6" name="组合 5">
            <a:extLst>
              <a:ext uri="{FF2B5EF4-FFF2-40B4-BE49-F238E27FC236}">
                <a16:creationId xmlns:a16="http://schemas.microsoft.com/office/drawing/2014/main" id="{243C6A8F-08EE-4549-9D3B-C5B422EB31C1}"/>
              </a:ext>
            </a:extLst>
          </p:cNvPr>
          <p:cNvGrpSpPr/>
          <p:nvPr/>
        </p:nvGrpSpPr>
        <p:grpSpPr>
          <a:xfrm>
            <a:off x="2771799" y="4569839"/>
            <a:ext cx="3600401" cy="875385"/>
            <a:chOff x="2987823" y="4713855"/>
            <a:chExt cx="3600401" cy="875385"/>
          </a:xfrm>
        </p:grpSpPr>
        <p:grpSp>
          <p:nvGrpSpPr>
            <p:cNvPr id="7" name="组合 6">
              <a:extLst>
                <a:ext uri="{FF2B5EF4-FFF2-40B4-BE49-F238E27FC236}">
                  <a16:creationId xmlns:a16="http://schemas.microsoft.com/office/drawing/2014/main" id="{C8A59971-BBB8-4F9D-891B-9F9134783D1E}"/>
                </a:ext>
              </a:extLst>
            </p:cNvPr>
            <p:cNvGrpSpPr/>
            <p:nvPr/>
          </p:nvGrpSpPr>
          <p:grpSpPr>
            <a:xfrm>
              <a:off x="2987823" y="4715272"/>
              <a:ext cx="2448272" cy="873968"/>
              <a:chOff x="2771799" y="2708920"/>
              <a:chExt cx="2856315" cy="873968"/>
            </a:xfrm>
          </p:grpSpPr>
          <p:grpSp>
            <p:nvGrpSpPr>
              <p:cNvPr id="9" name="组合 8">
                <a:extLst>
                  <a:ext uri="{FF2B5EF4-FFF2-40B4-BE49-F238E27FC236}">
                    <a16:creationId xmlns:a16="http://schemas.microsoft.com/office/drawing/2014/main" id="{05F2259E-5F30-44F6-AB47-EBEF3A7A034F}"/>
                  </a:ext>
                </a:extLst>
              </p:cNvPr>
              <p:cNvGrpSpPr/>
              <p:nvPr/>
            </p:nvGrpSpPr>
            <p:grpSpPr>
              <a:xfrm>
                <a:off x="2771799" y="2708920"/>
                <a:ext cx="2436272" cy="307777"/>
                <a:chOff x="2771799" y="2708920"/>
                <a:chExt cx="2436272" cy="307777"/>
              </a:xfrm>
            </p:grpSpPr>
            <p:sp>
              <p:nvSpPr>
                <p:cNvPr id="11" name="文本框 10">
                  <a:extLst>
                    <a:ext uri="{FF2B5EF4-FFF2-40B4-BE49-F238E27FC236}">
                      <a16:creationId xmlns:a16="http://schemas.microsoft.com/office/drawing/2014/main" id="{FCBBA6E2-EAEF-40BB-ACDB-344C96E88214}"/>
                    </a:ext>
                  </a:extLst>
                </p:cNvPr>
                <p:cNvSpPr txBox="1"/>
                <p:nvPr/>
              </p:nvSpPr>
              <p:spPr>
                <a:xfrm>
                  <a:off x="2771799" y="2708920"/>
                  <a:ext cx="1258815"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t>OP</a:t>
                  </a:r>
                  <a:endParaRPr lang="zh-CN" altLang="en-US" dirty="0"/>
                </a:p>
              </p:txBody>
            </p:sp>
            <p:sp>
              <p:nvSpPr>
                <p:cNvPr id="12" name="文本框 11">
                  <a:extLst>
                    <a:ext uri="{FF2B5EF4-FFF2-40B4-BE49-F238E27FC236}">
                      <a16:creationId xmlns:a16="http://schemas.microsoft.com/office/drawing/2014/main" id="{21DDA249-C7A2-4C5B-9DAB-D5706FFB1E16}"/>
                    </a:ext>
                  </a:extLst>
                </p:cNvPr>
                <p:cNvSpPr txBox="1"/>
                <p:nvPr/>
              </p:nvSpPr>
              <p:spPr>
                <a:xfrm>
                  <a:off x="4030614" y="2708920"/>
                  <a:ext cx="1177457"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solidFill>
                        <a:srgbClr val="0070C0"/>
                      </a:solidFill>
                    </a:rPr>
                    <a:t>000</a:t>
                  </a:r>
                  <a:endParaRPr lang="zh-CN" altLang="en-US" dirty="0">
                    <a:solidFill>
                      <a:srgbClr val="0070C0"/>
                    </a:solidFill>
                  </a:endParaRPr>
                </a:p>
              </p:txBody>
            </p:sp>
          </p:grpSp>
          <p:sp>
            <p:nvSpPr>
              <p:cNvPr id="10" name="文本框 9">
                <a:extLst>
                  <a:ext uri="{FF2B5EF4-FFF2-40B4-BE49-F238E27FC236}">
                    <a16:creationId xmlns:a16="http://schemas.microsoft.com/office/drawing/2014/main" id="{F339E65E-D210-4491-9267-351D3441E0FE}"/>
                  </a:ext>
                </a:extLst>
              </p:cNvPr>
              <p:cNvSpPr txBox="1"/>
              <p:nvPr/>
            </p:nvSpPr>
            <p:spPr>
              <a:xfrm>
                <a:off x="4030615" y="3305889"/>
                <a:ext cx="1597499" cy="276999"/>
              </a:xfrm>
              <a:prstGeom prst="rect">
                <a:avLst/>
              </a:prstGeom>
              <a:noFill/>
            </p:spPr>
            <p:txBody>
              <a:bodyPr wrap="none" rtlCol="0">
                <a:spAutoFit/>
              </a:bodyPr>
              <a:lstStyle/>
              <a:p>
                <a:r>
                  <a:rPr lang="zh-CN" altLang="en-US" sz="1200" b="1" dirty="0"/>
                  <a:t>图</a:t>
                </a:r>
                <a:r>
                  <a:rPr lang="en-US" altLang="zh-CN" sz="1200" b="1" dirty="0"/>
                  <a:t>5.6a    </a:t>
                </a:r>
                <a:r>
                  <a:rPr lang="zh-CN" altLang="en-US" sz="1200" b="1" dirty="0"/>
                  <a:t>立即寻址</a:t>
                </a:r>
              </a:p>
            </p:txBody>
          </p:sp>
        </p:grpSp>
        <p:sp>
          <p:nvSpPr>
            <p:cNvPr id="8" name="文本框 7">
              <a:extLst>
                <a:ext uri="{FF2B5EF4-FFF2-40B4-BE49-F238E27FC236}">
                  <a16:creationId xmlns:a16="http://schemas.microsoft.com/office/drawing/2014/main" id="{78C7B64F-6D0A-4D4A-9C83-BF7A707FD7EF}"/>
                </a:ext>
              </a:extLst>
            </p:cNvPr>
            <p:cNvSpPr txBox="1"/>
            <p:nvPr/>
          </p:nvSpPr>
          <p:spPr>
            <a:xfrm>
              <a:off x="5076056" y="4713855"/>
              <a:ext cx="1512168" cy="307777"/>
            </a:xfrm>
            <a:prstGeom prst="rect">
              <a:avLst/>
            </a:prstGeom>
            <a:solidFill>
              <a:srgbClr val="00B0F0"/>
            </a:solidFill>
            <a:ln w="12700">
              <a:solidFill>
                <a:srgbClr val="0070C0"/>
              </a:solidFill>
            </a:ln>
          </p:spPr>
          <p:txBody>
            <a:bodyPr wrap="square" rtlCol="0">
              <a:spAutoFit/>
            </a:bodyPr>
            <a:lstStyle/>
            <a:p>
              <a:pPr algn="ctr"/>
              <a:r>
                <a:rPr lang="en-US" altLang="zh-CN" sz="1400" b="1" dirty="0"/>
                <a:t>S</a:t>
              </a:r>
              <a:endParaRPr lang="zh-CN" altLang="en-US" sz="1400" b="1" dirty="0"/>
            </a:p>
          </p:txBody>
        </p:sp>
      </p:grpSp>
    </p:spTree>
    <p:extLst>
      <p:ext uri="{BB962C8B-B14F-4D97-AF65-F5344CB8AC3E}">
        <p14:creationId xmlns:p14="http://schemas.microsoft.com/office/powerpoint/2010/main" val="1455482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404664"/>
            <a:ext cx="8229600" cy="5750099"/>
          </a:xfrm>
        </p:spPr>
        <p:txBody>
          <a:bodyPr/>
          <a:lstStyle/>
          <a:p>
            <a:pPr lvl="1"/>
            <a:r>
              <a:rPr lang="en-US" altLang="zh-CN" sz="2000" b="1" dirty="0">
                <a:latin typeface="+mn-ea"/>
              </a:rPr>
              <a:t>2</a:t>
            </a:r>
            <a:r>
              <a:rPr lang="zh-CN" altLang="en-US" sz="2000" b="1" dirty="0">
                <a:latin typeface="+mn-ea"/>
              </a:rPr>
              <a:t>、直接寻址</a:t>
            </a:r>
            <a:endParaRPr lang="en-US" altLang="zh-CN" sz="1800" b="1" dirty="0">
              <a:latin typeface="+mn-ea"/>
            </a:endParaRPr>
          </a:p>
          <a:p>
            <a:pPr lvl="1"/>
            <a:endParaRPr lang="en-US" altLang="zh-CN" sz="1800" b="1" dirty="0">
              <a:latin typeface="+mn-ea"/>
            </a:endParaRPr>
          </a:p>
          <a:p>
            <a:pPr lvl="2"/>
            <a:r>
              <a:rPr lang="zh-CN" altLang="en-US" sz="1400" b="1" dirty="0"/>
              <a:t>例如：</a:t>
            </a:r>
            <a:r>
              <a:rPr lang="en-US" altLang="zh-CN" sz="1400" b="1" dirty="0"/>
              <a:t>MOV EAX, </a:t>
            </a:r>
            <a:r>
              <a:rPr lang="en-US" altLang="zh-CN" sz="1400" b="1" dirty="0">
                <a:solidFill>
                  <a:srgbClr val="FF0000"/>
                </a:solidFill>
              </a:rPr>
              <a:t>[2008H]	</a:t>
            </a:r>
            <a:r>
              <a:rPr lang="zh-CN" altLang="en-US" sz="1400" b="1" dirty="0"/>
              <a:t>；传送类指令，其中操作数</a:t>
            </a:r>
            <a:r>
              <a:rPr lang="en-US" altLang="zh-CN" sz="1400" b="1" dirty="0"/>
              <a:t>[2008H]</a:t>
            </a:r>
            <a:r>
              <a:rPr lang="zh-CN" altLang="en-US" sz="1400" b="1" dirty="0"/>
              <a:t>采用直接寻址方式</a:t>
            </a:r>
            <a:endParaRPr lang="en-US" altLang="zh-CN" sz="1400" b="1" dirty="0"/>
          </a:p>
          <a:p>
            <a:pPr lvl="2"/>
            <a:endParaRPr lang="en-US" altLang="zh-CN" sz="1400" b="1" dirty="0"/>
          </a:p>
          <a:p>
            <a:pPr lvl="2"/>
            <a:r>
              <a:rPr lang="zh-CN" altLang="en-US" sz="1400" b="1" dirty="0"/>
              <a:t>图</a:t>
            </a:r>
            <a:r>
              <a:rPr lang="en-US" altLang="zh-CN" sz="1400" b="1" dirty="0"/>
              <a:t>5.6b</a:t>
            </a:r>
            <a:r>
              <a:rPr lang="zh-CN" altLang="en-US" sz="1400" b="1" dirty="0"/>
              <a:t>为直接寻址方式的指令格式，假设寻址方式特征码</a:t>
            </a:r>
            <a:r>
              <a:rPr lang="en-US" altLang="zh-CN" sz="1400" b="1" dirty="0"/>
              <a:t>=001</a:t>
            </a:r>
          </a:p>
          <a:p>
            <a:pPr lvl="2"/>
            <a:endParaRPr lang="en-US" altLang="zh-CN" sz="1400" b="1" dirty="0"/>
          </a:p>
          <a:p>
            <a:pPr lvl="2"/>
            <a:r>
              <a:rPr lang="zh-CN" altLang="en-US" sz="1400" b="1" dirty="0"/>
              <a:t>直接寻址方式时，操作数</a:t>
            </a:r>
            <a:r>
              <a:rPr lang="en-US" altLang="zh-CN" sz="1400" b="1" dirty="0"/>
              <a:t>S</a:t>
            </a:r>
            <a:r>
              <a:rPr lang="zh-CN" altLang="en-US" sz="1400" b="1" dirty="0"/>
              <a:t>在主存中，操作数地址（有效地址</a:t>
            </a:r>
            <a:r>
              <a:rPr lang="en-US" altLang="zh-CN" sz="1400" b="1" dirty="0"/>
              <a:t>EA</a:t>
            </a:r>
            <a:r>
              <a:rPr lang="zh-CN" altLang="en-US" sz="1400" b="1" dirty="0"/>
              <a:t>）由形式地址</a:t>
            </a:r>
            <a:r>
              <a:rPr lang="en-US" altLang="zh-CN" sz="1400" b="1" dirty="0"/>
              <a:t>D</a:t>
            </a:r>
            <a:r>
              <a:rPr lang="zh-CN" altLang="en-US" sz="1400" b="1" dirty="0"/>
              <a:t>直接给出，即有效地址</a:t>
            </a:r>
            <a:r>
              <a:rPr lang="en-US" altLang="zh-CN" sz="1400" b="1" dirty="0">
                <a:solidFill>
                  <a:srgbClr val="FF0000"/>
                </a:solidFill>
              </a:rPr>
              <a:t>EA=D=2008H</a:t>
            </a:r>
            <a:r>
              <a:rPr lang="zh-CN" altLang="en-US" sz="1400" b="1" dirty="0">
                <a:solidFill>
                  <a:srgbClr val="FF0000"/>
                </a:solidFill>
              </a:rPr>
              <a:t>，</a:t>
            </a:r>
            <a:r>
              <a:rPr lang="en-US" altLang="zh-CN" sz="1400" b="1" dirty="0">
                <a:solidFill>
                  <a:srgbClr val="FF0000"/>
                </a:solidFill>
              </a:rPr>
              <a:t>S=[2008H]</a:t>
            </a:r>
          </a:p>
          <a:p>
            <a:pPr lvl="2"/>
            <a:endParaRPr lang="en-US" altLang="zh-CN" sz="1400" b="1" dirty="0"/>
          </a:p>
          <a:p>
            <a:pPr lvl="2"/>
            <a:r>
              <a:rPr lang="zh-CN" altLang="en-US" sz="1400" b="1" dirty="0"/>
              <a:t>假设主存</a:t>
            </a:r>
            <a:r>
              <a:rPr lang="en-US" altLang="zh-CN" sz="1400" b="1" dirty="0"/>
              <a:t>2008H</a:t>
            </a:r>
            <a:r>
              <a:rPr lang="zh-CN" altLang="en-US" sz="1400" b="1" dirty="0"/>
              <a:t>的内容为</a:t>
            </a:r>
            <a:r>
              <a:rPr lang="en-US" altLang="zh-CN" sz="1400" b="1" dirty="0"/>
              <a:t>A0A0H</a:t>
            </a:r>
            <a:r>
              <a:rPr lang="zh-CN" altLang="en-US" sz="1400" b="1" dirty="0"/>
              <a:t>，执行指令“</a:t>
            </a:r>
            <a:r>
              <a:rPr lang="en-US" altLang="zh-CN" sz="1400" b="1" dirty="0"/>
              <a:t>MOV EAX, [2008H]</a:t>
            </a:r>
            <a:r>
              <a:rPr lang="zh-CN" altLang="en-US" sz="1400" b="1" dirty="0"/>
              <a:t>”后，</a:t>
            </a:r>
            <a:r>
              <a:rPr lang="en-US" altLang="zh-CN" sz="1400" b="1" dirty="0"/>
              <a:t>EAX=A0A0H</a:t>
            </a:r>
          </a:p>
          <a:p>
            <a:pPr lvl="2"/>
            <a:endParaRPr lang="en-US" altLang="zh-CN" sz="1400" b="1" dirty="0"/>
          </a:p>
          <a:p>
            <a:pPr lvl="2"/>
            <a:r>
              <a:rPr lang="zh-CN" altLang="en-US" sz="1400" b="1" dirty="0"/>
              <a:t>直接寻址方式的特点是地址直观，指令执行阶段需要访问一次主存，但寻址范围受限于地址字段</a:t>
            </a:r>
            <a:r>
              <a:rPr lang="en-US" altLang="zh-CN" sz="1400" b="1" dirty="0"/>
              <a:t>D</a:t>
            </a:r>
            <a:r>
              <a:rPr lang="zh-CN" altLang="en-US" sz="1400" b="1" dirty="0"/>
              <a:t>的宽度。</a:t>
            </a:r>
            <a:endParaRPr lang="zh-CN" altLang="en-US" dirty="0"/>
          </a:p>
        </p:txBody>
      </p:sp>
      <p:grpSp>
        <p:nvGrpSpPr>
          <p:cNvPr id="29" name="组合 28">
            <a:extLst>
              <a:ext uri="{FF2B5EF4-FFF2-40B4-BE49-F238E27FC236}">
                <a16:creationId xmlns:a16="http://schemas.microsoft.com/office/drawing/2014/main" id="{659D01EA-3167-4276-9DCE-A74ECAFB7F7C}"/>
              </a:ext>
            </a:extLst>
          </p:cNvPr>
          <p:cNvGrpSpPr/>
          <p:nvPr/>
        </p:nvGrpSpPr>
        <p:grpSpPr>
          <a:xfrm>
            <a:off x="2987824" y="4066020"/>
            <a:ext cx="3052015" cy="2675348"/>
            <a:chOff x="2987824" y="3838963"/>
            <a:chExt cx="3052015" cy="2675348"/>
          </a:xfrm>
        </p:grpSpPr>
        <p:grpSp>
          <p:nvGrpSpPr>
            <p:cNvPr id="28" name="组合 27">
              <a:extLst>
                <a:ext uri="{FF2B5EF4-FFF2-40B4-BE49-F238E27FC236}">
                  <a16:creationId xmlns:a16="http://schemas.microsoft.com/office/drawing/2014/main" id="{858A1F22-B914-4030-844A-F218C7A152FA}"/>
                </a:ext>
              </a:extLst>
            </p:cNvPr>
            <p:cNvGrpSpPr/>
            <p:nvPr/>
          </p:nvGrpSpPr>
          <p:grpSpPr>
            <a:xfrm>
              <a:off x="2987824" y="3838963"/>
              <a:ext cx="3052015" cy="2675348"/>
              <a:chOff x="2987824" y="3838963"/>
              <a:chExt cx="3052015" cy="2675348"/>
            </a:xfrm>
          </p:grpSpPr>
          <p:grpSp>
            <p:nvGrpSpPr>
              <p:cNvPr id="25" name="组合 24">
                <a:extLst>
                  <a:ext uri="{FF2B5EF4-FFF2-40B4-BE49-F238E27FC236}">
                    <a16:creationId xmlns:a16="http://schemas.microsoft.com/office/drawing/2014/main" id="{6C22D5CC-A27E-4F34-B9BE-7102E10196C5}"/>
                  </a:ext>
                </a:extLst>
              </p:cNvPr>
              <p:cNvGrpSpPr/>
              <p:nvPr/>
            </p:nvGrpSpPr>
            <p:grpSpPr>
              <a:xfrm>
                <a:off x="2987824" y="3838963"/>
                <a:ext cx="3052015" cy="2675348"/>
                <a:chOff x="2987824" y="3838963"/>
                <a:chExt cx="3052015" cy="2675348"/>
              </a:xfrm>
            </p:grpSpPr>
            <p:grpSp>
              <p:nvGrpSpPr>
                <p:cNvPr id="6" name="组合 5">
                  <a:extLst>
                    <a:ext uri="{FF2B5EF4-FFF2-40B4-BE49-F238E27FC236}">
                      <a16:creationId xmlns:a16="http://schemas.microsoft.com/office/drawing/2014/main" id="{243C6A8F-08EE-4549-9D3B-C5B422EB31C1}"/>
                    </a:ext>
                  </a:extLst>
                </p:cNvPr>
                <p:cNvGrpSpPr/>
                <p:nvPr/>
              </p:nvGrpSpPr>
              <p:grpSpPr>
                <a:xfrm>
                  <a:off x="2987824" y="3838963"/>
                  <a:ext cx="3052015" cy="2675348"/>
                  <a:chOff x="2555776" y="4715272"/>
                  <a:chExt cx="3052015" cy="2675348"/>
                </a:xfrm>
              </p:grpSpPr>
              <p:grpSp>
                <p:nvGrpSpPr>
                  <p:cNvPr id="7" name="组合 6">
                    <a:extLst>
                      <a:ext uri="{FF2B5EF4-FFF2-40B4-BE49-F238E27FC236}">
                        <a16:creationId xmlns:a16="http://schemas.microsoft.com/office/drawing/2014/main" id="{C8A59971-BBB8-4F9D-891B-9F9134783D1E}"/>
                      </a:ext>
                    </a:extLst>
                  </p:cNvPr>
                  <p:cNvGrpSpPr/>
                  <p:nvPr/>
                </p:nvGrpSpPr>
                <p:grpSpPr>
                  <a:xfrm>
                    <a:off x="2555776" y="4715272"/>
                    <a:ext cx="2313404" cy="2675348"/>
                    <a:chOff x="2267744" y="2708920"/>
                    <a:chExt cx="2698971" cy="2675348"/>
                  </a:xfrm>
                </p:grpSpPr>
                <p:grpSp>
                  <p:nvGrpSpPr>
                    <p:cNvPr id="9" name="组合 8">
                      <a:extLst>
                        <a:ext uri="{FF2B5EF4-FFF2-40B4-BE49-F238E27FC236}">
                          <a16:creationId xmlns:a16="http://schemas.microsoft.com/office/drawing/2014/main" id="{05F2259E-5F30-44F6-AB47-EBEF3A7A034F}"/>
                        </a:ext>
                      </a:extLst>
                    </p:cNvPr>
                    <p:cNvGrpSpPr/>
                    <p:nvPr/>
                  </p:nvGrpSpPr>
                  <p:grpSpPr>
                    <a:xfrm>
                      <a:off x="2267744" y="2708920"/>
                      <a:ext cx="2352262" cy="307777"/>
                      <a:chOff x="2267744" y="2708920"/>
                      <a:chExt cx="2352262" cy="307777"/>
                    </a:xfrm>
                  </p:grpSpPr>
                  <p:sp>
                    <p:nvSpPr>
                      <p:cNvPr id="11" name="文本框 10">
                        <a:extLst>
                          <a:ext uri="{FF2B5EF4-FFF2-40B4-BE49-F238E27FC236}">
                            <a16:creationId xmlns:a16="http://schemas.microsoft.com/office/drawing/2014/main" id="{FCBBA6E2-EAEF-40BB-ACDB-344C96E88214}"/>
                          </a:ext>
                        </a:extLst>
                      </p:cNvPr>
                      <p:cNvSpPr txBox="1"/>
                      <p:nvPr/>
                    </p:nvSpPr>
                    <p:spPr>
                      <a:xfrm>
                        <a:off x="2267744" y="2708920"/>
                        <a:ext cx="1176130"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t>OP</a:t>
                        </a:r>
                        <a:endParaRPr lang="zh-CN" altLang="en-US" dirty="0"/>
                      </a:p>
                    </p:txBody>
                  </p:sp>
                  <p:sp>
                    <p:nvSpPr>
                      <p:cNvPr id="12" name="文本框 11">
                        <a:extLst>
                          <a:ext uri="{FF2B5EF4-FFF2-40B4-BE49-F238E27FC236}">
                            <a16:creationId xmlns:a16="http://schemas.microsoft.com/office/drawing/2014/main" id="{21DDA249-C7A2-4C5B-9DAB-D5706FFB1E16}"/>
                          </a:ext>
                        </a:extLst>
                      </p:cNvPr>
                      <p:cNvSpPr txBox="1"/>
                      <p:nvPr/>
                    </p:nvSpPr>
                    <p:spPr>
                      <a:xfrm>
                        <a:off x="3443874" y="2708920"/>
                        <a:ext cx="1176132"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solidFill>
                              <a:srgbClr val="0070C0"/>
                            </a:solidFill>
                          </a:rPr>
                          <a:t>001</a:t>
                        </a:r>
                        <a:endParaRPr lang="zh-CN" altLang="en-US" dirty="0">
                          <a:solidFill>
                            <a:srgbClr val="0070C0"/>
                          </a:solidFill>
                        </a:endParaRPr>
                      </a:p>
                    </p:txBody>
                  </p:sp>
                </p:grpSp>
                <p:sp>
                  <p:nvSpPr>
                    <p:cNvPr id="10" name="文本框 9">
                      <a:extLst>
                        <a:ext uri="{FF2B5EF4-FFF2-40B4-BE49-F238E27FC236}">
                          <a16:creationId xmlns:a16="http://schemas.microsoft.com/office/drawing/2014/main" id="{F339E65E-D210-4491-9267-351D3441E0FE}"/>
                        </a:ext>
                      </a:extLst>
                    </p:cNvPr>
                    <p:cNvSpPr txBox="1"/>
                    <p:nvPr/>
                  </p:nvSpPr>
                  <p:spPr>
                    <a:xfrm>
                      <a:off x="3359865" y="5107269"/>
                      <a:ext cx="1606850" cy="276999"/>
                    </a:xfrm>
                    <a:prstGeom prst="rect">
                      <a:avLst/>
                    </a:prstGeom>
                    <a:noFill/>
                  </p:spPr>
                  <p:txBody>
                    <a:bodyPr wrap="none" rtlCol="0">
                      <a:spAutoFit/>
                    </a:bodyPr>
                    <a:lstStyle/>
                    <a:p>
                      <a:r>
                        <a:rPr lang="zh-CN" altLang="en-US" sz="1200" b="1" dirty="0"/>
                        <a:t>图</a:t>
                      </a:r>
                      <a:r>
                        <a:rPr lang="en-US" altLang="zh-CN" sz="1200" b="1" dirty="0"/>
                        <a:t>5.6b    </a:t>
                      </a:r>
                      <a:r>
                        <a:rPr lang="zh-CN" altLang="en-US" sz="1200" b="1" dirty="0"/>
                        <a:t>直接寻址</a:t>
                      </a:r>
                    </a:p>
                  </p:txBody>
                </p:sp>
              </p:grpSp>
              <p:sp>
                <p:nvSpPr>
                  <p:cNvPr id="8" name="文本框 7">
                    <a:extLst>
                      <a:ext uri="{FF2B5EF4-FFF2-40B4-BE49-F238E27FC236}">
                        <a16:creationId xmlns:a16="http://schemas.microsoft.com/office/drawing/2014/main" id="{78C7B64F-6D0A-4D4A-9C83-BF7A707FD7EF}"/>
                      </a:ext>
                    </a:extLst>
                  </p:cNvPr>
                  <p:cNvSpPr txBox="1"/>
                  <p:nvPr/>
                </p:nvSpPr>
                <p:spPr>
                  <a:xfrm>
                    <a:off x="4572001" y="4716060"/>
                    <a:ext cx="1035790" cy="307777"/>
                  </a:xfrm>
                  <a:prstGeom prst="rect">
                    <a:avLst/>
                  </a:prstGeom>
                  <a:noFill/>
                  <a:ln w="12700">
                    <a:solidFill>
                      <a:srgbClr val="0070C0"/>
                    </a:solidFill>
                  </a:ln>
                </p:spPr>
                <p:txBody>
                  <a:bodyPr wrap="square" rtlCol="0">
                    <a:spAutoFit/>
                  </a:bodyPr>
                  <a:lstStyle/>
                  <a:p>
                    <a:pPr algn="ctr"/>
                    <a:r>
                      <a:rPr lang="en-US" altLang="zh-CN" sz="1400" b="1" dirty="0"/>
                      <a:t>D</a:t>
                    </a:r>
                    <a:endParaRPr lang="zh-CN" altLang="en-US" sz="1400" b="1" dirty="0"/>
                  </a:p>
                </p:txBody>
              </p:sp>
            </p:grpSp>
            <p:grpSp>
              <p:nvGrpSpPr>
                <p:cNvPr id="24" name="组合 23">
                  <a:extLst>
                    <a:ext uri="{FF2B5EF4-FFF2-40B4-BE49-F238E27FC236}">
                      <a16:creationId xmlns:a16="http://schemas.microsoft.com/office/drawing/2014/main" id="{8F90E81E-EDCA-4112-B4A9-23074F081514}"/>
                    </a:ext>
                  </a:extLst>
                </p:cNvPr>
                <p:cNvGrpSpPr/>
                <p:nvPr/>
              </p:nvGrpSpPr>
              <p:grpSpPr>
                <a:xfrm>
                  <a:off x="4090397" y="4153552"/>
                  <a:ext cx="1945892" cy="1377378"/>
                  <a:chOff x="4090397" y="4153552"/>
                  <a:chExt cx="1945892" cy="1377378"/>
                </a:xfrm>
              </p:grpSpPr>
              <p:grpSp>
                <p:nvGrpSpPr>
                  <p:cNvPr id="13" name="组合 12">
                    <a:extLst>
                      <a:ext uri="{FF2B5EF4-FFF2-40B4-BE49-F238E27FC236}">
                        <a16:creationId xmlns:a16="http://schemas.microsoft.com/office/drawing/2014/main" id="{64F977FA-BF6B-4A9C-AF74-89B9B8EEE0AC}"/>
                      </a:ext>
                    </a:extLst>
                  </p:cNvPr>
                  <p:cNvGrpSpPr/>
                  <p:nvPr/>
                </p:nvGrpSpPr>
                <p:grpSpPr>
                  <a:xfrm>
                    <a:off x="4090397" y="4437112"/>
                    <a:ext cx="1945892" cy="1093818"/>
                    <a:chOff x="6398863" y="3543813"/>
                    <a:chExt cx="1945892" cy="1093818"/>
                  </a:xfrm>
                </p:grpSpPr>
                <p:sp>
                  <p:nvSpPr>
                    <p:cNvPr id="14" name="文本框 13">
                      <a:extLst>
                        <a:ext uri="{FF2B5EF4-FFF2-40B4-BE49-F238E27FC236}">
                          <a16:creationId xmlns:a16="http://schemas.microsoft.com/office/drawing/2014/main" id="{7080854E-5CA6-4983-BDFE-FB19D7FF2865}"/>
                        </a:ext>
                      </a:extLst>
                    </p:cNvPr>
                    <p:cNvSpPr txBox="1"/>
                    <p:nvPr/>
                  </p:nvSpPr>
                  <p:spPr>
                    <a:xfrm>
                      <a:off x="7336643" y="3800073"/>
                      <a:ext cx="1008112" cy="276999"/>
                    </a:xfrm>
                    <a:prstGeom prst="rect">
                      <a:avLst/>
                    </a:prstGeom>
                    <a:noFill/>
                    <a:ln>
                      <a:solidFill>
                        <a:srgbClr val="002060"/>
                      </a:solidFill>
                    </a:ln>
                  </p:spPr>
                  <p:txBody>
                    <a:bodyPr wrap="square" rtlCol="0">
                      <a:spAutoFit/>
                    </a:bodyPr>
                    <a:lstStyle/>
                    <a:p>
                      <a:pPr algn="ctr"/>
                      <a:endParaRPr lang="zh-CN" altLang="en-US" sz="1200" b="1" u="sng" dirty="0"/>
                    </a:p>
                  </p:txBody>
                </p:sp>
                <p:sp>
                  <p:nvSpPr>
                    <p:cNvPr id="15" name="文本框 14">
                      <a:extLst>
                        <a:ext uri="{FF2B5EF4-FFF2-40B4-BE49-F238E27FC236}">
                          <a16:creationId xmlns:a16="http://schemas.microsoft.com/office/drawing/2014/main" id="{28D05000-9DA8-4560-8DA6-E84C33749E5F}"/>
                        </a:ext>
                      </a:extLst>
                    </p:cNvPr>
                    <p:cNvSpPr txBox="1"/>
                    <p:nvPr/>
                  </p:nvSpPr>
                  <p:spPr>
                    <a:xfrm>
                      <a:off x="7336643" y="4083633"/>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en-US" altLang="zh-CN" dirty="0"/>
                        <a:t>S</a:t>
                      </a:r>
                      <a:endParaRPr lang="zh-CN" altLang="en-US" dirty="0"/>
                    </a:p>
                  </p:txBody>
                </p:sp>
                <p:sp>
                  <p:nvSpPr>
                    <p:cNvPr id="16" name="文本框 15">
                      <a:extLst>
                        <a:ext uri="{FF2B5EF4-FFF2-40B4-BE49-F238E27FC236}">
                          <a16:creationId xmlns:a16="http://schemas.microsoft.com/office/drawing/2014/main" id="{405B3F64-014A-4EF0-A40F-954ADBCFE5A0}"/>
                        </a:ext>
                      </a:extLst>
                    </p:cNvPr>
                    <p:cNvSpPr txBox="1"/>
                    <p:nvPr/>
                  </p:nvSpPr>
                  <p:spPr>
                    <a:xfrm>
                      <a:off x="7336643" y="4360632"/>
                      <a:ext cx="1008112" cy="276999"/>
                    </a:xfrm>
                    <a:prstGeom prst="rect">
                      <a:avLst/>
                    </a:prstGeom>
                    <a:noFill/>
                    <a:ln>
                      <a:solidFill>
                        <a:srgbClr val="002060"/>
                      </a:solidFill>
                    </a:ln>
                  </p:spPr>
                  <p:txBody>
                    <a:bodyPr wrap="square" rtlCol="0">
                      <a:spAutoFit/>
                    </a:bodyPr>
                    <a:lstStyle/>
                    <a:p>
                      <a:pPr algn="ctr"/>
                      <a:endParaRPr lang="zh-CN" altLang="en-US" sz="1200" b="1" dirty="0"/>
                    </a:p>
                  </p:txBody>
                </p:sp>
                <p:sp>
                  <p:nvSpPr>
                    <p:cNvPr id="17" name="文本框 16">
                      <a:extLst>
                        <a:ext uri="{FF2B5EF4-FFF2-40B4-BE49-F238E27FC236}">
                          <a16:creationId xmlns:a16="http://schemas.microsoft.com/office/drawing/2014/main" id="{0B195454-824E-41D8-8EC5-BDF55CC53B01}"/>
                        </a:ext>
                      </a:extLst>
                    </p:cNvPr>
                    <p:cNvSpPr txBox="1"/>
                    <p:nvPr/>
                  </p:nvSpPr>
                  <p:spPr>
                    <a:xfrm>
                      <a:off x="6398863" y="4109794"/>
                      <a:ext cx="697627" cy="246221"/>
                    </a:xfrm>
                    <a:prstGeom prst="rect">
                      <a:avLst/>
                    </a:prstGeom>
                    <a:noFill/>
                  </p:spPr>
                  <p:txBody>
                    <a:bodyPr wrap="none" rtlCol="0">
                      <a:spAutoFit/>
                    </a:bodyPr>
                    <a:lstStyle/>
                    <a:p>
                      <a:r>
                        <a:rPr lang="zh-CN" altLang="en-US" sz="1000" b="1" dirty="0"/>
                        <a:t>主存地址</a:t>
                      </a:r>
                    </a:p>
                  </p:txBody>
                </p:sp>
                <p:cxnSp>
                  <p:nvCxnSpPr>
                    <p:cNvPr id="18" name="直接箭头连接符 17">
                      <a:extLst>
                        <a:ext uri="{FF2B5EF4-FFF2-40B4-BE49-F238E27FC236}">
                          <a16:creationId xmlns:a16="http://schemas.microsoft.com/office/drawing/2014/main" id="{31B93F3C-0A30-405E-8DC6-641E2B8FBB35}"/>
                        </a:ext>
                      </a:extLst>
                    </p:cNvPr>
                    <p:cNvCxnSpPr>
                      <a:cxnSpLocks/>
                    </p:cNvCxnSpPr>
                    <p:nvPr/>
                  </p:nvCxnSpPr>
                  <p:spPr>
                    <a:xfrm>
                      <a:off x="7110086" y="4222132"/>
                      <a:ext cx="22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E4634D9-5141-41F9-90F1-C11088B40B52}"/>
                        </a:ext>
                      </a:extLst>
                    </p:cNvPr>
                    <p:cNvCxnSpPr>
                      <a:cxnSpLocks/>
                    </p:cNvCxnSpPr>
                    <p:nvPr/>
                  </p:nvCxnSpPr>
                  <p:spPr>
                    <a:xfrm>
                      <a:off x="7110086" y="3543813"/>
                      <a:ext cx="0" cy="6783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0" name="直接箭头连接符 19">
                    <a:extLst>
                      <a:ext uri="{FF2B5EF4-FFF2-40B4-BE49-F238E27FC236}">
                        <a16:creationId xmlns:a16="http://schemas.microsoft.com/office/drawing/2014/main" id="{A0385CBF-6A08-42B2-B39E-86F7BF3B8BC4}"/>
                      </a:ext>
                    </a:extLst>
                  </p:cNvPr>
                  <p:cNvCxnSpPr>
                    <a:cxnSpLocks/>
                  </p:cNvCxnSpPr>
                  <p:nvPr/>
                </p:nvCxnSpPr>
                <p:spPr>
                  <a:xfrm flipH="1">
                    <a:off x="4801620" y="4437112"/>
                    <a:ext cx="72032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A68B7D0-0043-4662-A7E2-AD729F2B34D1}"/>
                      </a:ext>
                    </a:extLst>
                  </p:cNvPr>
                  <p:cNvCxnSpPr>
                    <a:cxnSpLocks/>
                  </p:cNvCxnSpPr>
                  <p:nvPr/>
                </p:nvCxnSpPr>
                <p:spPr>
                  <a:xfrm>
                    <a:off x="5521944" y="4153552"/>
                    <a:ext cx="0" cy="28356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6" name="文本框 25">
                <a:extLst>
                  <a:ext uri="{FF2B5EF4-FFF2-40B4-BE49-F238E27FC236}">
                    <a16:creationId xmlns:a16="http://schemas.microsoft.com/office/drawing/2014/main" id="{F3704ABE-26DE-4F11-892C-A8139881A586}"/>
                  </a:ext>
                </a:extLst>
              </p:cNvPr>
              <p:cNvSpPr txBox="1"/>
              <p:nvPr/>
            </p:nvSpPr>
            <p:spPr>
              <a:xfrm>
                <a:off x="5173130" y="4469693"/>
                <a:ext cx="697627" cy="246221"/>
              </a:xfrm>
              <a:prstGeom prst="rect">
                <a:avLst/>
              </a:prstGeom>
              <a:noFill/>
            </p:spPr>
            <p:txBody>
              <a:bodyPr wrap="none" rtlCol="0">
                <a:spAutoFit/>
              </a:bodyPr>
              <a:lstStyle/>
              <a:p>
                <a:r>
                  <a:rPr lang="zh-CN" altLang="en-US" sz="1000" b="1" dirty="0"/>
                  <a:t>主存储器</a:t>
                </a:r>
              </a:p>
            </p:txBody>
          </p:sp>
        </p:grpSp>
        <p:sp>
          <p:nvSpPr>
            <p:cNvPr id="27" name="文本框 26">
              <a:extLst>
                <a:ext uri="{FF2B5EF4-FFF2-40B4-BE49-F238E27FC236}">
                  <a16:creationId xmlns:a16="http://schemas.microsoft.com/office/drawing/2014/main" id="{0B126F50-7000-4AD2-9343-C9E6EDD93250}"/>
                </a:ext>
              </a:extLst>
            </p:cNvPr>
            <p:cNvSpPr txBox="1"/>
            <p:nvPr/>
          </p:nvSpPr>
          <p:spPr>
            <a:xfrm>
              <a:off x="5030628" y="5528265"/>
              <a:ext cx="1008112" cy="276999"/>
            </a:xfrm>
            <a:prstGeom prst="rect">
              <a:avLst/>
            </a:prstGeom>
            <a:noFill/>
            <a:ln>
              <a:solidFill>
                <a:srgbClr val="002060"/>
              </a:solidFill>
            </a:ln>
          </p:spPr>
          <p:txBody>
            <a:bodyPr wrap="square" rtlCol="0">
              <a:spAutoFit/>
            </a:bodyPr>
            <a:lstStyle/>
            <a:p>
              <a:pPr algn="ctr"/>
              <a:endParaRPr lang="zh-CN" altLang="en-US" sz="1200" b="1" dirty="0"/>
            </a:p>
          </p:txBody>
        </p:sp>
      </p:grpSp>
    </p:spTree>
    <p:extLst>
      <p:ext uri="{BB962C8B-B14F-4D97-AF65-F5344CB8AC3E}">
        <p14:creationId xmlns:p14="http://schemas.microsoft.com/office/powerpoint/2010/main" val="417656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559221"/>
            <a:ext cx="8229600" cy="5750099"/>
          </a:xfrm>
        </p:spPr>
        <p:txBody>
          <a:bodyPr/>
          <a:lstStyle/>
          <a:p>
            <a:pPr lvl="1"/>
            <a:r>
              <a:rPr lang="en-US" altLang="zh-CN" sz="2000" b="1" dirty="0">
                <a:latin typeface="+mn-ea"/>
              </a:rPr>
              <a:t>3</a:t>
            </a:r>
            <a:r>
              <a:rPr lang="zh-CN" altLang="en-US" sz="2000" b="1" dirty="0">
                <a:latin typeface="+mn-ea"/>
              </a:rPr>
              <a:t>、寄存器寻址</a:t>
            </a:r>
            <a:endParaRPr lang="en-US" altLang="zh-CN" sz="1800" b="1" dirty="0">
              <a:latin typeface="+mn-ea"/>
            </a:endParaRPr>
          </a:p>
          <a:p>
            <a:pPr lvl="1"/>
            <a:endParaRPr lang="en-US" altLang="zh-CN" sz="1800" b="1" dirty="0">
              <a:latin typeface="+mn-ea"/>
            </a:endParaRPr>
          </a:p>
          <a:p>
            <a:pPr lvl="2"/>
            <a:r>
              <a:rPr lang="zh-CN" altLang="en-US" sz="1400" b="1" dirty="0"/>
              <a:t>例如：</a:t>
            </a:r>
            <a:r>
              <a:rPr lang="en-US" altLang="zh-CN" sz="1400" b="1" dirty="0"/>
              <a:t>MOV </a:t>
            </a:r>
            <a:r>
              <a:rPr lang="en-US" altLang="zh-CN" sz="1400" b="1" dirty="0">
                <a:solidFill>
                  <a:srgbClr val="FF0000"/>
                </a:solidFill>
              </a:rPr>
              <a:t>EAX</a:t>
            </a:r>
            <a:r>
              <a:rPr lang="en-US" altLang="zh-CN" sz="1400" b="1" dirty="0"/>
              <a:t>, </a:t>
            </a:r>
            <a:r>
              <a:rPr lang="en-US" altLang="zh-CN" sz="1400" b="1" dirty="0">
                <a:solidFill>
                  <a:srgbClr val="FF0000"/>
                </a:solidFill>
              </a:rPr>
              <a:t>ECX                    </a:t>
            </a:r>
            <a:r>
              <a:rPr lang="zh-CN" altLang="en-US" sz="1400" b="1" dirty="0"/>
              <a:t>；传送类指令，其中操作数</a:t>
            </a:r>
            <a:r>
              <a:rPr lang="en-US" altLang="zh-CN" sz="1400" b="1" dirty="0"/>
              <a:t>EAX</a:t>
            </a:r>
            <a:r>
              <a:rPr lang="zh-CN" altLang="en-US" sz="1400" b="1" dirty="0"/>
              <a:t>、</a:t>
            </a:r>
            <a:r>
              <a:rPr lang="en-US" altLang="zh-CN" sz="1400" b="1" dirty="0"/>
              <a:t>ECX</a:t>
            </a:r>
            <a:r>
              <a:rPr lang="zh-CN" altLang="en-US" sz="1400" b="1" dirty="0"/>
              <a:t>采用寄存器寻址方式</a:t>
            </a:r>
            <a:endParaRPr lang="en-US" altLang="zh-CN" sz="1400" b="1" dirty="0"/>
          </a:p>
          <a:p>
            <a:pPr lvl="2"/>
            <a:endParaRPr lang="en-US" altLang="zh-CN" sz="1400" b="1" dirty="0">
              <a:solidFill>
                <a:srgbClr val="FF0000"/>
              </a:solidFill>
            </a:endParaRPr>
          </a:p>
          <a:p>
            <a:pPr lvl="2"/>
            <a:r>
              <a:rPr lang="zh-CN" altLang="en-US" sz="1400" b="1" dirty="0"/>
              <a:t>图</a:t>
            </a:r>
            <a:r>
              <a:rPr lang="en-US" altLang="zh-CN" sz="1400" b="1" dirty="0"/>
              <a:t>5.6c</a:t>
            </a:r>
            <a:r>
              <a:rPr lang="zh-CN" altLang="en-US" sz="1400" b="1" dirty="0"/>
              <a:t>为寄存器寻址方式的指令格式，假设寻址方式特征码</a:t>
            </a:r>
            <a:r>
              <a:rPr lang="en-US" altLang="zh-CN" sz="1400" b="1" dirty="0"/>
              <a:t>=010</a:t>
            </a:r>
          </a:p>
          <a:p>
            <a:pPr lvl="2"/>
            <a:endParaRPr lang="en-US" altLang="zh-CN" sz="1400" b="1" dirty="0"/>
          </a:p>
          <a:p>
            <a:pPr lvl="2"/>
            <a:r>
              <a:rPr lang="zh-CN" altLang="en-US" sz="1400" b="1" dirty="0"/>
              <a:t>寄存器寻址方式时，形式地址</a:t>
            </a:r>
            <a:r>
              <a:rPr lang="en-US" altLang="zh-CN" sz="1400" b="1" dirty="0"/>
              <a:t>D</a:t>
            </a:r>
            <a:r>
              <a:rPr lang="zh-CN" altLang="en-US" sz="1400" b="1" dirty="0"/>
              <a:t>表示寄存器编号，操作数</a:t>
            </a:r>
            <a:r>
              <a:rPr lang="en-US" altLang="zh-CN" sz="1400" b="1" dirty="0"/>
              <a:t>S</a:t>
            </a:r>
            <a:r>
              <a:rPr lang="zh-CN" altLang="en-US" sz="1400" b="1" dirty="0"/>
              <a:t>为寄存器中的内容，即有效地址</a:t>
            </a:r>
            <a:r>
              <a:rPr lang="en-US" altLang="zh-CN" sz="1400" b="1" dirty="0">
                <a:solidFill>
                  <a:srgbClr val="FF0000"/>
                </a:solidFill>
              </a:rPr>
              <a:t>EA=D</a:t>
            </a:r>
            <a:r>
              <a:rPr lang="zh-CN" altLang="en-US" sz="1400" b="1" dirty="0">
                <a:solidFill>
                  <a:srgbClr val="FF0000"/>
                </a:solidFill>
              </a:rPr>
              <a:t>，</a:t>
            </a:r>
            <a:r>
              <a:rPr lang="en-US" altLang="zh-CN" sz="1400" b="1" dirty="0">
                <a:solidFill>
                  <a:srgbClr val="FF0000"/>
                </a:solidFill>
              </a:rPr>
              <a:t>S=R[D]</a:t>
            </a:r>
          </a:p>
          <a:p>
            <a:pPr lvl="2"/>
            <a:endParaRPr lang="en-US" altLang="zh-CN" sz="1400" b="1" dirty="0"/>
          </a:p>
          <a:p>
            <a:pPr lvl="2"/>
            <a:r>
              <a:rPr lang="zh-CN" altLang="en-US" sz="1400" b="1" dirty="0"/>
              <a:t>寄存器寻址方式指令执行阶段不需要访问主存（所有寻址方式中</a:t>
            </a:r>
            <a:r>
              <a:rPr lang="zh-CN" altLang="en-US" sz="1400" b="1" dirty="0">
                <a:highlight>
                  <a:srgbClr val="FFFF00"/>
                </a:highlight>
              </a:rPr>
              <a:t>最快</a:t>
            </a:r>
            <a:r>
              <a:rPr lang="zh-CN" altLang="en-US" sz="1400" b="1" dirty="0"/>
              <a:t>）</a:t>
            </a:r>
            <a:endParaRPr lang="zh-CN" altLang="en-US" dirty="0"/>
          </a:p>
        </p:txBody>
      </p:sp>
      <p:grpSp>
        <p:nvGrpSpPr>
          <p:cNvPr id="22" name="组合 21">
            <a:extLst>
              <a:ext uri="{FF2B5EF4-FFF2-40B4-BE49-F238E27FC236}">
                <a16:creationId xmlns:a16="http://schemas.microsoft.com/office/drawing/2014/main" id="{0E14B721-AB54-4D98-B218-A3E8770E7EB1}"/>
              </a:ext>
            </a:extLst>
          </p:cNvPr>
          <p:cNvGrpSpPr/>
          <p:nvPr/>
        </p:nvGrpSpPr>
        <p:grpSpPr>
          <a:xfrm>
            <a:off x="2987824" y="3933056"/>
            <a:ext cx="3052015" cy="2675348"/>
            <a:chOff x="2987824" y="3838963"/>
            <a:chExt cx="3052015" cy="2675348"/>
          </a:xfrm>
        </p:grpSpPr>
        <p:grpSp>
          <p:nvGrpSpPr>
            <p:cNvPr id="23" name="组合 22">
              <a:extLst>
                <a:ext uri="{FF2B5EF4-FFF2-40B4-BE49-F238E27FC236}">
                  <a16:creationId xmlns:a16="http://schemas.microsoft.com/office/drawing/2014/main" id="{FBBDF287-29C0-40D4-8A00-E35484203F01}"/>
                </a:ext>
              </a:extLst>
            </p:cNvPr>
            <p:cNvGrpSpPr/>
            <p:nvPr/>
          </p:nvGrpSpPr>
          <p:grpSpPr>
            <a:xfrm>
              <a:off x="2987824" y="3838963"/>
              <a:ext cx="3052015" cy="2675348"/>
              <a:chOff x="2987824" y="3838963"/>
              <a:chExt cx="3052015" cy="2675348"/>
            </a:xfrm>
          </p:grpSpPr>
          <p:grpSp>
            <p:nvGrpSpPr>
              <p:cNvPr id="28" name="组合 27">
                <a:extLst>
                  <a:ext uri="{FF2B5EF4-FFF2-40B4-BE49-F238E27FC236}">
                    <a16:creationId xmlns:a16="http://schemas.microsoft.com/office/drawing/2014/main" id="{9C0424F9-0305-49A0-BF1B-21F5E15719BA}"/>
                  </a:ext>
                </a:extLst>
              </p:cNvPr>
              <p:cNvGrpSpPr/>
              <p:nvPr/>
            </p:nvGrpSpPr>
            <p:grpSpPr>
              <a:xfrm>
                <a:off x="2987824" y="3838963"/>
                <a:ext cx="3052015" cy="2675348"/>
                <a:chOff x="2987824" y="3838963"/>
                <a:chExt cx="3052015" cy="2675348"/>
              </a:xfrm>
            </p:grpSpPr>
            <p:grpSp>
              <p:nvGrpSpPr>
                <p:cNvPr id="30" name="组合 29">
                  <a:extLst>
                    <a:ext uri="{FF2B5EF4-FFF2-40B4-BE49-F238E27FC236}">
                      <a16:creationId xmlns:a16="http://schemas.microsoft.com/office/drawing/2014/main" id="{A5621358-942E-4898-928B-6C568410CB79}"/>
                    </a:ext>
                  </a:extLst>
                </p:cNvPr>
                <p:cNvGrpSpPr/>
                <p:nvPr/>
              </p:nvGrpSpPr>
              <p:grpSpPr>
                <a:xfrm>
                  <a:off x="2987824" y="3838963"/>
                  <a:ext cx="3052015" cy="2675348"/>
                  <a:chOff x="2555776" y="4715272"/>
                  <a:chExt cx="3052015" cy="2675348"/>
                </a:xfrm>
              </p:grpSpPr>
              <p:grpSp>
                <p:nvGrpSpPr>
                  <p:cNvPr id="41" name="组合 40">
                    <a:extLst>
                      <a:ext uri="{FF2B5EF4-FFF2-40B4-BE49-F238E27FC236}">
                        <a16:creationId xmlns:a16="http://schemas.microsoft.com/office/drawing/2014/main" id="{A3931383-27DE-4710-8A89-88D3CC059D0F}"/>
                      </a:ext>
                    </a:extLst>
                  </p:cNvPr>
                  <p:cNvGrpSpPr/>
                  <p:nvPr/>
                </p:nvGrpSpPr>
                <p:grpSpPr>
                  <a:xfrm>
                    <a:off x="2555776" y="4715272"/>
                    <a:ext cx="2376048" cy="2675348"/>
                    <a:chOff x="2267744" y="2708920"/>
                    <a:chExt cx="2772057" cy="2675348"/>
                  </a:xfrm>
                </p:grpSpPr>
                <p:grpSp>
                  <p:nvGrpSpPr>
                    <p:cNvPr id="43" name="组合 42">
                      <a:extLst>
                        <a:ext uri="{FF2B5EF4-FFF2-40B4-BE49-F238E27FC236}">
                          <a16:creationId xmlns:a16="http://schemas.microsoft.com/office/drawing/2014/main" id="{CB3F70B4-CF79-4213-9353-500780647E22}"/>
                        </a:ext>
                      </a:extLst>
                    </p:cNvPr>
                    <p:cNvGrpSpPr/>
                    <p:nvPr/>
                  </p:nvGrpSpPr>
                  <p:grpSpPr>
                    <a:xfrm>
                      <a:off x="2267744" y="2708920"/>
                      <a:ext cx="2352262" cy="307777"/>
                      <a:chOff x="2267744" y="2708920"/>
                      <a:chExt cx="2352262" cy="307777"/>
                    </a:xfrm>
                  </p:grpSpPr>
                  <p:sp>
                    <p:nvSpPr>
                      <p:cNvPr id="45" name="文本框 44">
                        <a:extLst>
                          <a:ext uri="{FF2B5EF4-FFF2-40B4-BE49-F238E27FC236}">
                            <a16:creationId xmlns:a16="http://schemas.microsoft.com/office/drawing/2014/main" id="{91792224-BC7F-42DB-8DF1-05DAD743E0EC}"/>
                          </a:ext>
                        </a:extLst>
                      </p:cNvPr>
                      <p:cNvSpPr txBox="1"/>
                      <p:nvPr/>
                    </p:nvSpPr>
                    <p:spPr>
                      <a:xfrm>
                        <a:off x="2267744" y="2708920"/>
                        <a:ext cx="1176130"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t>OP</a:t>
                        </a:r>
                        <a:endParaRPr lang="zh-CN" altLang="en-US" dirty="0"/>
                      </a:p>
                    </p:txBody>
                  </p:sp>
                  <p:sp>
                    <p:nvSpPr>
                      <p:cNvPr id="46" name="文本框 45">
                        <a:extLst>
                          <a:ext uri="{FF2B5EF4-FFF2-40B4-BE49-F238E27FC236}">
                            <a16:creationId xmlns:a16="http://schemas.microsoft.com/office/drawing/2014/main" id="{875E593B-8915-4D81-B501-039ACD51868D}"/>
                          </a:ext>
                        </a:extLst>
                      </p:cNvPr>
                      <p:cNvSpPr txBox="1"/>
                      <p:nvPr/>
                    </p:nvSpPr>
                    <p:spPr>
                      <a:xfrm>
                        <a:off x="3443874" y="2708920"/>
                        <a:ext cx="1176132"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solidFill>
                              <a:srgbClr val="0070C0"/>
                            </a:solidFill>
                          </a:rPr>
                          <a:t>010</a:t>
                        </a:r>
                        <a:endParaRPr lang="zh-CN" altLang="en-US" dirty="0">
                          <a:solidFill>
                            <a:srgbClr val="0070C0"/>
                          </a:solidFill>
                        </a:endParaRPr>
                      </a:p>
                    </p:txBody>
                  </p:sp>
                </p:grpSp>
                <p:sp>
                  <p:nvSpPr>
                    <p:cNvPr id="44" name="文本框 43">
                      <a:extLst>
                        <a:ext uri="{FF2B5EF4-FFF2-40B4-BE49-F238E27FC236}">
                          <a16:creationId xmlns:a16="http://schemas.microsoft.com/office/drawing/2014/main" id="{7B59E1D6-8471-41AA-B97E-73BA568E0D35}"/>
                        </a:ext>
                      </a:extLst>
                    </p:cNvPr>
                    <p:cNvSpPr txBox="1"/>
                    <p:nvPr/>
                  </p:nvSpPr>
                  <p:spPr>
                    <a:xfrm>
                      <a:off x="3275856" y="5107269"/>
                      <a:ext cx="1763945" cy="276999"/>
                    </a:xfrm>
                    <a:prstGeom prst="rect">
                      <a:avLst/>
                    </a:prstGeom>
                    <a:noFill/>
                  </p:spPr>
                  <p:txBody>
                    <a:bodyPr wrap="none" rtlCol="0">
                      <a:spAutoFit/>
                    </a:bodyPr>
                    <a:lstStyle/>
                    <a:p>
                      <a:r>
                        <a:rPr lang="zh-CN" altLang="en-US" sz="1200" b="1" dirty="0"/>
                        <a:t>图</a:t>
                      </a:r>
                      <a:r>
                        <a:rPr lang="en-US" altLang="zh-CN" sz="1200" b="1" dirty="0"/>
                        <a:t>5.6c    </a:t>
                      </a:r>
                      <a:r>
                        <a:rPr lang="zh-CN" altLang="en-US" sz="1200" b="1" dirty="0"/>
                        <a:t>寄存器寻址</a:t>
                      </a:r>
                    </a:p>
                  </p:txBody>
                </p:sp>
              </p:grpSp>
              <p:sp>
                <p:nvSpPr>
                  <p:cNvPr id="42" name="文本框 41">
                    <a:extLst>
                      <a:ext uri="{FF2B5EF4-FFF2-40B4-BE49-F238E27FC236}">
                        <a16:creationId xmlns:a16="http://schemas.microsoft.com/office/drawing/2014/main" id="{CA9002EF-0D78-4641-8E6F-DF662B157653}"/>
                      </a:ext>
                    </a:extLst>
                  </p:cNvPr>
                  <p:cNvSpPr txBox="1"/>
                  <p:nvPr/>
                </p:nvSpPr>
                <p:spPr>
                  <a:xfrm>
                    <a:off x="4572001" y="4716060"/>
                    <a:ext cx="1035790" cy="307777"/>
                  </a:xfrm>
                  <a:prstGeom prst="rect">
                    <a:avLst/>
                  </a:prstGeom>
                  <a:noFill/>
                  <a:ln w="12700">
                    <a:solidFill>
                      <a:srgbClr val="0070C0"/>
                    </a:solidFill>
                  </a:ln>
                </p:spPr>
                <p:txBody>
                  <a:bodyPr wrap="square" rtlCol="0">
                    <a:spAutoFit/>
                  </a:bodyPr>
                  <a:lstStyle/>
                  <a:p>
                    <a:pPr algn="ctr"/>
                    <a:r>
                      <a:rPr lang="en-US" altLang="zh-CN" sz="1400" b="1" dirty="0"/>
                      <a:t>D</a:t>
                    </a:r>
                    <a:endParaRPr lang="zh-CN" altLang="en-US" sz="1400" b="1" dirty="0"/>
                  </a:p>
                </p:txBody>
              </p:sp>
            </p:grpSp>
            <p:grpSp>
              <p:nvGrpSpPr>
                <p:cNvPr id="31" name="组合 30">
                  <a:extLst>
                    <a:ext uri="{FF2B5EF4-FFF2-40B4-BE49-F238E27FC236}">
                      <a16:creationId xmlns:a16="http://schemas.microsoft.com/office/drawing/2014/main" id="{3372C004-92B3-4B4F-B5F1-1842E9B4B73B}"/>
                    </a:ext>
                  </a:extLst>
                </p:cNvPr>
                <p:cNvGrpSpPr/>
                <p:nvPr/>
              </p:nvGrpSpPr>
              <p:grpSpPr>
                <a:xfrm>
                  <a:off x="3923928" y="4153552"/>
                  <a:ext cx="2112361" cy="1377378"/>
                  <a:chOff x="3923928" y="4153552"/>
                  <a:chExt cx="2112361" cy="1377378"/>
                </a:xfrm>
              </p:grpSpPr>
              <p:grpSp>
                <p:nvGrpSpPr>
                  <p:cNvPr id="32" name="组合 31">
                    <a:extLst>
                      <a:ext uri="{FF2B5EF4-FFF2-40B4-BE49-F238E27FC236}">
                        <a16:creationId xmlns:a16="http://schemas.microsoft.com/office/drawing/2014/main" id="{4B92E91A-C8D6-486D-895B-57928FF13ACB}"/>
                      </a:ext>
                    </a:extLst>
                  </p:cNvPr>
                  <p:cNvGrpSpPr/>
                  <p:nvPr/>
                </p:nvGrpSpPr>
                <p:grpSpPr>
                  <a:xfrm>
                    <a:off x="3923928" y="4437112"/>
                    <a:ext cx="2112361" cy="1093818"/>
                    <a:chOff x="6232394" y="3543813"/>
                    <a:chExt cx="2112361" cy="1093818"/>
                  </a:xfrm>
                </p:grpSpPr>
                <p:sp>
                  <p:nvSpPr>
                    <p:cNvPr id="35" name="文本框 34">
                      <a:extLst>
                        <a:ext uri="{FF2B5EF4-FFF2-40B4-BE49-F238E27FC236}">
                          <a16:creationId xmlns:a16="http://schemas.microsoft.com/office/drawing/2014/main" id="{B4017C39-D895-40DA-B1E6-7C7BFA199913}"/>
                        </a:ext>
                      </a:extLst>
                    </p:cNvPr>
                    <p:cNvSpPr txBox="1"/>
                    <p:nvPr/>
                  </p:nvSpPr>
                  <p:spPr>
                    <a:xfrm>
                      <a:off x="7336643" y="3800073"/>
                      <a:ext cx="1008112" cy="276999"/>
                    </a:xfrm>
                    <a:prstGeom prst="rect">
                      <a:avLst/>
                    </a:prstGeom>
                    <a:noFill/>
                    <a:ln>
                      <a:solidFill>
                        <a:srgbClr val="002060"/>
                      </a:solidFill>
                    </a:ln>
                  </p:spPr>
                  <p:txBody>
                    <a:bodyPr wrap="square" rtlCol="0">
                      <a:spAutoFit/>
                    </a:bodyPr>
                    <a:lstStyle/>
                    <a:p>
                      <a:pPr algn="ctr"/>
                      <a:endParaRPr lang="zh-CN" altLang="en-US" sz="1200" b="1" u="sng" dirty="0"/>
                    </a:p>
                  </p:txBody>
                </p:sp>
                <p:sp>
                  <p:nvSpPr>
                    <p:cNvPr id="36" name="文本框 35">
                      <a:extLst>
                        <a:ext uri="{FF2B5EF4-FFF2-40B4-BE49-F238E27FC236}">
                          <a16:creationId xmlns:a16="http://schemas.microsoft.com/office/drawing/2014/main" id="{90F19744-1538-4D9C-807C-369F73D92291}"/>
                        </a:ext>
                      </a:extLst>
                    </p:cNvPr>
                    <p:cNvSpPr txBox="1"/>
                    <p:nvPr/>
                  </p:nvSpPr>
                  <p:spPr>
                    <a:xfrm>
                      <a:off x="7336643" y="4083633"/>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en-US" altLang="zh-CN" dirty="0"/>
                        <a:t>S</a:t>
                      </a:r>
                      <a:endParaRPr lang="zh-CN" altLang="en-US" dirty="0"/>
                    </a:p>
                  </p:txBody>
                </p:sp>
                <p:sp>
                  <p:nvSpPr>
                    <p:cNvPr id="37" name="文本框 36">
                      <a:extLst>
                        <a:ext uri="{FF2B5EF4-FFF2-40B4-BE49-F238E27FC236}">
                          <a16:creationId xmlns:a16="http://schemas.microsoft.com/office/drawing/2014/main" id="{7283F812-694D-4506-A15C-3A4133EBA052}"/>
                        </a:ext>
                      </a:extLst>
                    </p:cNvPr>
                    <p:cNvSpPr txBox="1"/>
                    <p:nvPr/>
                  </p:nvSpPr>
                  <p:spPr>
                    <a:xfrm>
                      <a:off x="7336643" y="4360632"/>
                      <a:ext cx="1008112" cy="276999"/>
                    </a:xfrm>
                    <a:prstGeom prst="rect">
                      <a:avLst/>
                    </a:prstGeom>
                    <a:noFill/>
                    <a:ln>
                      <a:solidFill>
                        <a:srgbClr val="002060"/>
                      </a:solidFill>
                    </a:ln>
                  </p:spPr>
                  <p:txBody>
                    <a:bodyPr wrap="square" rtlCol="0">
                      <a:spAutoFit/>
                    </a:bodyPr>
                    <a:lstStyle/>
                    <a:p>
                      <a:pPr algn="ctr"/>
                      <a:endParaRPr lang="zh-CN" altLang="en-US" sz="1200" b="1" dirty="0"/>
                    </a:p>
                  </p:txBody>
                </p:sp>
                <p:sp>
                  <p:nvSpPr>
                    <p:cNvPr id="38" name="文本框 37">
                      <a:extLst>
                        <a:ext uri="{FF2B5EF4-FFF2-40B4-BE49-F238E27FC236}">
                          <a16:creationId xmlns:a16="http://schemas.microsoft.com/office/drawing/2014/main" id="{28A3A4F8-6BF3-4596-B550-FD091B50CFB1}"/>
                        </a:ext>
                      </a:extLst>
                    </p:cNvPr>
                    <p:cNvSpPr txBox="1"/>
                    <p:nvPr/>
                  </p:nvSpPr>
                  <p:spPr>
                    <a:xfrm>
                      <a:off x="6232394" y="4109794"/>
                      <a:ext cx="825867" cy="246221"/>
                    </a:xfrm>
                    <a:prstGeom prst="rect">
                      <a:avLst/>
                    </a:prstGeom>
                    <a:noFill/>
                  </p:spPr>
                  <p:txBody>
                    <a:bodyPr wrap="none" rtlCol="0">
                      <a:spAutoFit/>
                    </a:bodyPr>
                    <a:lstStyle/>
                    <a:p>
                      <a:r>
                        <a:rPr lang="zh-CN" altLang="en-US" sz="1000" b="1" dirty="0"/>
                        <a:t>寄存器编号</a:t>
                      </a:r>
                    </a:p>
                  </p:txBody>
                </p:sp>
                <p:cxnSp>
                  <p:nvCxnSpPr>
                    <p:cNvPr id="39" name="直接箭头连接符 38">
                      <a:extLst>
                        <a:ext uri="{FF2B5EF4-FFF2-40B4-BE49-F238E27FC236}">
                          <a16:creationId xmlns:a16="http://schemas.microsoft.com/office/drawing/2014/main" id="{832037DC-19B8-4FDD-9EF2-A5225BB35973}"/>
                        </a:ext>
                      </a:extLst>
                    </p:cNvPr>
                    <p:cNvCxnSpPr>
                      <a:cxnSpLocks/>
                    </p:cNvCxnSpPr>
                    <p:nvPr/>
                  </p:nvCxnSpPr>
                  <p:spPr>
                    <a:xfrm>
                      <a:off x="7110086" y="4222132"/>
                      <a:ext cx="22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D1F3167-ECB6-4AE7-9469-8C24CFC9616B}"/>
                        </a:ext>
                      </a:extLst>
                    </p:cNvPr>
                    <p:cNvCxnSpPr>
                      <a:cxnSpLocks/>
                    </p:cNvCxnSpPr>
                    <p:nvPr/>
                  </p:nvCxnSpPr>
                  <p:spPr>
                    <a:xfrm>
                      <a:off x="7110086" y="3543813"/>
                      <a:ext cx="0" cy="6783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3" name="直接箭头连接符 32">
                    <a:extLst>
                      <a:ext uri="{FF2B5EF4-FFF2-40B4-BE49-F238E27FC236}">
                        <a16:creationId xmlns:a16="http://schemas.microsoft.com/office/drawing/2014/main" id="{0AD76BAD-8CCB-4B38-9B7E-FE1C928D6AC0}"/>
                      </a:ext>
                    </a:extLst>
                  </p:cNvPr>
                  <p:cNvCxnSpPr>
                    <a:cxnSpLocks/>
                  </p:cNvCxnSpPr>
                  <p:nvPr/>
                </p:nvCxnSpPr>
                <p:spPr>
                  <a:xfrm flipH="1">
                    <a:off x="4801620" y="4437112"/>
                    <a:ext cx="72032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1D14C32-D2D7-42B5-AF93-2F55715F0C47}"/>
                      </a:ext>
                    </a:extLst>
                  </p:cNvPr>
                  <p:cNvCxnSpPr>
                    <a:cxnSpLocks/>
                  </p:cNvCxnSpPr>
                  <p:nvPr/>
                </p:nvCxnSpPr>
                <p:spPr>
                  <a:xfrm>
                    <a:off x="5521944" y="4153552"/>
                    <a:ext cx="0" cy="28356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9" name="文本框 28">
                <a:extLst>
                  <a:ext uri="{FF2B5EF4-FFF2-40B4-BE49-F238E27FC236}">
                    <a16:creationId xmlns:a16="http://schemas.microsoft.com/office/drawing/2014/main" id="{F3FB6A7D-D852-450F-9E0C-47E89825D89E}"/>
                  </a:ext>
                </a:extLst>
              </p:cNvPr>
              <p:cNvSpPr txBox="1"/>
              <p:nvPr/>
            </p:nvSpPr>
            <p:spPr>
              <a:xfrm>
                <a:off x="5173130" y="4469693"/>
                <a:ext cx="697627" cy="246221"/>
              </a:xfrm>
              <a:prstGeom prst="rect">
                <a:avLst/>
              </a:prstGeom>
              <a:noFill/>
            </p:spPr>
            <p:txBody>
              <a:bodyPr wrap="none" rtlCol="0">
                <a:spAutoFit/>
              </a:bodyPr>
              <a:lstStyle/>
              <a:p>
                <a:r>
                  <a:rPr lang="zh-CN" altLang="en-US" sz="1000" b="1" dirty="0"/>
                  <a:t>寄存器组</a:t>
                </a:r>
              </a:p>
            </p:txBody>
          </p:sp>
        </p:grpSp>
        <p:sp>
          <p:nvSpPr>
            <p:cNvPr id="27" name="文本框 26">
              <a:extLst>
                <a:ext uri="{FF2B5EF4-FFF2-40B4-BE49-F238E27FC236}">
                  <a16:creationId xmlns:a16="http://schemas.microsoft.com/office/drawing/2014/main" id="{7A85E420-7B40-4082-828F-E6585B7AC496}"/>
                </a:ext>
              </a:extLst>
            </p:cNvPr>
            <p:cNvSpPr txBox="1"/>
            <p:nvPr/>
          </p:nvSpPr>
          <p:spPr>
            <a:xfrm>
              <a:off x="5030628" y="5528265"/>
              <a:ext cx="1008112" cy="276999"/>
            </a:xfrm>
            <a:prstGeom prst="rect">
              <a:avLst/>
            </a:prstGeom>
            <a:noFill/>
            <a:ln>
              <a:solidFill>
                <a:srgbClr val="002060"/>
              </a:solidFill>
            </a:ln>
          </p:spPr>
          <p:txBody>
            <a:bodyPr wrap="square" rtlCol="0">
              <a:spAutoFit/>
            </a:bodyPr>
            <a:lstStyle/>
            <a:p>
              <a:pPr algn="ctr"/>
              <a:endParaRPr lang="zh-CN" altLang="en-US" sz="1200" b="1" dirty="0"/>
            </a:p>
          </p:txBody>
        </p:sp>
      </p:grpSp>
    </p:spTree>
    <p:extLst>
      <p:ext uri="{BB962C8B-B14F-4D97-AF65-F5344CB8AC3E}">
        <p14:creationId xmlns:p14="http://schemas.microsoft.com/office/powerpoint/2010/main" val="160525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BC7DA5A3-741B-4316-B689-929D02FEF7F3}"/>
              </a:ext>
            </a:extLst>
          </p:cNvPr>
          <p:cNvSpPr>
            <a:spLocks noGrp="1" noChangeArrowheads="1"/>
          </p:cNvSpPr>
          <p:nvPr>
            <p:ph type="body" idx="1"/>
          </p:nvPr>
        </p:nvSpPr>
        <p:spPr>
          <a:xfrm>
            <a:off x="179388" y="1196975"/>
            <a:ext cx="8029575" cy="5545138"/>
          </a:xfrm>
        </p:spPr>
        <p:txBody>
          <a:bodyPr rtlCol="0">
            <a:normAutofit fontScale="92500" lnSpcReduction="10000"/>
          </a:bodyPr>
          <a:lstStyle/>
          <a:p>
            <a:pPr lvl="1" eaLnBrk="1" fontAlgn="auto" hangingPunct="1">
              <a:lnSpc>
                <a:spcPct val="80000"/>
              </a:lnSpc>
              <a:spcAft>
                <a:spcPts val="0"/>
              </a:spcAft>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1</a:t>
            </a:r>
            <a:r>
              <a:rPr lang="zh-CN" altLang="en-US" b="1" dirty="0"/>
              <a:t>章　计算机系统概论</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2</a:t>
            </a:r>
            <a:r>
              <a:rPr lang="zh-CN" altLang="en-US" b="1" dirty="0"/>
              <a:t>章　数据信息的表示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3</a:t>
            </a:r>
            <a:r>
              <a:rPr lang="zh-CN" altLang="en-US" b="1" dirty="0"/>
              <a:t>章　运算方法与运算器</a:t>
            </a:r>
            <a:r>
              <a:rPr lang="zh-CN" altLang="en-US" b="1" dirty="0">
                <a:solidFill>
                  <a:srgbClr val="FF0000"/>
                </a:solidFill>
              </a:rPr>
              <a:t>　</a:t>
            </a:r>
            <a:endParaRPr lang="en-US" altLang="zh-CN" b="1" dirty="0">
              <a:solidFill>
                <a:srgbClr val="FF0000"/>
              </a:solidFill>
            </a:endParaRPr>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4</a:t>
            </a:r>
            <a:r>
              <a:rPr lang="zh-CN" altLang="en-US" b="1" dirty="0"/>
              <a:t>章　存储系统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solidFill>
                  <a:srgbClr val="FF0000"/>
                </a:solidFill>
              </a:rPr>
              <a:t>第</a:t>
            </a:r>
            <a:r>
              <a:rPr lang="en-US" altLang="zh-CN" b="1" dirty="0">
                <a:solidFill>
                  <a:srgbClr val="FF0000"/>
                </a:solidFill>
              </a:rPr>
              <a:t>5</a:t>
            </a:r>
            <a:r>
              <a:rPr lang="zh-CN" altLang="en-US" b="1" dirty="0">
                <a:solidFill>
                  <a:srgbClr val="FF0000"/>
                </a:solidFill>
              </a:rPr>
              <a:t>章　指令系统　</a:t>
            </a:r>
            <a:endParaRPr lang="en-US" altLang="zh-CN" b="1" dirty="0">
              <a:solidFill>
                <a:srgbClr val="FF0000"/>
              </a:solidFill>
            </a:endParaRPr>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6</a:t>
            </a:r>
            <a:r>
              <a:rPr lang="zh-CN" altLang="en-US" b="1" dirty="0"/>
              <a:t>章　中央处理器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7</a:t>
            </a:r>
            <a:r>
              <a:rPr lang="zh-CN" altLang="en-US" b="1" dirty="0"/>
              <a:t>章　指令流水线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8</a:t>
            </a:r>
            <a:r>
              <a:rPr lang="zh-CN" altLang="en-US" b="1" dirty="0"/>
              <a:t>章　总线系统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en-US" altLang="zh-CN" b="1" dirty="0"/>
          </a:p>
          <a:p>
            <a:pPr marL="857250" lvl="2" indent="0" eaLnBrk="1" fontAlgn="auto" hangingPunct="1">
              <a:lnSpc>
                <a:spcPct val="80000"/>
              </a:lnSpc>
              <a:spcAft>
                <a:spcPts val="0"/>
              </a:spcAft>
              <a:buFont typeface="Arial" panose="020B0604020202020204" pitchFamily="34" charset="0"/>
              <a:buNone/>
              <a:defRPr/>
            </a:pPr>
            <a:r>
              <a:rPr lang="zh-CN" altLang="en-US" b="1" dirty="0"/>
              <a:t>第</a:t>
            </a:r>
            <a:r>
              <a:rPr lang="en-US" altLang="zh-CN" b="1" dirty="0"/>
              <a:t>9</a:t>
            </a:r>
            <a:r>
              <a:rPr lang="zh-CN" altLang="en-US" b="1" dirty="0"/>
              <a:t>章　输入输出系统　</a:t>
            </a:r>
            <a:endParaRPr lang="en-US" altLang="zh-CN" b="1" dirty="0"/>
          </a:p>
          <a:p>
            <a:pPr marL="857250" lvl="2" indent="0" eaLnBrk="1" fontAlgn="auto" hangingPunct="1">
              <a:lnSpc>
                <a:spcPct val="80000"/>
              </a:lnSpc>
              <a:spcAft>
                <a:spcPts val="0"/>
              </a:spcAft>
              <a:buFont typeface="Arial" panose="020B0604020202020204" pitchFamily="34" charset="0"/>
              <a:buNone/>
              <a:defRPr/>
            </a:pPr>
            <a:endParaRPr lang="zh-CN" altLang="en-US" b="1" dirty="0"/>
          </a:p>
        </p:txBody>
      </p:sp>
      <p:pic>
        <p:nvPicPr>
          <p:cNvPr id="5" name="Picture 4">
            <a:extLst>
              <a:ext uri="{FF2B5EF4-FFF2-40B4-BE49-F238E27FC236}">
                <a16:creationId xmlns:a16="http://schemas.microsoft.com/office/drawing/2014/main" id="{A2FDF042-D2FF-4287-BE4A-112B23C84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772816"/>
            <a:ext cx="2919785" cy="403995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3EA1DE9-A480-42DF-9BF1-3530731CCD17}"/>
              </a:ext>
            </a:extLst>
          </p:cNvPr>
          <p:cNvSpPr>
            <a:spLocks noGrp="1"/>
          </p:cNvSpPr>
          <p:nvPr>
            <p:ph type="title"/>
          </p:nvPr>
        </p:nvSpPr>
        <p:spPr/>
        <p:txBody>
          <a:bodyPr/>
          <a:lstStyle/>
          <a:p>
            <a:r>
              <a:rPr lang="zh-CN" altLang="en-US" b="1" dirty="0"/>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260648"/>
            <a:ext cx="8229600" cy="5750099"/>
          </a:xfrm>
        </p:spPr>
        <p:txBody>
          <a:bodyPr/>
          <a:lstStyle/>
          <a:p>
            <a:pPr lvl="1"/>
            <a:r>
              <a:rPr lang="en-US" altLang="zh-CN" sz="2000" b="1" dirty="0">
                <a:latin typeface="+mn-ea"/>
              </a:rPr>
              <a:t>4</a:t>
            </a:r>
            <a:r>
              <a:rPr lang="zh-CN" altLang="en-US" sz="2000" b="1" dirty="0">
                <a:latin typeface="+mn-ea"/>
              </a:rPr>
              <a:t>、间接寻址</a:t>
            </a:r>
            <a:endParaRPr lang="en-US" altLang="zh-CN" sz="1800" b="1" dirty="0">
              <a:latin typeface="+mn-ea"/>
            </a:endParaRPr>
          </a:p>
          <a:p>
            <a:pPr lvl="1"/>
            <a:endParaRPr lang="en-US" altLang="zh-CN" sz="1800" b="1" dirty="0">
              <a:latin typeface="+mn-ea"/>
            </a:endParaRPr>
          </a:p>
          <a:p>
            <a:pPr lvl="2"/>
            <a:r>
              <a:rPr lang="zh-CN" altLang="en-US" sz="1400" b="1" dirty="0"/>
              <a:t>例如：</a:t>
            </a:r>
            <a:r>
              <a:rPr lang="en-US" altLang="zh-CN" sz="1400" b="1" dirty="0"/>
              <a:t>MOV EAX, </a:t>
            </a:r>
            <a:r>
              <a:rPr lang="en-US" altLang="zh-CN" sz="1400" b="1" dirty="0">
                <a:solidFill>
                  <a:srgbClr val="FF0000"/>
                </a:solidFill>
              </a:rPr>
              <a:t>@2008H	</a:t>
            </a:r>
            <a:r>
              <a:rPr lang="zh-CN" altLang="en-US" sz="1400" b="1" dirty="0"/>
              <a:t>；传送类指令，其中操作数</a:t>
            </a:r>
            <a:r>
              <a:rPr lang="en-US" altLang="zh-CN" sz="1400" b="1" dirty="0"/>
              <a:t>@2008H</a:t>
            </a:r>
            <a:r>
              <a:rPr lang="zh-CN" altLang="en-US" sz="1400" b="1" dirty="0"/>
              <a:t>采用间接寻址方式</a:t>
            </a:r>
            <a:endParaRPr lang="en-US" altLang="zh-CN" sz="1400" b="1" dirty="0"/>
          </a:p>
          <a:p>
            <a:pPr lvl="2"/>
            <a:endParaRPr lang="en-US" altLang="zh-CN" sz="1400" b="1" dirty="0">
              <a:solidFill>
                <a:srgbClr val="FF0000"/>
              </a:solidFill>
            </a:endParaRPr>
          </a:p>
          <a:p>
            <a:pPr lvl="2"/>
            <a:r>
              <a:rPr lang="zh-CN" altLang="en-US" sz="1400" b="1" dirty="0"/>
              <a:t>图</a:t>
            </a:r>
            <a:r>
              <a:rPr lang="en-US" altLang="zh-CN" sz="1400" b="1" dirty="0"/>
              <a:t>5.7</a:t>
            </a:r>
            <a:r>
              <a:rPr lang="zh-CN" altLang="en-US" sz="1400" b="1" dirty="0"/>
              <a:t>为间接寻址方式的指令格式，假设寻址方式特征码</a:t>
            </a:r>
            <a:r>
              <a:rPr lang="en-US" altLang="zh-CN" sz="1400" b="1" dirty="0"/>
              <a:t>=011</a:t>
            </a:r>
          </a:p>
          <a:p>
            <a:pPr lvl="2"/>
            <a:endParaRPr lang="en-US" altLang="zh-CN" sz="1400" b="1" dirty="0"/>
          </a:p>
          <a:p>
            <a:pPr lvl="2"/>
            <a:r>
              <a:rPr lang="zh-CN" altLang="en-US" sz="1400" b="1" dirty="0"/>
              <a:t>间接寻址方式时，形式地址</a:t>
            </a:r>
            <a:r>
              <a:rPr lang="en-US" altLang="zh-CN" sz="1400" b="1" dirty="0"/>
              <a:t>D</a:t>
            </a:r>
            <a:r>
              <a:rPr lang="zh-CN" altLang="en-US" sz="1400" b="1" dirty="0"/>
              <a:t>给出的不是操作数的有效地址，而是操作数的间接地址；即有效地址</a:t>
            </a:r>
            <a:r>
              <a:rPr lang="en-US" altLang="zh-CN" sz="1400" b="1" dirty="0">
                <a:solidFill>
                  <a:srgbClr val="FF0000"/>
                </a:solidFill>
              </a:rPr>
              <a:t>EA=(D)</a:t>
            </a:r>
            <a:r>
              <a:rPr lang="zh-CN" altLang="en-US" sz="1400" b="1" dirty="0"/>
              <a:t>，操作数</a:t>
            </a:r>
            <a:r>
              <a:rPr lang="en-US" altLang="zh-CN" sz="1400" b="1" dirty="0">
                <a:solidFill>
                  <a:srgbClr val="FF0000"/>
                </a:solidFill>
              </a:rPr>
              <a:t>S=(EA)</a:t>
            </a:r>
          </a:p>
          <a:p>
            <a:pPr lvl="2"/>
            <a:endParaRPr lang="en-US" altLang="zh-CN" sz="1400" b="1" dirty="0"/>
          </a:p>
          <a:p>
            <a:pPr lvl="2"/>
            <a:r>
              <a:rPr lang="zh-CN" altLang="en-US" sz="1400" b="1" dirty="0">
                <a:solidFill>
                  <a:srgbClr val="FF0000"/>
                </a:solidFill>
              </a:rPr>
              <a:t>例</a:t>
            </a:r>
            <a:r>
              <a:rPr lang="en-US" altLang="zh-CN" sz="1400" b="1" dirty="0">
                <a:solidFill>
                  <a:srgbClr val="FF0000"/>
                </a:solidFill>
              </a:rPr>
              <a:t>5.2</a:t>
            </a:r>
            <a:r>
              <a:rPr lang="zh-CN" altLang="en-US" sz="1400" b="1" dirty="0">
                <a:solidFill>
                  <a:srgbClr val="FF0000"/>
                </a:solidFill>
              </a:rPr>
              <a:t>：</a:t>
            </a:r>
            <a:r>
              <a:rPr lang="zh-CN" altLang="en-US" sz="1400" b="1" dirty="0"/>
              <a:t>假设主存地址</a:t>
            </a:r>
            <a:r>
              <a:rPr lang="en-US" altLang="zh-CN" sz="1400" b="1" dirty="0"/>
              <a:t>2008H</a:t>
            </a:r>
            <a:r>
              <a:rPr lang="zh-CN" altLang="en-US" sz="1400" b="1" dirty="0"/>
              <a:t>中的内容为</a:t>
            </a:r>
            <a:r>
              <a:rPr lang="en-US" altLang="zh-CN" sz="1400" b="1" dirty="0"/>
              <a:t>A0A0F000H</a:t>
            </a:r>
            <a:r>
              <a:rPr lang="zh-CN" altLang="en-US" sz="1400" b="1" dirty="0"/>
              <a:t>（</a:t>
            </a:r>
            <a:r>
              <a:rPr lang="en-US" altLang="zh-CN" sz="1400" b="1" dirty="0"/>
              <a:t>32</a:t>
            </a:r>
            <a:r>
              <a:rPr lang="zh-CN" altLang="en-US" sz="1400" b="1" dirty="0"/>
              <a:t>位），而主存地址</a:t>
            </a:r>
            <a:r>
              <a:rPr lang="en-US" altLang="zh-CN" sz="1400" b="1" dirty="0"/>
              <a:t>A0A0F000H</a:t>
            </a:r>
            <a:r>
              <a:rPr lang="zh-CN" altLang="en-US" sz="1400" b="1" dirty="0"/>
              <a:t>中的内容为</a:t>
            </a:r>
            <a:r>
              <a:rPr lang="en-US" altLang="zh-CN" sz="1400" b="1" dirty="0"/>
              <a:t>5000H</a:t>
            </a:r>
            <a:r>
              <a:rPr lang="zh-CN" altLang="en-US" sz="1400" b="1" dirty="0"/>
              <a:t>，则操作数</a:t>
            </a:r>
            <a:r>
              <a:rPr lang="en-US" altLang="zh-CN" sz="1400" b="1" dirty="0"/>
              <a:t>S=5000H</a:t>
            </a:r>
            <a:r>
              <a:rPr lang="zh-CN" altLang="en-US" sz="1400" b="1" dirty="0"/>
              <a:t>；即执行指令“</a:t>
            </a:r>
            <a:r>
              <a:rPr lang="en-US" altLang="zh-CN" sz="1400" b="1" dirty="0"/>
              <a:t>MOV EAX, @2008H</a:t>
            </a:r>
            <a:r>
              <a:rPr lang="zh-CN" altLang="en-US" sz="1400" b="1" dirty="0"/>
              <a:t>”后，</a:t>
            </a:r>
            <a:r>
              <a:rPr lang="en-US" altLang="zh-CN" sz="1400" b="1" dirty="0"/>
              <a:t>EAX=5000H</a:t>
            </a:r>
          </a:p>
          <a:p>
            <a:pPr lvl="2"/>
            <a:endParaRPr lang="en-US" altLang="zh-CN" sz="1400" b="1" dirty="0"/>
          </a:p>
          <a:p>
            <a:pPr lvl="2"/>
            <a:r>
              <a:rPr lang="zh-CN" altLang="en-US" sz="1400" b="1" dirty="0"/>
              <a:t>间接寻址方式指令执行阶段需要访问至少</a:t>
            </a:r>
            <a:r>
              <a:rPr lang="zh-CN" altLang="en-US" sz="1400" b="1" dirty="0">
                <a:highlight>
                  <a:srgbClr val="FFFF00"/>
                </a:highlight>
              </a:rPr>
              <a:t>两次</a:t>
            </a:r>
            <a:r>
              <a:rPr lang="zh-CN" altLang="en-US" sz="1400" b="1" dirty="0"/>
              <a:t>主存（</a:t>
            </a:r>
            <a:r>
              <a:rPr lang="en-US" altLang="zh-CN" sz="1400" b="1" dirty="0"/>
              <a:t>1</a:t>
            </a:r>
            <a:r>
              <a:rPr lang="zh-CN" altLang="en-US" sz="1400" b="1" dirty="0"/>
              <a:t>次取地址，</a:t>
            </a:r>
            <a:r>
              <a:rPr lang="en-US" altLang="zh-CN" sz="1400" b="1" dirty="0"/>
              <a:t>1</a:t>
            </a:r>
            <a:r>
              <a:rPr lang="zh-CN" altLang="en-US" sz="1400" b="1" dirty="0"/>
              <a:t>次取操作数，如果多次间址，则多次访存）</a:t>
            </a:r>
            <a:endParaRPr lang="zh-CN" altLang="en-US" dirty="0"/>
          </a:p>
        </p:txBody>
      </p:sp>
      <p:grpSp>
        <p:nvGrpSpPr>
          <p:cNvPr id="10" name="组合 9">
            <a:extLst>
              <a:ext uri="{FF2B5EF4-FFF2-40B4-BE49-F238E27FC236}">
                <a16:creationId xmlns:a16="http://schemas.microsoft.com/office/drawing/2014/main" id="{FB4056B4-AF55-441F-B2EC-A160D9A09171}"/>
              </a:ext>
            </a:extLst>
          </p:cNvPr>
          <p:cNvGrpSpPr/>
          <p:nvPr/>
        </p:nvGrpSpPr>
        <p:grpSpPr>
          <a:xfrm>
            <a:off x="2987824" y="4066020"/>
            <a:ext cx="4026132" cy="2675348"/>
            <a:chOff x="2987824" y="4066020"/>
            <a:chExt cx="4026132" cy="2675348"/>
          </a:xfrm>
        </p:grpSpPr>
        <p:grpSp>
          <p:nvGrpSpPr>
            <p:cNvPr id="9" name="组合 8">
              <a:extLst>
                <a:ext uri="{FF2B5EF4-FFF2-40B4-BE49-F238E27FC236}">
                  <a16:creationId xmlns:a16="http://schemas.microsoft.com/office/drawing/2014/main" id="{D9A307D9-9CF1-4A19-9D57-CC3E30F0C800}"/>
                </a:ext>
              </a:extLst>
            </p:cNvPr>
            <p:cNvGrpSpPr/>
            <p:nvPr/>
          </p:nvGrpSpPr>
          <p:grpSpPr>
            <a:xfrm>
              <a:off x="2987824" y="4066020"/>
              <a:ext cx="3230779" cy="2675348"/>
              <a:chOff x="2987824" y="4066020"/>
              <a:chExt cx="3230779" cy="2675348"/>
            </a:xfrm>
          </p:grpSpPr>
          <p:grpSp>
            <p:nvGrpSpPr>
              <p:cNvPr id="22" name="组合 21">
                <a:extLst>
                  <a:ext uri="{FF2B5EF4-FFF2-40B4-BE49-F238E27FC236}">
                    <a16:creationId xmlns:a16="http://schemas.microsoft.com/office/drawing/2014/main" id="{0E14B721-AB54-4D98-B218-A3E8770E7EB1}"/>
                  </a:ext>
                </a:extLst>
              </p:cNvPr>
              <p:cNvGrpSpPr/>
              <p:nvPr/>
            </p:nvGrpSpPr>
            <p:grpSpPr>
              <a:xfrm>
                <a:off x="2987824" y="4066020"/>
                <a:ext cx="3052015" cy="2675348"/>
                <a:chOff x="2987824" y="3838963"/>
                <a:chExt cx="3052015" cy="2675348"/>
              </a:xfrm>
            </p:grpSpPr>
            <p:grpSp>
              <p:nvGrpSpPr>
                <p:cNvPr id="23" name="组合 22">
                  <a:extLst>
                    <a:ext uri="{FF2B5EF4-FFF2-40B4-BE49-F238E27FC236}">
                      <a16:creationId xmlns:a16="http://schemas.microsoft.com/office/drawing/2014/main" id="{FBBDF287-29C0-40D4-8A00-E35484203F01}"/>
                    </a:ext>
                  </a:extLst>
                </p:cNvPr>
                <p:cNvGrpSpPr/>
                <p:nvPr/>
              </p:nvGrpSpPr>
              <p:grpSpPr>
                <a:xfrm>
                  <a:off x="2987824" y="3838963"/>
                  <a:ext cx="3052015" cy="2675348"/>
                  <a:chOff x="2987824" y="3838963"/>
                  <a:chExt cx="3052015" cy="2675348"/>
                </a:xfrm>
              </p:grpSpPr>
              <p:grpSp>
                <p:nvGrpSpPr>
                  <p:cNvPr id="28" name="组合 27">
                    <a:extLst>
                      <a:ext uri="{FF2B5EF4-FFF2-40B4-BE49-F238E27FC236}">
                        <a16:creationId xmlns:a16="http://schemas.microsoft.com/office/drawing/2014/main" id="{9C0424F9-0305-49A0-BF1B-21F5E15719BA}"/>
                      </a:ext>
                    </a:extLst>
                  </p:cNvPr>
                  <p:cNvGrpSpPr/>
                  <p:nvPr/>
                </p:nvGrpSpPr>
                <p:grpSpPr>
                  <a:xfrm>
                    <a:off x="2987824" y="3838963"/>
                    <a:ext cx="3052015" cy="2675348"/>
                    <a:chOff x="2987824" y="3838963"/>
                    <a:chExt cx="3052015" cy="2675348"/>
                  </a:xfrm>
                </p:grpSpPr>
                <p:grpSp>
                  <p:nvGrpSpPr>
                    <p:cNvPr id="30" name="组合 29">
                      <a:extLst>
                        <a:ext uri="{FF2B5EF4-FFF2-40B4-BE49-F238E27FC236}">
                          <a16:creationId xmlns:a16="http://schemas.microsoft.com/office/drawing/2014/main" id="{A5621358-942E-4898-928B-6C568410CB79}"/>
                        </a:ext>
                      </a:extLst>
                    </p:cNvPr>
                    <p:cNvGrpSpPr/>
                    <p:nvPr/>
                  </p:nvGrpSpPr>
                  <p:grpSpPr>
                    <a:xfrm>
                      <a:off x="2987824" y="3838963"/>
                      <a:ext cx="3052015" cy="2675348"/>
                      <a:chOff x="2555776" y="4715272"/>
                      <a:chExt cx="3052015" cy="2675348"/>
                    </a:xfrm>
                  </p:grpSpPr>
                  <p:grpSp>
                    <p:nvGrpSpPr>
                      <p:cNvPr id="41" name="组合 40">
                        <a:extLst>
                          <a:ext uri="{FF2B5EF4-FFF2-40B4-BE49-F238E27FC236}">
                            <a16:creationId xmlns:a16="http://schemas.microsoft.com/office/drawing/2014/main" id="{A3931383-27DE-4710-8A89-88D3CC059D0F}"/>
                          </a:ext>
                        </a:extLst>
                      </p:cNvPr>
                      <p:cNvGrpSpPr/>
                      <p:nvPr/>
                    </p:nvGrpSpPr>
                    <p:grpSpPr>
                      <a:xfrm>
                        <a:off x="2555776" y="4715272"/>
                        <a:ext cx="2304257" cy="2675348"/>
                        <a:chOff x="2267744" y="2708920"/>
                        <a:chExt cx="2688300" cy="2675348"/>
                      </a:xfrm>
                    </p:grpSpPr>
                    <p:grpSp>
                      <p:nvGrpSpPr>
                        <p:cNvPr id="43" name="组合 42">
                          <a:extLst>
                            <a:ext uri="{FF2B5EF4-FFF2-40B4-BE49-F238E27FC236}">
                              <a16:creationId xmlns:a16="http://schemas.microsoft.com/office/drawing/2014/main" id="{CB3F70B4-CF79-4213-9353-500780647E22}"/>
                            </a:ext>
                          </a:extLst>
                        </p:cNvPr>
                        <p:cNvGrpSpPr/>
                        <p:nvPr/>
                      </p:nvGrpSpPr>
                      <p:grpSpPr>
                        <a:xfrm>
                          <a:off x="2267744" y="2708920"/>
                          <a:ext cx="2352262" cy="307777"/>
                          <a:chOff x="2267744" y="2708920"/>
                          <a:chExt cx="2352262" cy="307777"/>
                        </a:xfrm>
                      </p:grpSpPr>
                      <p:sp>
                        <p:nvSpPr>
                          <p:cNvPr id="45" name="文本框 44">
                            <a:extLst>
                              <a:ext uri="{FF2B5EF4-FFF2-40B4-BE49-F238E27FC236}">
                                <a16:creationId xmlns:a16="http://schemas.microsoft.com/office/drawing/2014/main" id="{91792224-BC7F-42DB-8DF1-05DAD743E0EC}"/>
                              </a:ext>
                            </a:extLst>
                          </p:cNvPr>
                          <p:cNvSpPr txBox="1"/>
                          <p:nvPr/>
                        </p:nvSpPr>
                        <p:spPr>
                          <a:xfrm>
                            <a:off x="2267744" y="2708920"/>
                            <a:ext cx="1176130"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t>OP</a:t>
                            </a:r>
                            <a:endParaRPr lang="zh-CN" altLang="en-US" dirty="0"/>
                          </a:p>
                        </p:txBody>
                      </p:sp>
                      <p:sp>
                        <p:nvSpPr>
                          <p:cNvPr id="46" name="文本框 45">
                            <a:extLst>
                              <a:ext uri="{FF2B5EF4-FFF2-40B4-BE49-F238E27FC236}">
                                <a16:creationId xmlns:a16="http://schemas.microsoft.com/office/drawing/2014/main" id="{875E593B-8915-4D81-B501-039ACD51868D}"/>
                              </a:ext>
                            </a:extLst>
                          </p:cNvPr>
                          <p:cNvSpPr txBox="1"/>
                          <p:nvPr/>
                        </p:nvSpPr>
                        <p:spPr>
                          <a:xfrm>
                            <a:off x="3443874" y="2708920"/>
                            <a:ext cx="1176132"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solidFill>
                                  <a:srgbClr val="0070C0"/>
                                </a:solidFill>
                              </a:rPr>
                              <a:t>011</a:t>
                            </a:r>
                            <a:endParaRPr lang="zh-CN" altLang="en-US" dirty="0">
                              <a:solidFill>
                                <a:srgbClr val="0070C0"/>
                              </a:solidFill>
                            </a:endParaRPr>
                          </a:p>
                        </p:txBody>
                      </p:sp>
                    </p:grpSp>
                    <p:sp>
                      <p:nvSpPr>
                        <p:cNvPr id="44" name="文本框 43">
                          <a:extLst>
                            <a:ext uri="{FF2B5EF4-FFF2-40B4-BE49-F238E27FC236}">
                              <a16:creationId xmlns:a16="http://schemas.microsoft.com/office/drawing/2014/main" id="{7B59E1D6-8471-41AA-B97E-73BA568E0D35}"/>
                            </a:ext>
                          </a:extLst>
                        </p:cNvPr>
                        <p:cNvSpPr txBox="1"/>
                        <p:nvPr/>
                      </p:nvSpPr>
                      <p:spPr>
                        <a:xfrm>
                          <a:off x="3446442" y="5107269"/>
                          <a:ext cx="1509602" cy="276999"/>
                        </a:xfrm>
                        <a:prstGeom prst="rect">
                          <a:avLst/>
                        </a:prstGeom>
                        <a:noFill/>
                      </p:spPr>
                      <p:txBody>
                        <a:bodyPr wrap="none" rtlCol="0">
                          <a:spAutoFit/>
                        </a:bodyPr>
                        <a:lstStyle/>
                        <a:p>
                          <a:r>
                            <a:rPr lang="zh-CN" altLang="en-US" sz="1200" b="1" dirty="0"/>
                            <a:t>图</a:t>
                          </a:r>
                          <a:r>
                            <a:rPr lang="en-US" altLang="zh-CN" sz="1200" b="1" dirty="0"/>
                            <a:t>5.7    </a:t>
                          </a:r>
                          <a:r>
                            <a:rPr lang="zh-CN" altLang="en-US" sz="1200" b="1" dirty="0"/>
                            <a:t>间接寻址</a:t>
                          </a:r>
                        </a:p>
                      </p:txBody>
                    </p:sp>
                  </p:grpSp>
                  <p:sp>
                    <p:nvSpPr>
                      <p:cNvPr id="42" name="文本框 41">
                        <a:extLst>
                          <a:ext uri="{FF2B5EF4-FFF2-40B4-BE49-F238E27FC236}">
                            <a16:creationId xmlns:a16="http://schemas.microsoft.com/office/drawing/2014/main" id="{CA9002EF-0D78-4641-8E6F-DF662B157653}"/>
                          </a:ext>
                        </a:extLst>
                      </p:cNvPr>
                      <p:cNvSpPr txBox="1"/>
                      <p:nvPr/>
                    </p:nvSpPr>
                    <p:spPr>
                      <a:xfrm>
                        <a:off x="4572001" y="4716060"/>
                        <a:ext cx="1035790" cy="307777"/>
                      </a:xfrm>
                      <a:prstGeom prst="rect">
                        <a:avLst/>
                      </a:prstGeom>
                      <a:noFill/>
                      <a:ln w="12700">
                        <a:solidFill>
                          <a:srgbClr val="0070C0"/>
                        </a:solidFill>
                      </a:ln>
                    </p:spPr>
                    <p:txBody>
                      <a:bodyPr wrap="square" rtlCol="0">
                        <a:spAutoFit/>
                      </a:bodyPr>
                      <a:lstStyle/>
                      <a:p>
                        <a:pPr algn="ctr"/>
                        <a:r>
                          <a:rPr lang="en-US" altLang="zh-CN" sz="1400" b="1" dirty="0"/>
                          <a:t>D</a:t>
                        </a:r>
                        <a:endParaRPr lang="zh-CN" altLang="en-US" sz="1400" b="1" dirty="0"/>
                      </a:p>
                    </p:txBody>
                  </p:sp>
                </p:grpSp>
                <p:grpSp>
                  <p:nvGrpSpPr>
                    <p:cNvPr id="31" name="组合 30">
                      <a:extLst>
                        <a:ext uri="{FF2B5EF4-FFF2-40B4-BE49-F238E27FC236}">
                          <a16:creationId xmlns:a16="http://schemas.microsoft.com/office/drawing/2014/main" id="{3372C004-92B3-4B4F-B5F1-1842E9B4B73B}"/>
                        </a:ext>
                      </a:extLst>
                    </p:cNvPr>
                    <p:cNvGrpSpPr/>
                    <p:nvPr/>
                  </p:nvGrpSpPr>
                  <p:grpSpPr>
                    <a:xfrm>
                      <a:off x="3923928" y="4153552"/>
                      <a:ext cx="2112361" cy="1377378"/>
                      <a:chOff x="3923928" y="4153552"/>
                      <a:chExt cx="2112361" cy="1377378"/>
                    </a:xfrm>
                  </p:grpSpPr>
                  <p:grpSp>
                    <p:nvGrpSpPr>
                      <p:cNvPr id="32" name="组合 31">
                        <a:extLst>
                          <a:ext uri="{FF2B5EF4-FFF2-40B4-BE49-F238E27FC236}">
                            <a16:creationId xmlns:a16="http://schemas.microsoft.com/office/drawing/2014/main" id="{4B92E91A-C8D6-486D-895B-57928FF13ACB}"/>
                          </a:ext>
                        </a:extLst>
                      </p:cNvPr>
                      <p:cNvGrpSpPr/>
                      <p:nvPr/>
                    </p:nvGrpSpPr>
                    <p:grpSpPr>
                      <a:xfrm>
                        <a:off x="3923928" y="4437112"/>
                        <a:ext cx="2112361" cy="1093818"/>
                        <a:chOff x="6232394" y="3543813"/>
                        <a:chExt cx="2112361" cy="1093818"/>
                      </a:xfrm>
                    </p:grpSpPr>
                    <p:sp>
                      <p:nvSpPr>
                        <p:cNvPr id="35" name="文本框 34">
                          <a:extLst>
                            <a:ext uri="{FF2B5EF4-FFF2-40B4-BE49-F238E27FC236}">
                              <a16:creationId xmlns:a16="http://schemas.microsoft.com/office/drawing/2014/main" id="{B4017C39-D895-40DA-B1E6-7C7BFA199913}"/>
                            </a:ext>
                          </a:extLst>
                        </p:cNvPr>
                        <p:cNvSpPr txBox="1"/>
                        <p:nvPr/>
                      </p:nvSpPr>
                      <p:spPr>
                        <a:xfrm>
                          <a:off x="7336643" y="3800073"/>
                          <a:ext cx="1008112" cy="276999"/>
                        </a:xfrm>
                        <a:prstGeom prst="rect">
                          <a:avLst/>
                        </a:prstGeom>
                        <a:noFill/>
                        <a:ln>
                          <a:solidFill>
                            <a:srgbClr val="002060"/>
                          </a:solidFill>
                        </a:ln>
                      </p:spPr>
                      <p:txBody>
                        <a:bodyPr wrap="square" rtlCol="0">
                          <a:spAutoFit/>
                        </a:bodyPr>
                        <a:lstStyle/>
                        <a:p>
                          <a:pPr algn="ctr"/>
                          <a:endParaRPr lang="zh-CN" altLang="en-US" sz="1200" b="1" u="sng" dirty="0"/>
                        </a:p>
                      </p:txBody>
                    </p:sp>
                    <p:sp>
                      <p:nvSpPr>
                        <p:cNvPr id="36" name="文本框 35">
                          <a:extLst>
                            <a:ext uri="{FF2B5EF4-FFF2-40B4-BE49-F238E27FC236}">
                              <a16:creationId xmlns:a16="http://schemas.microsoft.com/office/drawing/2014/main" id="{90F19744-1538-4D9C-807C-369F73D92291}"/>
                            </a:ext>
                          </a:extLst>
                        </p:cNvPr>
                        <p:cNvSpPr txBox="1"/>
                        <p:nvPr/>
                      </p:nvSpPr>
                      <p:spPr>
                        <a:xfrm>
                          <a:off x="7336643" y="4083633"/>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en-US" altLang="zh-CN" dirty="0"/>
                            <a:t>(D)</a:t>
                          </a:r>
                          <a:endParaRPr lang="zh-CN" altLang="en-US" dirty="0"/>
                        </a:p>
                      </p:txBody>
                    </p:sp>
                    <p:sp>
                      <p:nvSpPr>
                        <p:cNvPr id="37" name="文本框 36">
                          <a:extLst>
                            <a:ext uri="{FF2B5EF4-FFF2-40B4-BE49-F238E27FC236}">
                              <a16:creationId xmlns:a16="http://schemas.microsoft.com/office/drawing/2014/main" id="{7283F812-694D-4506-A15C-3A4133EBA052}"/>
                            </a:ext>
                          </a:extLst>
                        </p:cNvPr>
                        <p:cNvSpPr txBox="1"/>
                        <p:nvPr/>
                      </p:nvSpPr>
                      <p:spPr>
                        <a:xfrm>
                          <a:off x="7336643" y="4360632"/>
                          <a:ext cx="1008112" cy="276999"/>
                        </a:xfrm>
                        <a:prstGeom prst="rect">
                          <a:avLst/>
                        </a:prstGeom>
                        <a:noFill/>
                        <a:ln>
                          <a:solidFill>
                            <a:srgbClr val="002060"/>
                          </a:solidFill>
                        </a:ln>
                      </p:spPr>
                      <p:txBody>
                        <a:bodyPr wrap="square" rtlCol="0">
                          <a:spAutoFit/>
                        </a:bodyPr>
                        <a:lstStyle/>
                        <a:p>
                          <a:pPr algn="ctr"/>
                          <a:endParaRPr lang="zh-CN" altLang="en-US" sz="1200" b="1" dirty="0"/>
                        </a:p>
                      </p:txBody>
                    </p:sp>
                    <p:sp>
                      <p:nvSpPr>
                        <p:cNvPr id="38" name="文本框 37">
                          <a:extLst>
                            <a:ext uri="{FF2B5EF4-FFF2-40B4-BE49-F238E27FC236}">
                              <a16:creationId xmlns:a16="http://schemas.microsoft.com/office/drawing/2014/main" id="{28A3A4F8-6BF3-4596-B550-FD091B50CFB1}"/>
                            </a:ext>
                          </a:extLst>
                        </p:cNvPr>
                        <p:cNvSpPr txBox="1"/>
                        <p:nvPr/>
                      </p:nvSpPr>
                      <p:spPr>
                        <a:xfrm>
                          <a:off x="6232394" y="4109794"/>
                          <a:ext cx="697627" cy="246221"/>
                        </a:xfrm>
                        <a:prstGeom prst="rect">
                          <a:avLst/>
                        </a:prstGeom>
                        <a:noFill/>
                      </p:spPr>
                      <p:txBody>
                        <a:bodyPr wrap="none" rtlCol="0">
                          <a:spAutoFit/>
                        </a:bodyPr>
                        <a:lstStyle/>
                        <a:p>
                          <a:r>
                            <a:rPr lang="zh-CN" altLang="en-US" sz="1000" b="1" dirty="0"/>
                            <a:t>主存地址</a:t>
                          </a:r>
                        </a:p>
                      </p:txBody>
                    </p:sp>
                    <p:cxnSp>
                      <p:nvCxnSpPr>
                        <p:cNvPr id="39" name="直接箭头连接符 38">
                          <a:extLst>
                            <a:ext uri="{FF2B5EF4-FFF2-40B4-BE49-F238E27FC236}">
                              <a16:creationId xmlns:a16="http://schemas.microsoft.com/office/drawing/2014/main" id="{832037DC-19B8-4FDD-9EF2-A5225BB35973}"/>
                            </a:ext>
                          </a:extLst>
                        </p:cNvPr>
                        <p:cNvCxnSpPr>
                          <a:cxnSpLocks/>
                        </p:cNvCxnSpPr>
                        <p:nvPr/>
                      </p:nvCxnSpPr>
                      <p:spPr>
                        <a:xfrm>
                          <a:off x="7110086" y="4222132"/>
                          <a:ext cx="22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D1F3167-ECB6-4AE7-9469-8C24CFC9616B}"/>
                            </a:ext>
                          </a:extLst>
                        </p:cNvPr>
                        <p:cNvCxnSpPr>
                          <a:cxnSpLocks/>
                        </p:cNvCxnSpPr>
                        <p:nvPr/>
                      </p:nvCxnSpPr>
                      <p:spPr>
                        <a:xfrm>
                          <a:off x="7110086" y="3543813"/>
                          <a:ext cx="0" cy="6783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3" name="直接箭头连接符 32">
                        <a:extLst>
                          <a:ext uri="{FF2B5EF4-FFF2-40B4-BE49-F238E27FC236}">
                            <a16:creationId xmlns:a16="http://schemas.microsoft.com/office/drawing/2014/main" id="{0AD76BAD-8CCB-4B38-9B7E-FE1C928D6AC0}"/>
                          </a:ext>
                        </a:extLst>
                      </p:cNvPr>
                      <p:cNvCxnSpPr>
                        <a:cxnSpLocks/>
                      </p:cNvCxnSpPr>
                      <p:nvPr/>
                    </p:nvCxnSpPr>
                    <p:spPr>
                      <a:xfrm flipH="1">
                        <a:off x="4801620" y="4437112"/>
                        <a:ext cx="72032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1D14C32-D2D7-42B5-AF93-2F55715F0C47}"/>
                          </a:ext>
                        </a:extLst>
                      </p:cNvPr>
                      <p:cNvCxnSpPr>
                        <a:cxnSpLocks/>
                      </p:cNvCxnSpPr>
                      <p:nvPr/>
                    </p:nvCxnSpPr>
                    <p:spPr>
                      <a:xfrm>
                        <a:off x="5521944" y="4153552"/>
                        <a:ext cx="0" cy="28356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9" name="文本框 28">
                    <a:extLst>
                      <a:ext uri="{FF2B5EF4-FFF2-40B4-BE49-F238E27FC236}">
                        <a16:creationId xmlns:a16="http://schemas.microsoft.com/office/drawing/2014/main" id="{F3FB6A7D-D852-450F-9E0C-47E89825D89E}"/>
                      </a:ext>
                    </a:extLst>
                  </p:cNvPr>
                  <p:cNvSpPr txBox="1"/>
                  <p:nvPr/>
                </p:nvSpPr>
                <p:spPr>
                  <a:xfrm>
                    <a:off x="5173130" y="4469693"/>
                    <a:ext cx="697627" cy="246221"/>
                  </a:xfrm>
                  <a:prstGeom prst="rect">
                    <a:avLst/>
                  </a:prstGeom>
                  <a:noFill/>
                </p:spPr>
                <p:txBody>
                  <a:bodyPr wrap="none" rtlCol="0">
                    <a:spAutoFit/>
                  </a:bodyPr>
                  <a:lstStyle/>
                  <a:p>
                    <a:r>
                      <a:rPr lang="zh-CN" altLang="en-US" sz="1000" b="1" dirty="0"/>
                      <a:t>主存储器</a:t>
                    </a:r>
                  </a:p>
                </p:txBody>
              </p:sp>
            </p:grpSp>
            <p:sp>
              <p:nvSpPr>
                <p:cNvPr id="27" name="文本框 26">
                  <a:extLst>
                    <a:ext uri="{FF2B5EF4-FFF2-40B4-BE49-F238E27FC236}">
                      <a16:creationId xmlns:a16="http://schemas.microsoft.com/office/drawing/2014/main" id="{7A85E420-7B40-4082-828F-E6585B7AC496}"/>
                    </a:ext>
                  </a:extLst>
                </p:cNvPr>
                <p:cNvSpPr txBox="1"/>
                <p:nvPr/>
              </p:nvSpPr>
              <p:spPr>
                <a:xfrm>
                  <a:off x="5030628" y="5528265"/>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en-US" altLang="zh-CN" dirty="0"/>
                    <a:t>S</a:t>
                  </a:r>
                  <a:endParaRPr lang="zh-CN" altLang="en-US" dirty="0"/>
                </a:p>
              </p:txBody>
            </p:sp>
          </p:grpSp>
          <p:cxnSp>
            <p:nvCxnSpPr>
              <p:cNvPr id="25" name="直接箭头连接符 24">
                <a:extLst>
                  <a:ext uri="{FF2B5EF4-FFF2-40B4-BE49-F238E27FC236}">
                    <a16:creationId xmlns:a16="http://schemas.microsoft.com/office/drawing/2014/main" id="{12A2EF66-868D-4440-95E3-6AB2D8902BB8}"/>
                  </a:ext>
                </a:extLst>
              </p:cNvPr>
              <p:cNvCxnSpPr>
                <a:cxnSpLocks/>
              </p:cNvCxnSpPr>
              <p:nvPr/>
            </p:nvCxnSpPr>
            <p:spPr>
              <a:xfrm flipH="1">
                <a:off x="6035308" y="5894633"/>
                <a:ext cx="1832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85EA504-4049-4FC5-9B87-D2508F170698}"/>
                  </a:ext>
                </a:extLst>
              </p:cNvPr>
              <p:cNvCxnSpPr>
                <a:cxnSpLocks/>
              </p:cNvCxnSpPr>
              <p:nvPr/>
            </p:nvCxnSpPr>
            <p:spPr>
              <a:xfrm>
                <a:off x="6218603" y="5342488"/>
                <a:ext cx="0" cy="55214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0FB0F112-4A1E-4F6F-8468-683ECEDBB371}"/>
                  </a:ext>
                </a:extLst>
              </p:cNvPr>
              <p:cNvCxnSpPr>
                <a:cxnSpLocks/>
              </p:cNvCxnSpPr>
              <p:nvPr/>
            </p:nvCxnSpPr>
            <p:spPr>
              <a:xfrm flipH="1">
                <a:off x="6035308" y="5342488"/>
                <a:ext cx="18329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文本框 49">
              <a:extLst>
                <a:ext uri="{FF2B5EF4-FFF2-40B4-BE49-F238E27FC236}">
                  <a16:creationId xmlns:a16="http://schemas.microsoft.com/office/drawing/2014/main" id="{DD3EF17D-57CE-4B52-9455-99C8E1716614}"/>
                </a:ext>
              </a:extLst>
            </p:cNvPr>
            <p:cNvSpPr txBox="1"/>
            <p:nvPr/>
          </p:nvSpPr>
          <p:spPr>
            <a:xfrm>
              <a:off x="6316329" y="5804690"/>
              <a:ext cx="697627" cy="246221"/>
            </a:xfrm>
            <a:prstGeom prst="rect">
              <a:avLst/>
            </a:prstGeom>
            <a:noFill/>
          </p:spPr>
          <p:txBody>
            <a:bodyPr wrap="none" rtlCol="0">
              <a:spAutoFit/>
            </a:bodyPr>
            <a:lstStyle/>
            <a:p>
              <a:r>
                <a:rPr lang="zh-CN" altLang="en-US" sz="1000" b="1" dirty="0"/>
                <a:t>主存地址</a:t>
              </a:r>
            </a:p>
          </p:txBody>
        </p:sp>
      </p:grpSp>
    </p:spTree>
    <p:extLst>
      <p:ext uri="{BB962C8B-B14F-4D97-AF65-F5344CB8AC3E}">
        <p14:creationId xmlns:p14="http://schemas.microsoft.com/office/powerpoint/2010/main" val="1755626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260648"/>
            <a:ext cx="8229600" cy="5750099"/>
          </a:xfrm>
        </p:spPr>
        <p:txBody>
          <a:bodyPr/>
          <a:lstStyle/>
          <a:p>
            <a:pPr lvl="1"/>
            <a:r>
              <a:rPr lang="en-US" altLang="zh-CN" sz="2000" b="1" dirty="0">
                <a:latin typeface="+mn-ea"/>
              </a:rPr>
              <a:t>5</a:t>
            </a:r>
            <a:r>
              <a:rPr lang="zh-CN" altLang="en-US" sz="2000" b="1" dirty="0">
                <a:latin typeface="+mn-ea"/>
              </a:rPr>
              <a:t>、寄存器间接寻址</a:t>
            </a:r>
            <a:endParaRPr lang="en-US" altLang="zh-CN" sz="1800" b="1" dirty="0">
              <a:latin typeface="+mn-ea"/>
            </a:endParaRPr>
          </a:p>
          <a:p>
            <a:pPr lvl="1"/>
            <a:endParaRPr lang="en-US" altLang="zh-CN" sz="1800" b="1" dirty="0">
              <a:latin typeface="+mn-ea"/>
            </a:endParaRPr>
          </a:p>
          <a:p>
            <a:pPr lvl="2"/>
            <a:r>
              <a:rPr lang="zh-CN" altLang="en-US" sz="1400" b="1" dirty="0"/>
              <a:t>例如：</a:t>
            </a:r>
            <a:r>
              <a:rPr lang="en-US" altLang="zh-CN" sz="1400" b="1" dirty="0"/>
              <a:t>MOV AL, </a:t>
            </a:r>
            <a:r>
              <a:rPr lang="en-US" altLang="zh-CN" sz="1400" b="1" dirty="0">
                <a:solidFill>
                  <a:srgbClr val="FF0000"/>
                </a:solidFill>
              </a:rPr>
              <a:t>[EBX]                    </a:t>
            </a:r>
            <a:r>
              <a:rPr lang="zh-CN" altLang="en-US" sz="1400" b="1" dirty="0"/>
              <a:t>；传送类指令，其中操作数</a:t>
            </a:r>
            <a:r>
              <a:rPr lang="en-US" altLang="zh-CN" sz="1400" b="1" dirty="0"/>
              <a:t>[EBX]</a:t>
            </a:r>
            <a:r>
              <a:rPr lang="zh-CN" altLang="en-US" sz="1400" b="1" dirty="0"/>
              <a:t>采用寄存器间接寻址方式</a:t>
            </a:r>
            <a:endParaRPr lang="en-US" altLang="zh-CN" sz="1400" b="1" dirty="0"/>
          </a:p>
          <a:p>
            <a:pPr lvl="2"/>
            <a:endParaRPr lang="en-US" altLang="zh-CN" sz="1400" b="1" dirty="0">
              <a:solidFill>
                <a:srgbClr val="FF0000"/>
              </a:solidFill>
            </a:endParaRPr>
          </a:p>
          <a:p>
            <a:pPr lvl="2"/>
            <a:r>
              <a:rPr lang="zh-CN" altLang="en-US" sz="1400" b="1" dirty="0"/>
              <a:t>图</a:t>
            </a:r>
            <a:r>
              <a:rPr lang="en-US" altLang="zh-CN" sz="1400" b="1" dirty="0"/>
              <a:t>5.8</a:t>
            </a:r>
            <a:r>
              <a:rPr lang="zh-CN" altLang="en-US" sz="1400" b="1" dirty="0"/>
              <a:t>为寄存器间接寻址方式的指令格式，假设寻址方式特征码</a:t>
            </a:r>
            <a:r>
              <a:rPr lang="en-US" altLang="zh-CN" sz="1400" b="1" dirty="0"/>
              <a:t>=100</a:t>
            </a:r>
          </a:p>
          <a:p>
            <a:pPr lvl="2"/>
            <a:endParaRPr lang="en-US" altLang="zh-CN" sz="1400" b="1" dirty="0"/>
          </a:p>
          <a:p>
            <a:pPr lvl="2"/>
            <a:r>
              <a:rPr lang="zh-CN" altLang="en-US" sz="1400" b="1" dirty="0"/>
              <a:t>寄存器间接寻址方式时，形式地址</a:t>
            </a:r>
            <a:r>
              <a:rPr lang="en-US" altLang="zh-CN" sz="1400" b="1" dirty="0"/>
              <a:t>D</a:t>
            </a:r>
            <a:r>
              <a:rPr lang="zh-CN" altLang="en-US" sz="1400" b="1" dirty="0"/>
              <a:t>给出的是寄存器编号，有效地址为寄存器的内容，即有效地址</a:t>
            </a:r>
            <a:r>
              <a:rPr lang="en-US" altLang="zh-CN" sz="1400" b="1" dirty="0">
                <a:solidFill>
                  <a:srgbClr val="FF0000"/>
                </a:solidFill>
              </a:rPr>
              <a:t>EA=R[D]</a:t>
            </a:r>
            <a:r>
              <a:rPr lang="zh-CN" altLang="en-US" sz="1400" b="1" dirty="0"/>
              <a:t>，操作数</a:t>
            </a:r>
            <a:r>
              <a:rPr lang="en-US" altLang="zh-CN" sz="1400" b="1" dirty="0">
                <a:solidFill>
                  <a:srgbClr val="FF0000"/>
                </a:solidFill>
              </a:rPr>
              <a:t>S=(EA)</a:t>
            </a:r>
          </a:p>
          <a:p>
            <a:pPr lvl="2"/>
            <a:endParaRPr lang="en-US" altLang="zh-CN" sz="1400" b="1" dirty="0"/>
          </a:p>
          <a:p>
            <a:pPr lvl="2"/>
            <a:r>
              <a:rPr lang="zh-CN" altLang="en-US" sz="1400" b="1" dirty="0"/>
              <a:t>假设</a:t>
            </a:r>
            <a:r>
              <a:rPr lang="en-US" altLang="zh-CN" sz="1400" b="1" dirty="0"/>
              <a:t>EBX=2010H</a:t>
            </a:r>
            <a:r>
              <a:rPr lang="zh-CN" altLang="en-US" sz="1400" b="1" dirty="0"/>
              <a:t>，主存</a:t>
            </a:r>
            <a:r>
              <a:rPr lang="en-US" altLang="zh-CN" sz="1400" b="1" dirty="0"/>
              <a:t>2010H</a:t>
            </a:r>
            <a:r>
              <a:rPr lang="zh-CN" altLang="en-US" sz="1400" b="1" dirty="0"/>
              <a:t>的内容为</a:t>
            </a:r>
            <a:r>
              <a:rPr lang="en-US" altLang="zh-CN" sz="1400" b="1" dirty="0"/>
              <a:t>60H</a:t>
            </a:r>
            <a:r>
              <a:rPr lang="zh-CN" altLang="en-US" sz="1400" b="1" dirty="0"/>
              <a:t>，则操作数</a:t>
            </a:r>
            <a:r>
              <a:rPr lang="en-US" altLang="zh-CN" sz="1400" b="1" dirty="0"/>
              <a:t>S=60H</a:t>
            </a:r>
            <a:r>
              <a:rPr lang="zh-CN" altLang="en-US" sz="1400" b="1" dirty="0"/>
              <a:t>；即执行指令“</a:t>
            </a:r>
            <a:r>
              <a:rPr lang="en-US" altLang="zh-CN" sz="1400" b="1" dirty="0"/>
              <a:t>MOV AL, [EBX]</a:t>
            </a:r>
            <a:r>
              <a:rPr lang="zh-CN" altLang="en-US" sz="1400" b="1" dirty="0"/>
              <a:t>”后，</a:t>
            </a:r>
            <a:r>
              <a:rPr lang="en-US" altLang="zh-CN" sz="1400" b="1" dirty="0"/>
              <a:t>AL=60H</a:t>
            </a:r>
          </a:p>
          <a:p>
            <a:pPr lvl="2"/>
            <a:endParaRPr lang="en-US" altLang="zh-CN" sz="1400" b="1" dirty="0"/>
          </a:p>
          <a:p>
            <a:pPr lvl="2"/>
            <a:r>
              <a:rPr lang="zh-CN" altLang="en-US" sz="1400" b="1" dirty="0"/>
              <a:t>寄存器间接寻址方式指令执行阶段只需要访问一次主存</a:t>
            </a:r>
            <a:endParaRPr lang="zh-CN" altLang="en-US" dirty="0"/>
          </a:p>
        </p:txBody>
      </p:sp>
      <p:grpSp>
        <p:nvGrpSpPr>
          <p:cNvPr id="5" name="组合 4">
            <a:extLst>
              <a:ext uri="{FF2B5EF4-FFF2-40B4-BE49-F238E27FC236}">
                <a16:creationId xmlns:a16="http://schemas.microsoft.com/office/drawing/2014/main" id="{9F3667FE-4238-4DD3-9929-E00B495E39C1}"/>
              </a:ext>
            </a:extLst>
          </p:cNvPr>
          <p:cNvGrpSpPr/>
          <p:nvPr/>
        </p:nvGrpSpPr>
        <p:grpSpPr>
          <a:xfrm>
            <a:off x="2987824" y="4066020"/>
            <a:ext cx="4896544" cy="2675348"/>
            <a:chOff x="2987824" y="4066020"/>
            <a:chExt cx="4896544" cy="2675348"/>
          </a:xfrm>
        </p:grpSpPr>
        <p:sp>
          <p:nvSpPr>
            <p:cNvPr id="54" name="文本框 53">
              <a:extLst>
                <a:ext uri="{FF2B5EF4-FFF2-40B4-BE49-F238E27FC236}">
                  <a16:creationId xmlns:a16="http://schemas.microsoft.com/office/drawing/2014/main" id="{826E0D42-07B0-440A-8D42-C1B69DDEFE53}"/>
                </a:ext>
              </a:extLst>
            </p:cNvPr>
            <p:cNvSpPr txBox="1"/>
            <p:nvPr/>
          </p:nvSpPr>
          <p:spPr>
            <a:xfrm>
              <a:off x="6156176" y="5919083"/>
              <a:ext cx="697627" cy="246221"/>
            </a:xfrm>
            <a:prstGeom prst="rect">
              <a:avLst/>
            </a:prstGeom>
            <a:noFill/>
          </p:spPr>
          <p:txBody>
            <a:bodyPr wrap="none" rtlCol="0">
              <a:spAutoFit/>
            </a:bodyPr>
            <a:lstStyle/>
            <a:p>
              <a:r>
                <a:rPr lang="zh-CN" altLang="en-US" sz="1000" b="1" dirty="0"/>
                <a:t>主存地址</a:t>
              </a:r>
            </a:p>
          </p:txBody>
        </p:sp>
        <p:grpSp>
          <p:nvGrpSpPr>
            <p:cNvPr id="4" name="组合 3">
              <a:extLst>
                <a:ext uri="{FF2B5EF4-FFF2-40B4-BE49-F238E27FC236}">
                  <a16:creationId xmlns:a16="http://schemas.microsoft.com/office/drawing/2014/main" id="{8BA67F0C-908F-4840-B839-445DA86342FF}"/>
                </a:ext>
              </a:extLst>
            </p:cNvPr>
            <p:cNvGrpSpPr/>
            <p:nvPr/>
          </p:nvGrpSpPr>
          <p:grpSpPr>
            <a:xfrm>
              <a:off x="2987824" y="4066020"/>
              <a:ext cx="4896544" cy="2675348"/>
              <a:chOff x="2987824" y="4066020"/>
              <a:chExt cx="4896544" cy="2675348"/>
            </a:xfrm>
          </p:grpSpPr>
          <p:grpSp>
            <p:nvGrpSpPr>
              <p:cNvPr id="9" name="组合 8">
                <a:extLst>
                  <a:ext uri="{FF2B5EF4-FFF2-40B4-BE49-F238E27FC236}">
                    <a16:creationId xmlns:a16="http://schemas.microsoft.com/office/drawing/2014/main" id="{D9A307D9-9CF1-4A19-9D57-CC3E30F0C800}"/>
                  </a:ext>
                </a:extLst>
              </p:cNvPr>
              <p:cNvGrpSpPr/>
              <p:nvPr/>
            </p:nvGrpSpPr>
            <p:grpSpPr>
              <a:xfrm>
                <a:off x="2987824" y="4066020"/>
                <a:ext cx="3230779" cy="2675348"/>
                <a:chOff x="2987824" y="4066020"/>
                <a:chExt cx="3230779" cy="2675348"/>
              </a:xfrm>
            </p:grpSpPr>
            <p:grpSp>
              <p:nvGrpSpPr>
                <p:cNvPr id="22" name="组合 21">
                  <a:extLst>
                    <a:ext uri="{FF2B5EF4-FFF2-40B4-BE49-F238E27FC236}">
                      <a16:creationId xmlns:a16="http://schemas.microsoft.com/office/drawing/2014/main" id="{0E14B721-AB54-4D98-B218-A3E8770E7EB1}"/>
                    </a:ext>
                  </a:extLst>
                </p:cNvPr>
                <p:cNvGrpSpPr/>
                <p:nvPr/>
              </p:nvGrpSpPr>
              <p:grpSpPr>
                <a:xfrm>
                  <a:off x="2987824" y="4066020"/>
                  <a:ext cx="3052015" cy="2675348"/>
                  <a:chOff x="2987824" y="3838963"/>
                  <a:chExt cx="3052015" cy="2675348"/>
                </a:xfrm>
              </p:grpSpPr>
              <p:grpSp>
                <p:nvGrpSpPr>
                  <p:cNvPr id="23" name="组合 22">
                    <a:extLst>
                      <a:ext uri="{FF2B5EF4-FFF2-40B4-BE49-F238E27FC236}">
                        <a16:creationId xmlns:a16="http://schemas.microsoft.com/office/drawing/2014/main" id="{FBBDF287-29C0-40D4-8A00-E35484203F01}"/>
                      </a:ext>
                    </a:extLst>
                  </p:cNvPr>
                  <p:cNvGrpSpPr/>
                  <p:nvPr/>
                </p:nvGrpSpPr>
                <p:grpSpPr>
                  <a:xfrm>
                    <a:off x="2987824" y="3838963"/>
                    <a:ext cx="3052015" cy="2675348"/>
                    <a:chOff x="2987824" y="3838963"/>
                    <a:chExt cx="3052015" cy="2675348"/>
                  </a:xfrm>
                </p:grpSpPr>
                <p:grpSp>
                  <p:nvGrpSpPr>
                    <p:cNvPr id="28" name="组合 27">
                      <a:extLst>
                        <a:ext uri="{FF2B5EF4-FFF2-40B4-BE49-F238E27FC236}">
                          <a16:creationId xmlns:a16="http://schemas.microsoft.com/office/drawing/2014/main" id="{9C0424F9-0305-49A0-BF1B-21F5E15719BA}"/>
                        </a:ext>
                      </a:extLst>
                    </p:cNvPr>
                    <p:cNvGrpSpPr/>
                    <p:nvPr/>
                  </p:nvGrpSpPr>
                  <p:grpSpPr>
                    <a:xfrm>
                      <a:off x="2987824" y="3838963"/>
                      <a:ext cx="3052015" cy="2675348"/>
                      <a:chOff x="2987824" y="3838963"/>
                      <a:chExt cx="3052015" cy="2675348"/>
                    </a:xfrm>
                  </p:grpSpPr>
                  <p:grpSp>
                    <p:nvGrpSpPr>
                      <p:cNvPr id="30" name="组合 29">
                        <a:extLst>
                          <a:ext uri="{FF2B5EF4-FFF2-40B4-BE49-F238E27FC236}">
                            <a16:creationId xmlns:a16="http://schemas.microsoft.com/office/drawing/2014/main" id="{A5621358-942E-4898-928B-6C568410CB79}"/>
                          </a:ext>
                        </a:extLst>
                      </p:cNvPr>
                      <p:cNvGrpSpPr/>
                      <p:nvPr/>
                    </p:nvGrpSpPr>
                    <p:grpSpPr>
                      <a:xfrm>
                        <a:off x="2987824" y="3838963"/>
                        <a:ext cx="3052015" cy="2675348"/>
                        <a:chOff x="2555776" y="4715272"/>
                        <a:chExt cx="3052015" cy="2675348"/>
                      </a:xfrm>
                    </p:grpSpPr>
                    <p:grpSp>
                      <p:nvGrpSpPr>
                        <p:cNvPr id="41" name="组合 40">
                          <a:extLst>
                            <a:ext uri="{FF2B5EF4-FFF2-40B4-BE49-F238E27FC236}">
                              <a16:creationId xmlns:a16="http://schemas.microsoft.com/office/drawing/2014/main" id="{A3931383-27DE-4710-8A89-88D3CC059D0F}"/>
                            </a:ext>
                          </a:extLst>
                        </p:cNvPr>
                        <p:cNvGrpSpPr/>
                        <p:nvPr/>
                      </p:nvGrpSpPr>
                      <p:grpSpPr>
                        <a:xfrm>
                          <a:off x="2555776" y="4715272"/>
                          <a:ext cx="2619705" cy="2675348"/>
                          <a:chOff x="2267744" y="2708920"/>
                          <a:chExt cx="3056323" cy="2675348"/>
                        </a:xfrm>
                      </p:grpSpPr>
                      <p:grpSp>
                        <p:nvGrpSpPr>
                          <p:cNvPr id="43" name="组合 42">
                            <a:extLst>
                              <a:ext uri="{FF2B5EF4-FFF2-40B4-BE49-F238E27FC236}">
                                <a16:creationId xmlns:a16="http://schemas.microsoft.com/office/drawing/2014/main" id="{CB3F70B4-CF79-4213-9353-500780647E22}"/>
                              </a:ext>
                            </a:extLst>
                          </p:cNvPr>
                          <p:cNvGrpSpPr/>
                          <p:nvPr/>
                        </p:nvGrpSpPr>
                        <p:grpSpPr>
                          <a:xfrm>
                            <a:off x="2267744" y="2708920"/>
                            <a:ext cx="2352262" cy="307777"/>
                            <a:chOff x="2267744" y="2708920"/>
                            <a:chExt cx="2352262" cy="307777"/>
                          </a:xfrm>
                        </p:grpSpPr>
                        <p:sp>
                          <p:nvSpPr>
                            <p:cNvPr id="45" name="文本框 44">
                              <a:extLst>
                                <a:ext uri="{FF2B5EF4-FFF2-40B4-BE49-F238E27FC236}">
                                  <a16:creationId xmlns:a16="http://schemas.microsoft.com/office/drawing/2014/main" id="{91792224-BC7F-42DB-8DF1-05DAD743E0EC}"/>
                                </a:ext>
                              </a:extLst>
                            </p:cNvPr>
                            <p:cNvSpPr txBox="1"/>
                            <p:nvPr/>
                          </p:nvSpPr>
                          <p:spPr>
                            <a:xfrm>
                              <a:off x="2267744" y="2708920"/>
                              <a:ext cx="1176130"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a:t>OP</a:t>
                              </a:r>
                              <a:endParaRPr lang="zh-CN" altLang="en-US" dirty="0"/>
                            </a:p>
                          </p:txBody>
                        </p:sp>
                        <p:sp>
                          <p:nvSpPr>
                            <p:cNvPr id="46" name="文本框 45">
                              <a:extLst>
                                <a:ext uri="{FF2B5EF4-FFF2-40B4-BE49-F238E27FC236}">
                                  <a16:creationId xmlns:a16="http://schemas.microsoft.com/office/drawing/2014/main" id="{875E593B-8915-4D81-B501-039ACD51868D}"/>
                                </a:ext>
                              </a:extLst>
                            </p:cNvPr>
                            <p:cNvSpPr txBox="1"/>
                            <p:nvPr/>
                          </p:nvSpPr>
                          <p:spPr>
                            <a:xfrm>
                              <a:off x="3443874" y="2708920"/>
                              <a:ext cx="1176132"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solidFill>
                                    <a:srgbClr val="0070C0"/>
                                  </a:solidFill>
                                </a:rPr>
                                <a:t>100</a:t>
                              </a:r>
                              <a:endParaRPr lang="zh-CN" altLang="en-US" dirty="0">
                                <a:solidFill>
                                  <a:srgbClr val="0070C0"/>
                                </a:solidFill>
                              </a:endParaRPr>
                            </a:p>
                          </p:txBody>
                        </p:sp>
                      </p:grpSp>
                      <p:sp>
                        <p:nvSpPr>
                          <p:cNvPr id="44" name="文本框 43">
                            <a:extLst>
                              <a:ext uri="{FF2B5EF4-FFF2-40B4-BE49-F238E27FC236}">
                                <a16:creationId xmlns:a16="http://schemas.microsoft.com/office/drawing/2014/main" id="{7B59E1D6-8471-41AA-B97E-73BA568E0D35}"/>
                              </a:ext>
                            </a:extLst>
                          </p:cNvPr>
                          <p:cNvSpPr txBox="1"/>
                          <p:nvPr/>
                        </p:nvSpPr>
                        <p:spPr>
                          <a:xfrm>
                            <a:off x="3275856" y="5107269"/>
                            <a:ext cx="2048211" cy="276999"/>
                          </a:xfrm>
                          <a:prstGeom prst="rect">
                            <a:avLst/>
                          </a:prstGeom>
                          <a:noFill/>
                        </p:spPr>
                        <p:txBody>
                          <a:bodyPr wrap="none" rtlCol="0">
                            <a:spAutoFit/>
                          </a:bodyPr>
                          <a:lstStyle/>
                          <a:p>
                            <a:r>
                              <a:rPr lang="zh-CN" altLang="en-US" sz="1200" b="1" dirty="0"/>
                              <a:t>图</a:t>
                            </a:r>
                            <a:r>
                              <a:rPr lang="en-US" altLang="zh-CN" sz="1200" b="1" dirty="0"/>
                              <a:t>5.8    </a:t>
                            </a:r>
                            <a:r>
                              <a:rPr lang="zh-CN" altLang="en-US" sz="1200" b="1" dirty="0"/>
                              <a:t>寄存器间接寻址</a:t>
                            </a:r>
                          </a:p>
                        </p:txBody>
                      </p:sp>
                    </p:grpSp>
                    <p:sp>
                      <p:nvSpPr>
                        <p:cNvPr id="42" name="文本框 41">
                          <a:extLst>
                            <a:ext uri="{FF2B5EF4-FFF2-40B4-BE49-F238E27FC236}">
                              <a16:creationId xmlns:a16="http://schemas.microsoft.com/office/drawing/2014/main" id="{CA9002EF-0D78-4641-8E6F-DF662B157653}"/>
                            </a:ext>
                          </a:extLst>
                        </p:cNvPr>
                        <p:cNvSpPr txBox="1"/>
                        <p:nvPr/>
                      </p:nvSpPr>
                      <p:spPr>
                        <a:xfrm>
                          <a:off x="4572001" y="4716060"/>
                          <a:ext cx="1035790" cy="307777"/>
                        </a:xfrm>
                        <a:prstGeom prst="rect">
                          <a:avLst/>
                        </a:prstGeom>
                        <a:noFill/>
                        <a:ln w="12700">
                          <a:solidFill>
                            <a:srgbClr val="0070C0"/>
                          </a:solidFill>
                        </a:ln>
                      </p:spPr>
                      <p:txBody>
                        <a:bodyPr wrap="square" rtlCol="0">
                          <a:spAutoFit/>
                        </a:bodyPr>
                        <a:lstStyle/>
                        <a:p>
                          <a:pPr algn="ctr"/>
                          <a:r>
                            <a:rPr lang="en-US" altLang="zh-CN" sz="1400" b="1"/>
                            <a:t>D</a:t>
                          </a:r>
                          <a:endParaRPr lang="zh-CN" altLang="en-US" sz="1400" b="1" dirty="0"/>
                        </a:p>
                      </p:txBody>
                    </p:sp>
                  </p:grpSp>
                  <p:grpSp>
                    <p:nvGrpSpPr>
                      <p:cNvPr id="31" name="组合 30">
                        <a:extLst>
                          <a:ext uri="{FF2B5EF4-FFF2-40B4-BE49-F238E27FC236}">
                            <a16:creationId xmlns:a16="http://schemas.microsoft.com/office/drawing/2014/main" id="{3372C004-92B3-4B4F-B5F1-1842E9B4B73B}"/>
                          </a:ext>
                        </a:extLst>
                      </p:cNvPr>
                      <p:cNvGrpSpPr/>
                      <p:nvPr/>
                    </p:nvGrpSpPr>
                    <p:grpSpPr>
                      <a:xfrm>
                        <a:off x="3923928" y="4153552"/>
                        <a:ext cx="2112361" cy="1377378"/>
                        <a:chOff x="3923928" y="4153552"/>
                        <a:chExt cx="2112361" cy="1377378"/>
                      </a:xfrm>
                    </p:grpSpPr>
                    <p:grpSp>
                      <p:nvGrpSpPr>
                        <p:cNvPr id="32" name="组合 31">
                          <a:extLst>
                            <a:ext uri="{FF2B5EF4-FFF2-40B4-BE49-F238E27FC236}">
                              <a16:creationId xmlns:a16="http://schemas.microsoft.com/office/drawing/2014/main" id="{4B92E91A-C8D6-486D-895B-57928FF13ACB}"/>
                            </a:ext>
                          </a:extLst>
                        </p:cNvPr>
                        <p:cNvGrpSpPr/>
                        <p:nvPr/>
                      </p:nvGrpSpPr>
                      <p:grpSpPr>
                        <a:xfrm>
                          <a:off x="3923928" y="4437112"/>
                          <a:ext cx="2112361" cy="1093818"/>
                          <a:chOff x="6232394" y="3543813"/>
                          <a:chExt cx="2112361" cy="1093818"/>
                        </a:xfrm>
                      </p:grpSpPr>
                      <p:sp>
                        <p:nvSpPr>
                          <p:cNvPr id="35" name="文本框 34">
                            <a:extLst>
                              <a:ext uri="{FF2B5EF4-FFF2-40B4-BE49-F238E27FC236}">
                                <a16:creationId xmlns:a16="http://schemas.microsoft.com/office/drawing/2014/main" id="{B4017C39-D895-40DA-B1E6-7C7BFA199913}"/>
                              </a:ext>
                            </a:extLst>
                          </p:cNvPr>
                          <p:cNvSpPr txBox="1"/>
                          <p:nvPr/>
                        </p:nvSpPr>
                        <p:spPr>
                          <a:xfrm>
                            <a:off x="7336643" y="3800073"/>
                            <a:ext cx="1008112" cy="276999"/>
                          </a:xfrm>
                          <a:prstGeom prst="rect">
                            <a:avLst/>
                          </a:prstGeom>
                          <a:noFill/>
                          <a:ln>
                            <a:solidFill>
                              <a:srgbClr val="002060"/>
                            </a:solidFill>
                          </a:ln>
                        </p:spPr>
                        <p:txBody>
                          <a:bodyPr wrap="square" rtlCol="0">
                            <a:spAutoFit/>
                          </a:bodyPr>
                          <a:lstStyle/>
                          <a:p>
                            <a:pPr algn="ctr"/>
                            <a:endParaRPr lang="zh-CN" altLang="en-US" sz="1200" b="1" u="sng" dirty="0"/>
                          </a:p>
                        </p:txBody>
                      </p:sp>
                      <p:sp>
                        <p:nvSpPr>
                          <p:cNvPr id="36" name="文本框 35">
                            <a:extLst>
                              <a:ext uri="{FF2B5EF4-FFF2-40B4-BE49-F238E27FC236}">
                                <a16:creationId xmlns:a16="http://schemas.microsoft.com/office/drawing/2014/main" id="{90F19744-1538-4D9C-807C-369F73D92291}"/>
                              </a:ext>
                            </a:extLst>
                          </p:cNvPr>
                          <p:cNvSpPr txBox="1"/>
                          <p:nvPr/>
                        </p:nvSpPr>
                        <p:spPr>
                          <a:xfrm>
                            <a:off x="7336643" y="4083633"/>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en-US" altLang="zh-CN"/>
                              <a:t>(D)</a:t>
                            </a:r>
                            <a:endParaRPr lang="zh-CN" altLang="en-US" dirty="0"/>
                          </a:p>
                        </p:txBody>
                      </p:sp>
                      <p:sp>
                        <p:nvSpPr>
                          <p:cNvPr id="37" name="文本框 36">
                            <a:extLst>
                              <a:ext uri="{FF2B5EF4-FFF2-40B4-BE49-F238E27FC236}">
                                <a16:creationId xmlns:a16="http://schemas.microsoft.com/office/drawing/2014/main" id="{7283F812-694D-4506-A15C-3A4133EBA052}"/>
                              </a:ext>
                            </a:extLst>
                          </p:cNvPr>
                          <p:cNvSpPr txBox="1"/>
                          <p:nvPr/>
                        </p:nvSpPr>
                        <p:spPr>
                          <a:xfrm>
                            <a:off x="7336643" y="4360632"/>
                            <a:ext cx="1008112" cy="276999"/>
                          </a:xfrm>
                          <a:prstGeom prst="rect">
                            <a:avLst/>
                          </a:prstGeom>
                          <a:noFill/>
                          <a:ln>
                            <a:solidFill>
                              <a:srgbClr val="002060"/>
                            </a:solidFill>
                          </a:ln>
                        </p:spPr>
                        <p:txBody>
                          <a:bodyPr wrap="square" rtlCol="0">
                            <a:spAutoFit/>
                          </a:bodyPr>
                          <a:lstStyle/>
                          <a:p>
                            <a:pPr algn="ctr"/>
                            <a:endParaRPr lang="zh-CN" altLang="en-US" sz="1200" b="1" dirty="0"/>
                          </a:p>
                        </p:txBody>
                      </p:sp>
                      <p:sp>
                        <p:nvSpPr>
                          <p:cNvPr id="38" name="文本框 37">
                            <a:extLst>
                              <a:ext uri="{FF2B5EF4-FFF2-40B4-BE49-F238E27FC236}">
                                <a16:creationId xmlns:a16="http://schemas.microsoft.com/office/drawing/2014/main" id="{28A3A4F8-6BF3-4596-B550-FD091B50CFB1}"/>
                              </a:ext>
                            </a:extLst>
                          </p:cNvPr>
                          <p:cNvSpPr txBox="1"/>
                          <p:nvPr/>
                        </p:nvSpPr>
                        <p:spPr>
                          <a:xfrm>
                            <a:off x="6232394" y="4109794"/>
                            <a:ext cx="825867" cy="246221"/>
                          </a:xfrm>
                          <a:prstGeom prst="rect">
                            <a:avLst/>
                          </a:prstGeom>
                          <a:noFill/>
                        </p:spPr>
                        <p:txBody>
                          <a:bodyPr wrap="none" rtlCol="0">
                            <a:spAutoFit/>
                          </a:bodyPr>
                          <a:lstStyle/>
                          <a:p>
                            <a:r>
                              <a:rPr lang="zh-CN" altLang="en-US" sz="1000" b="1" dirty="0"/>
                              <a:t>寄存器编号</a:t>
                            </a:r>
                          </a:p>
                        </p:txBody>
                      </p:sp>
                      <p:cxnSp>
                        <p:nvCxnSpPr>
                          <p:cNvPr id="39" name="直接箭头连接符 38">
                            <a:extLst>
                              <a:ext uri="{FF2B5EF4-FFF2-40B4-BE49-F238E27FC236}">
                                <a16:creationId xmlns:a16="http://schemas.microsoft.com/office/drawing/2014/main" id="{832037DC-19B8-4FDD-9EF2-A5225BB35973}"/>
                              </a:ext>
                            </a:extLst>
                          </p:cNvPr>
                          <p:cNvCxnSpPr>
                            <a:cxnSpLocks/>
                          </p:cNvCxnSpPr>
                          <p:nvPr/>
                        </p:nvCxnSpPr>
                        <p:spPr>
                          <a:xfrm>
                            <a:off x="7110086" y="4222132"/>
                            <a:ext cx="22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D1F3167-ECB6-4AE7-9469-8C24CFC9616B}"/>
                              </a:ext>
                            </a:extLst>
                          </p:cNvPr>
                          <p:cNvCxnSpPr>
                            <a:cxnSpLocks/>
                          </p:cNvCxnSpPr>
                          <p:nvPr/>
                        </p:nvCxnSpPr>
                        <p:spPr>
                          <a:xfrm>
                            <a:off x="7110086" y="3543813"/>
                            <a:ext cx="0" cy="6783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3" name="直接箭头连接符 32">
                          <a:extLst>
                            <a:ext uri="{FF2B5EF4-FFF2-40B4-BE49-F238E27FC236}">
                              <a16:creationId xmlns:a16="http://schemas.microsoft.com/office/drawing/2014/main" id="{0AD76BAD-8CCB-4B38-9B7E-FE1C928D6AC0}"/>
                            </a:ext>
                          </a:extLst>
                        </p:cNvPr>
                        <p:cNvCxnSpPr>
                          <a:cxnSpLocks/>
                        </p:cNvCxnSpPr>
                        <p:nvPr/>
                      </p:nvCxnSpPr>
                      <p:spPr>
                        <a:xfrm flipH="1">
                          <a:off x="4801620" y="4437112"/>
                          <a:ext cx="72032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1D14C32-D2D7-42B5-AF93-2F55715F0C47}"/>
                            </a:ext>
                          </a:extLst>
                        </p:cNvPr>
                        <p:cNvCxnSpPr>
                          <a:cxnSpLocks/>
                        </p:cNvCxnSpPr>
                        <p:nvPr/>
                      </p:nvCxnSpPr>
                      <p:spPr>
                        <a:xfrm>
                          <a:off x="5521944" y="4153552"/>
                          <a:ext cx="0" cy="28356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9" name="文本框 28">
                      <a:extLst>
                        <a:ext uri="{FF2B5EF4-FFF2-40B4-BE49-F238E27FC236}">
                          <a16:creationId xmlns:a16="http://schemas.microsoft.com/office/drawing/2014/main" id="{F3FB6A7D-D852-450F-9E0C-47E89825D89E}"/>
                        </a:ext>
                      </a:extLst>
                    </p:cNvPr>
                    <p:cNvSpPr txBox="1"/>
                    <p:nvPr/>
                  </p:nvSpPr>
                  <p:spPr>
                    <a:xfrm>
                      <a:off x="5173130" y="4469693"/>
                      <a:ext cx="697627" cy="246221"/>
                    </a:xfrm>
                    <a:prstGeom prst="rect">
                      <a:avLst/>
                    </a:prstGeom>
                    <a:noFill/>
                  </p:spPr>
                  <p:txBody>
                    <a:bodyPr wrap="none" rtlCol="0">
                      <a:spAutoFit/>
                    </a:bodyPr>
                    <a:lstStyle/>
                    <a:p>
                      <a:r>
                        <a:rPr lang="zh-CN" altLang="en-US" sz="1000" b="1" dirty="0"/>
                        <a:t>寄存器组</a:t>
                      </a:r>
                    </a:p>
                  </p:txBody>
                </p:sp>
              </p:grpSp>
              <p:sp>
                <p:nvSpPr>
                  <p:cNvPr id="27" name="文本框 26">
                    <a:extLst>
                      <a:ext uri="{FF2B5EF4-FFF2-40B4-BE49-F238E27FC236}">
                        <a16:creationId xmlns:a16="http://schemas.microsoft.com/office/drawing/2014/main" id="{7A85E420-7B40-4082-828F-E6585B7AC496}"/>
                      </a:ext>
                    </a:extLst>
                  </p:cNvPr>
                  <p:cNvSpPr txBox="1"/>
                  <p:nvPr/>
                </p:nvSpPr>
                <p:spPr>
                  <a:xfrm>
                    <a:off x="5030628" y="5528265"/>
                    <a:ext cx="1008112" cy="276999"/>
                  </a:xfrm>
                  <a:prstGeom prst="rect">
                    <a:avLst/>
                  </a:prstGeom>
                  <a:noFill/>
                  <a:ln>
                    <a:solidFill>
                      <a:srgbClr val="002060"/>
                    </a:solidFill>
                  </a:ln>
                </p:spPr>
                <p:txBody>
                  <a:bodyPr wrap="square" rtlCol="0">
                    <a:spAutoFit/>
                  </a:bodyPr>
                  <a:lstStyle>
                    <a:defPPr>
                      <a:defRPr lang="zh-CN"/>
                    </a:defPPr>
                    <a:lvl1pPr algn="ctr">
                      <a:defRPr sz="1200" b="1" u="sng"/>
                    </a:lvl1pPr>
                  </a:lstStyle>
                  <a:p>
                    <a:endParaRPr lang="zh-CN" altLang="en-US" dirty="0"/>
                  </a:p>
                </p:txBody>
              </p:sp>
            </p:grpSp>
            <p:cxnSp>
              <p:nvCxnSpPr>
                <p:cNvPr id="47" name="直接箭头连接符 46">
                  <a:extLst>
                    <a:ext uri="{FF2B5EF4-FFF2-40B4-BE49-F238E27FC236}">
                      <a16:creationId xmlns:a16="http://schemas.microsoft.com/office/drawing/2014/main" id="{385EA504-4049-4FC5-9B87-D2508F170698}"/>
                    </a:ext>
                  </a:extLst>
                </p:cNvPr>
                <p:cNvCxnSpPr>
                  <a:cxnSpLocks/>
                </p:cNvCxnSpPr>
                <p:nvPr/>
              </p:nvCxnSpPr>
              <p:spPr>
                <a:xfrm>
                  <a:off x="6218603" y="5342488"/>
                  <a:ext cx="0" cy="55214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0FB0F112-4A1E-4F6F-8468-683ECEDBB371}"/>
                    </a:ext>
                  </a:extLst>
                </p:cNvPr>
                <p:cNvCxnSpPr>
                  <a:cxnSpLocks/>
                </p:cNvCxnSpPr>
                <p:nvPr/>
              </p:nvCxnSpPr>
              <p:spPr>
                <a:xfrm flipH="1">
                  <a:off x="6035308" y="5342488"/>
                  <a:ext cx="18329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7B5B41DA-4E1D-4468-B234-F7B08CE94F1C}"/>
                  </a:ext>
                </a:extLst>
              </p:cNvPr>
              <p:cNvSpPr txBox="1"/>
              <p:nvPr/>
            </p:nvSpPr>
            <p:spPr>
              <a:xfrm>
                <a:off x="6873805" y="4925220"/>
                <a:ext cx="1008112" cy="276999"/>
              </a:xfrm>
              <a:prstGeom prst="rect">
                <a:avLst/>
              </a:prstGeom>
              <a:noFill/>
              <a:ln>
                <a:solidFill>
                  <a:srgbClr val="002060"/>
                </a:solidFill>
              </a:ln>
            </p:spPr>
            <p:txBody>
              <a:bodyPr wrap="square" rtlCol="0">
                <a:spAutoFit/>
              </a:bodyPr>
              <a:lstStyle/>
              <a:p>
                <a:pPr algn="ctr"/>
                <a:endParaRPr lang="zh-CN" altLang="en-US" sz="1200" b="1" u="sng" dirty="0"/>
              </a:p>
            </p:txBody>
          </p:sp>
          <p:sp>
            <p:nvSpPr>
              <p:cNvPr id="50" name="文本框 49">
                <a:extLst>
                  <a:ext uri="{FF2B5EF4-FFF2-40B4-BE49-F238E27FC236}">
                    <a16:creationId xmlns:a16="http://schemas.microsoft.com/office/drawing/2014/main" id="{FAAE4034-FB15-42F2-BC51-CDAF91BECBE1}"/>
                  </a:ext>
                </a:extLst>
              </p:cNvPr>
              <p:cNvSpPr txBox="1"/>
              <p:nvPr/>
            </p:nvSpPr>
            <p:spPr>
              <a:xfrm>
                <a:off x="6873805" y="5208780"/>
                <a:ext cx="1008112" cy="276999"/>
              </a:xfrm>
              <a:prstGeom prst="rect">
                <a:avLst/>
              </a:prstGeom>
              <a:noFill/>
              <a:ln>
                <a:solidFill>
                  <a:srgbClr val="002060"/>
                </a:solidFill>
              </a:ln>
            </p:spPr>
            <p:txBody>
              <a:bodyPr wrap="square" rtlCol="0">
                <a:spAutoFit/>
              </a:bodyPr>
              <a:lstStyle>
                <a:defPPr>
                  <a:defRPr lang="zh-CN"/>
                </a:defPPr>
                <a:lvl1pPr algn="ctr">
                  <a:defRPr sz="1200" b="1"/>
                </a:lvl1pPr>
              </a:lstStyle>
              <a:p>
                <a:endParaRPr lang="zh-CN" altLang="en-US" dirty="0"/>
              </a:p>
            </p:txBody>
          </p:sp>
          <p:sp>
            <p:nvSpPr>
              <p:cNvPr id="51" name="文本框 50">
                <a:extLst>
                  <a:ext uri="{FF2B5EF4-FFF2-40B4-BE49-F238E27FC236}">
                    <a16:creationId xmlns:a16="http://schemas.microsoft.com/office/drawing/2014/main" id="{DFDD810D-8345-4F1D-9C61-67C54FF1929C}"/>
                  </a:ext>
                </a:extLst>
              </p:cNvPr>
              <p:cNvSpPr txBox="1"/>
              <p:nvPr/>
            </p:nvSpPr>
            <p:spPr>
              <a:xfrm>
                <a:off x="6873805" y="5485779"/>
                <a:ext cx="1008112" cy="276999"/>
              </a:xfrm>
              <a:prstGeom prst="rect">
                <a:avLst/>
              </a:prstGeom>
              <a:noFill/>
              <a:ln>
                <a:solidFill>
                  <a:srgbClr val="002060"/>
                </a:solidFill>
              </a:ln>
            </p:spPr>
            <p:txBody>
              <a:bodyPr wrap="square" rtlCol="0">
                <a:spAutoFit/>
              </a:bodyPr>
              <a:lstStyle/>
              <a:p>
                <a:pPr algn="ctr"/>
                <a:endParaRPr lang="zh-CN" altLang="en-US" sz="1200" b="1" dirty="0"/>
              </a:p>
            </p:txBody>
          </p:sp>
          <p:cxnSp>
            <p:nvCxnSpPr>
              <p:cNvPr id="52" name="直接箭头连接符 51">
                <a:extLst>
                  <a:ext uri="{FF2B5EF4-FFF2-40B4-BE49-F238E27FC236}">
                    <a16:creationId xmlns:a16="http://schemas.microsoft.com/office/drawing/2014/main" id="{2CDE94AD-3756-41D0-A6A4-4B3A6E4AB218}"/>
                  </a:ext>
                </a:extLst>
              </p:cNvPr>
              <p:cNvCxnSpPr>
                <a:cxnSpLocks/>
              </p:cNvCxnSpPr>
              <p:nvPr/>
            </p:nvCxnSpPr>
            <p:spPr>
              <a:xfrm>
                <a:off x="6218603" y="5904368"/>
                <a:ext cx="6552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BC9BBA42-FE66-4AD6-9E77-0F574A2FA057}"/>
                  </a:ext>
                </a:extLst>
              </p:cNvPr>
              <p:cNvSpPr txBox="1"/>
              <p:nvPr/>
            </p:nvSpPr>
            <p:spPr>
              <a:xfrm>
                <a:off x="6876256" y="5760113"/>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en-US" altLang="zh-CN" dirty="0"/>
                  <a:t>S</a:t>
                </a:r>
                <a:endParaRPr lang="zh-CN" altLang="en-US" dirty="0"/>
              </a:p>
            </p:txBody>
          </p:sp>
          <p:sp>
            <p:nvSpPr>
              <p:cNvPr id="55" name="文本框 54">
                <a:extLst>
                  <a:ext uri="{FF2B5EF4-FFF2-40B4-BE49-F238E27FC236}">
                    <a16:creationId xmlns:a16="http://schemas.microsoft.com/office/drawing/2014/main" id="{F464AFF3-1356-41F3-8AC9-2852AAE44449}"/>
                  </a:ext>
                </a:extLst>
              </p:cNvPr>
              <p:cNvSpPr txBox="1"/>
              <p:nvPr/>
            </p:nvSpPr>
            <p:spPr>
              <a:xfrm>
                <a:off x="7020272" y="4653136"/>
                <a:ext cx="697627" cy="246221"/>
              </a:xfrm>
              <a:prstGeom prst="rect">
                <a:avLst/>
              </a:prstGeom>
              <a:noFill/>
            </p:spPr>
            <p:txBody>
              <a:bodyPr wrap="none" rtlCol="0">
                <a:spAutoFit/>
              </a:bodyPr>
              <a:lstStyle/>
              <a:p>
                <a:r>
                  <a:rPr lang="zh-CN" altLang="en-US" sz="1000" b="1" dirty="0"/>
                  <a:t>主存储器</a:t>
                </a:r>
              </a:p>
            </p:txBody>
          </p:sp>
        </p:grpSp>
      </p:grpSp>
    </p:spTree>
    <p:extLst>
      <p:ext uri="{BB962C8B-B14F-4D97-AF65-F5344CB8AC3E}">
        <p14:creationId xmlns:p14="http://schemas.microsoft.com/office/powerpoint/2010/main" val="1437826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343197"/>
            <a:ext cx="8229600" cy="5750099"/>
          </a:xfrm>
        </p:spPr>
        <p:txBody>
          <a:bodyPr/>
          <a:lstStyle/>
          <a:p>
            <a:pPr lvl="1"/>
            <a:r>
              <a:rPr lang="en-US" altLang="zh-CN" sz="2000" b="1" dirty="0">
                <a:latin typeface="+mn-ea"/>
              </a:rPr>
              <a:t>6</a:t>
            </a:r>
            <a:r>
              <a:rPr lang="zh-CN" altLang="en-US" sz="2000" b="1" dirty="0">
                <a:latin typeface="+mn-ea"/>
              </a:rPr>
              <a:t>、相对寻址</a:t>
            </a:r>
            <a:endParaRPr lang="en-US" altLang="zh-CN" sz="1800" b="1" dirty="0">
              <a:latin typeface="+mn-ea"/>
            </a:endParaRPr>
          </a:p>
          <a:p>
            <a:pPr lvl="1"/>
            <a:endParaRPr lang="en-US" altLang="zh-CN" sz="1800" b="1" dirty="0">
              <a:latin typeface="+mn-ea"/>
            </a:endParaRPr>
          </a:p>
          <a:p>
            <a:pPr lvl="2"/>
            <a:r>
              <a:rPr lang="zh-CN" altLang="en-US" sz="1400" b="1" dirty="0"/>
              <a:t>例如：</a:t>
            </a:r>
            <a:r>
              <a:rPr lang="en-US" altLang="zh-CN" sz="1400" b="1" dirty="0"/>
              <a:t>MOV EAX, </a:t>
            </a:r>
            <a:r>
              <a:rPr lang="en-US" altLang="zh-CN" sz="1400" b="1" dirty="0">
                <a:solidFill>
                  <a:srgbClr val="FF0000"/>
                </a:solidFill>
              </a:rPr>
              <a:t>32[PC] 	</a:t>
            </a:r>
            <a:r>
              <a:rPr lang="zh-CN" altLang="en-US" sz="1400" b="1" dirty="0"/>
              <a:t>；传送类指令，其中操作数</a:t>
            </a:r>
            <a:r>
              <a:rPr lang="en-US" altLang="zh-CN" sz="1400" b="1" dirty="0"/>
              <a:t>32[PC] </a:t>
            </a:r>
            <a:r>
              <a:rPr lang="zh-CN" altLang="en-US" sz="1400" b="1" dirty="0"/>
              <a:t>采用相对寻址方式</a:t>
            </a:r>
            <a:endParaRPr lang="en-US" altLang="zh-CN" sz="1400" b="1" dirty="0"/>
          </a:p>
          <a:p>
            <a:pPr lvl="2"/>
            <a:endParaRPr lang="en-US" altLang="zh-CN" sz="1400" b="1" dirty="0">
              <a:solidFill>
                <a:srgbClr val="FF0000"/>
              </a:solidFill>
            </a:endParaRPr>
          </a:p>
          <a:p>
            <a:pPr lvl="2"/>
            <a:r>
              <a:rPr lang="zh-CN" altLang="en-US" sz="1400" b="1" dirty="0"/>
              <a:t>图</a:t>
            </a:r>
            <a:r>
              <a:rPr lang="en-US" altLang="zh-CN" sz="1400" b="1" dirty="0"/>
              <a:t>5.9</a:t>
            </a:r>
            <a:r>
              <a:rPr lang="zh-CN" altLang="en-US" sz="1400" b="1" dirty="0"/>
              <a:t>为相对寻址方式的指令格式，假设寻址方式特征码</a:t>
            </a:r>
            <a:r>
              <a:rPr lang="en-US" altLang="zh-CN" sz="1400" b="1" dirty="0"/>
              <a:t>=101</a:t>
            </a:r>
          </a:p>
          <a:p>
            <a:pPr lvl="2"/>
            <a:endParaRPr lang="en-US" altLang="zh-CN" sz="1400" b="1" dirty="0"/>
          </a:p>
          <a:p>
            <a:pPr lvl="2"/>
            <a:r>
              <a:rPr lang="zh-CN" altLang="en-US" sz="1400" b="1" dirty="0"/>
              <a:t>相对寻址方式时，形式地址</a:t>
            </a:r>
            <a:r>
              <a:rPr lang="en-US" altLang="zh-CN" sz="1400" b="1" dirty="0"/>
              <a:t>D</a:t>
            </a:r>
            <a:r>
              <a:rPr lang="zh-CN" altLang="en-US" sz="1400" b="1" dirty="0"/>
              <a:t>给出的是偏移量，有效地址为</a:t>
            </a:r>
            <a:r>
              <a:rPr lang="zh-CN" altLang="en-US" sz="1400" b="1" dirty="0">
                <a:solidFill>
                  <a:srgbClr val="FF0000"/>
                </a:solidFill>
              </a:rPr>
              <a:t>程序计数器</a:t>
            </a:r>
            <a:r>
              <a:rPr lang="en-US" altLang="zh-CN" sz="1400" b="1" dirty="0">
                <a:solidFill>
                  <a:srgbClr val="FF0000"/>
                </a:solidFill>
              </a:rPr>
              <a:t>PC</a:t>
            </a:r>
            <a:r>
              <a:rPr lang="zh-CN" altLang="en-US" sz="1400" b="1" dirty="0"/>
              <a:t>的内容加上偏移量，即有效地址</a:t>
            </a:r>
            <a:r>
              <a:rPr lang="en-US" altLang="zh-CN" sz="1400" b="1" dirty="0">
                <a:solidFill>
                  <a:srgbClr val="FF0000"/>
                </a:solidFill>
              </a:rPr>
              <a:t>EA=PC+D</a:t>
            </a:r>
            <a:r>
              <a:rPr lang="zh-CN" altLang="en-US" sz="1400" b="1" dirty="0"/>
              <a:t>；注意：这里程序计数器</a:t>
            </a:r>
            <a:r>
              <a:rPr lang="en-US" altLang="zh-CN" sz="1400" b="1" dirty="0"/>
              <a:t>PC</a:t>
            </a:r>
            <a:r>
              <a:rPr lang="zh-CN" altLang="en-US" sz="1400" b="1" dirty="0"/>
              <a:t>的内容为</a:t>
            </a:r>
            <a:r>
              <a:rPr lang="zh-CN" altLang="en-US" sz="1400" b="1" dirty="0">
                <a:highlight>
                  <a:srgbClr val="FFFF00"/>
                </a:highlight>
              </a:rPr>
              <a:t>取指令完成后</a:t>
            </a:r>
            <a:r>
              <a:rPr lang="en-US" altLang="zh-CN" sz="1400" b="1" dirty="0">
                <a:highlight>
                  <a:srgbClr val="FFFF00"/>
                </a:highlight>
              </a:rPr>
              <a:t>PC</a:t>
            </a:r>
            <a:r>
              <a:rPr lang="zh-CN" altLang="en-US" sz="1400" b="1" dirty="0">
                <a:highlight>
                  <a:srgbClr val="FFFF00"/>
                </a:highlight>
              </a:rPr>
              <a:t>的值，需要</a:t>
            </a:r>
            <a:r>
              <a:rPr lang="en-US" altLang="zh-CN" sz="1400" b="1" dirty="0" err="1">
                <a:highlight>
                  <a:srgbClr val="FFFF00"/>
                </a:highlight>
              </a:rPr>
              <a:t>PC+n</a:t>
            </a:r>
            <a:r>
              <a:rPr lang="en-US" altLang="zh-CN" sz="1400" b="1" dirty="0">
                <a:highlight>
                  <a:srgbClr val="FFFF00"/>
                </a:highlight>
              </a:rPr>
              <a:t>-&gt;PC</a:t>
            </a:r>
          </a:p>
          <a:p>
            <a:pPr lvl="2"/>
            <a:endParaRPr lang="en-US" altLang="zh-CN" sz="1400" b="1" dirty="0"/>
          </a:p>
          <a:p>
            <a:pPr lvl="2"/>
            <a:r>
              <a:rPr lang="zh-CN" altLang="en-US" sz="1400" b="1" dirty="0"/>
              <a:t>假设指令“</a:t>
            </a:r>
            <a:r>
              <a:rPr lang="en-US" altLang="zh-CN" sz="1400" b="1" dirty="0"/>
              <a:t>MOV EAX, 32[PC]</a:t>
            </a:r>
            <a:r>
              <a:rPr lang="zh-CN" altLang="en-US" sz="1400" b="1" dirty="0"/>
              <a:t>”在取指令完成后，</a:t>
            </a:r>
            <a:r>
              <a:rPr lang="en-US" altLang="zh-CN" sz="1400" b="1" dirty="0"/>
              <a:t>PC</a:t>
            </a:r>
            <a:r>
              <a:rPr lang="zh-CN" altLang="en-US" sz="1400" b="1" dirty="0"/>
              <a:t>的内容为</a:t>
            </a:r>
            <a:r>
              <a:rPr lang="en-US" altLang="zh-CN" sz="1400" b="1" dirty="0"/>
              <a:t>2000H</a:t>
            </a:r>
            <a:r>
              <a:rPr lang="zh-CN" altLang="en-US" sz="1400" b="1" dirty="0"/>
              <a:t>，</a:t>
            </a:r>
            <a:r>
              <a:rPr lang="en-US" altLang="zh-CN" sz="1400" b="1" dirty="0"/>
              <a:t>D=32H</a:t>
            </a:r>
            <a:r>
              <a:rPr lang="zh-CN" altLang="en-US" sz="1400" b="1" dirty="0"/>
              <a:t>，</a:t>
            </a:r>
            <a:r>
              <a:rPr lang="en-US" altLang="zh-CN" sz="1400" b="1" dirty="0"/>
              <a:t>EA=PC+D=2000H+32H=2032H</a:t>
            </a:r>
            <a:r>
              <a:rPr lang="zh-CN" altLang="en-US" sz="1400" b="1" dirty="0"/>
              <a:t>，主存</a:t>
            </a:r>
            <a:r>
              <a:rPr lang="en-US" altLang="zh-CN" sz="1400" b="1" dirty="0"/>
              <a:t>2032H</a:t>
            </a:r>
            <a:r>
              <a:rPr lang="zh-CN" altLang="en-US" sz="1400" b="1" dirty="0"/>
              <a:t>的内容为</a:t>
            </a:r>
            <a:r>
              <a:rPr lang="en-US" altLang="zh-CN" sz="1400" b="1" dirty="0"/>
              <a:t>5000H</a:t>
            </a:r>
            <a:r>
              <a:rPr lang="zh-CN" altLang="en-US" sz="1400" b="1" dirty="0"/>
              <a:t>；则执行指令“</a:t>
            </a:r>
            <a:r>
              <a:rPr lang="en-US" altLang="zh-CN" sz="1400" b="1" dirty="0"/>
              <a:t>MOV EAX, 32[PC]</a:t>
            </a:r>
            <a:r>
              <a:rPr lang="zh-CN" altLang="en-US" sz="1400" b="1" dirty="0"/>
              <a:t>”后，</a:t>
            </a:r>
            <a:r>
              <a:rPr lang="en-US" altLang="zh-CN" sz="1400" b="1" dirty="0"/>
              <a:t>EAX=5000H</a:t>
            </a:r>
          </a:p>
          <a:p>
            <a:pPr lvl="2"/>
            <a:endParaRPr lang="en-US" altLang="zh-CN" sz="1400" b="1" dirty="0"/>
          </a:p>
          <a:p>
            <a:pPr lvl="2"/>
            <a:r>
              <a:rPr lang="zh-CN" altLang="en-US" sz="1400" b="1" dirty="0"/>
              <a:t>相对寻址经常用于</a:t>
            </a:r>
            <a:r>
              <a:rPr lang="zh-CN" altLang="en-US" sz="1400" b="1" dirty="0">
                <a:solidFill>
                  <a:srgbClr val="FF0000"/>
                </a:solidFill>
              </a:rPr>
              <a:t>跳转指令</a:t>
            </a:r>
            <a:r>
              <a:rPr lang="zh-CN" altLang="en-US" sz="1400" b="1" dirty="0"/>
              <a:t>，如指令“</a:t>
            </a:r>
            <a:r>
              <a:rPr lang="en-US" altLang="zh-CN" sz="1400" b="1" dirty="0">
                <a:solidFill>
                  <a:srgbClr val="FF0000"/>
                </a:solidFill>
              </a:rPr>
              <a:t>JMP LOOP</a:t>
            </a:r>
            <a:r>
              <a:rPr lang="zh-CN" altLang="en-US" sz="1400" b="1" dirty="0"/>
              <a:t>”，其中操作数</a:t>
            </a:r>
            <a:r>
              <a:rPr lang="en-US" altLang="zh-CN" sz="1400" b="1" dirty="0"/>
              <a:t>LOOP</a:t>
            </a:r>
            <a:r>
              <a:rPr lang="zh-CN" altLang="en-US" sz="1400" b="1" dirty="0"/>
              <a:t>就是采用相对寻址</a:t>
            </a:r>
            <a:endParaRPr lang="en-US" altLang="zh-CN" sz="1400" b="1" dirty="0"/>
          </a:p>
          <a:p>
            <a:pPr lvl="2"/>
            <a:endParaRPr lang="en-US" altLang="zh-CN" sz="1400" b="1" dirty="0"/>
          </a:p>
          <a:p>
            <a:pPr lvl="2"/>
            <a:endParaRPr lang="en-US" altLang="zh-CN" sz="1400" b="1" dirty="0"/>
          </a:p>
        </p:txBody>
      </p:sp>
      <p:grpSp>
        <p:nvGrpSpPr>
          <p:cNvPr id="11" name="组合 10">
            <a:extLst>
              <a:ext uri="{FF2B5EF4-FFF2-40B4-BE49-F238E27FC236}">
                <a16:creationId xmlns:a16="http://schemas.microsoft.com/office/drawing/2014/main" id="{FB8C43A6-1F16-4BBE-9C67-5157F02FA3DC}"/>
              </a:ext>
            </a:extLst>
          </p:cNvPr>
          <p:cNvGrpSpPr/>
          <p:nvPr/>
        </p:nvGrpSpPr>
        <p:grpSpPr>
          <a:xfrm>
            <a:off x="2627784" y="4221088"/>
            <a:ext cx="4993318" cy="2448272"/>
            <a:chOff x="2627784" y="4005064"/>
            <a:chExt cx="4993318" cy="2448272"/>
          </a:xfrm>
        </p:grpSpPr>
        <p:grpSp>
          <p:nvGrpSpPr>
            <p:cNvPr id="8" name="组合 7">
              <a:extLst>
                <a:ext uri="{FF2B5EF4-FFF2-40B4-BE49-F238E27FC236}">
                  <a16:creationId xmlns:a16="http://schemas.microsoft.com/office/drawing/2014/main" id="{6D87AAEB-B9F9-4DA7-B2BD-12A258159725}"/>
                </a:ext>
              </a:extLst>
            </p:cNvPr>
            <p:cNvGrpSpPr/>
            <p:nvPr/>
          </p:nvGrpSpPr>
          <p:grpSpPr>
            <a:xfrm>
              <a:off x="2627784" y="4005064"/>
              <a:ext cx="3994875" cy="2448272"/>
              <a:chOff x="2987824" y="4066020"/>
              <a:chExt cx="3994875" cy="2448272"/>
            </a:xfrm>
          </p:grpSpPr>
          <p:sp>
            <p:nvSpPr>
              <p:cNvPr id="54" name="文本框 53">
                <a:extLst>
                  <a:ext uri="{FF2B5EF4-FFF2-40B4-BE49-F238E27FC236}">
                    <a16:creationId xmlns:a16="http://schemas.microsoft.com/office/drawing/2014/main" id="{826E0D42-07B0-440A-8D42-C1B69DDEFE53}"/>
                  </a:ext>
                </a:extLst>
              </p:cNvPr>
              <p:cNvSpPr txBox="1"/>
              <p:nvPr/>
            </p:nvSpPr>
            <p:spPr>
              <a:xfrm>
                <a:off x="6285072" y="5925107"/>
                <a:ext cx="697627" cy="246221"/>
              </a:xfrm>
              <a:prstGeom prst="rect">
                <a:avLst/>
              </a:prstGeom>
              <a:noFill/>
            </p:spPr>
            <p:txBody>
              <a:bodyPr wrap="none" rtlCol="0">
                <a:spAutoFit/>
              </a:bodyPr>
              <a:lstStyle/>
              <a:p>
                <a:r>
                  <a:rPr lang="zh-CN" altLang="en-US" sz="1000" b="1" dirty="0"/>
                  <a:t>主存地址</a:t>
                </a:r>
              </a:p>
            </p:txBody>
          </p:sp>
          <p:grpSp>
            <p:nvGrpSpPr>
              <p:cNvPr id="7" name="组合 6">
                <a:extLst>
                  <a:ext uri="{FF2B5EF4-FFF2-40B4-BE49-F238E27FC236}">
                    <a16:creationId xmlns:a16="http://schemas.microsoft.com/office/drawing/2014/main" id="{78EF5C1D-984C-4DDF-B878-8B578FC0DB37}"/>
                  </a:ext>
                </a:extLst>
              </p:cNvPr>
              <p:cNvGrpSpPr/>
              <p:nvPr/>
            </p:nvGrpSpPr>
            <p:grpSpPr>
              <a:xfrm>
                <a:off x="2987824" y="4066020"/>
                <a:ext cx="3052015" cy="2448272"/>
                <a:chOff x="2987824" y="4066020"/>
                <a:chExt cx="3052015" cy="2448272"/>
              </a:xfrm>
            </p:grpSpPr>
            <p:grpSp>
              <p:nvGrpSpPr>
                <p:cNvPr id="28" name="组合 27">
                  <a:extLst>
                    <a:ext uri="{FF2B5EF4-FFF2-40B4-BE49-F238E27FC236}">
                      <a16:creationId xmlns:a16="http://schemas.microsoft.com/office/drawing/2014/main" id="{9C0424F9-0305-49A0-BF1B-21F5E15719BA}"/>
                    </a:ext>
                  </a:extLst>
                </p:cNvPr>
                <p:cNvGrpSpPr/>
                <p:nvPr/>
              </p:nvGrpSpPr>
              <p:grpSpPr>
                <a:xfrm>
                  <a:off x="2987824" y="4066020"/>
                  <a:ext cx="3052015" cy="2448272"/>
                  <a:chOff x="2987824" y="3838963"/>
                  <a:chExt cx="3052015" cy="2448272"/>
                </a:xfrm>
              </p:grpSpPr>
              <p:grpSp>
                <p:nvGrpSpPr>
                  <p:cNvPr id="30" name="组合 29">
                    <a:extLst>
                      <a:ext uri="{FF2B5EF4-FFF2-40B4-BE49-F238E27FC236}">
                        <a16:creationId xmlns:a16="http://schemas.microsoft.com/office/drawing/2014/main" id="{A5621358-942E-4898-928B-6C568410CB79}"/>
                      </a:ext>
                    </a:extLst>
                  </p:cNvPr>
                  <p:cNvGrpSpPr/>
                  <p:nvPr/>
                </p:nvGrpSpPr>
                <p:grpSpPr>
                  <a:xfrm>
                    <a:off x="2987824" y="3838963"/>
                    <a:ext cx="3052015" cy="2448272"/>
                    <a:chOff x="2555776" y="4715272"/>
                    <a:chExt cx="3052015" cy="2448272"/>
                  </a:xfrm>
                </p:grpSpPr>
                <p:grpSp>
                  <p:nvGrpSpPr>
                    <p:cNvPr id="41" name="组合 40">
                      <a:extLst>
                        <a:ext uri="{FF2B5EF4-FFF2-40B4-BE49-F238E27FC236}">
                          <a16:creationId xmlns:a16="http://schemas.microsoft.com/office/drawing/2014/main" id="{A3931383-27DE-4710-8A89-88D3CC059D0F}"/>
                        </a:ext>
                      </a:extLst>
                    </p:cNvPr>
                    <p:cNvGrpSpPr/>
                    <p:nvPr/>
                  </p:nvGrpSpPr>
                  <p:grpSpPr>
                    <a:xfrm>
                      <a:off x="2555776" y="4715272"/>
                      <a:ext cx="2664296" cy="2448272"/>
                      <a:chOff x="2267744" y="2708920"/>
                      <a:chExt cx="3108344" cy="2448272"/>
                    </a:xfrm>
                  </p:grpSpPr>
                  <p:grpSp>
                    <p:nvGrpSpPr>
                      <p:cNvPr id="43" name="组合 42">
                        <a:extLst>
                          <a:ext uri="{FF2B5EF4-FFF2-40B4-BE49-F238E27FC236}">
                            <a16:creationId xmlns:a16="http://schemas.microsoft.com/office/drawing/2014/main" id="{CB3F70B4-CF79-4213-9353-500780647E22}"/>
                          </a:ext>
                        </a:extLst>
                      </p:cNvPr>
                      <p:cNvGrpSpPr/>
                      <p:nvPr/>
                    </p:nvGrpSpPr>
                    <p:grpSpPr>
                      <a:xfrm>
                        <a:off x="2267744" y="2708920"/>
                        <a:ext cx="2352262" cy="307777"/>
                        <a:chOff x="2267744" y="2708920"/>
                        <a:chExt cx="2352262" cy="307777"/>
                      </a:xfrm>
                    </p:grpSpPr>
                    <p:sp>
                      <p:nvSpPr>
                        <p:cNvPr id="45" name="文本框 44">
                          <a:extLst>
                            <a:ext uri="{FF2B5EF4-FFF2-40B4-BE49-F238E27FC236}">
                              <a16:creationId xmlns:a16="http://schemas.microsoft.com/office/drawing/2014/main" id="{91792224-BC7F-42DB-8DF1-05DAD743E0EC}"/>
                            </a:ext>
                          </a:extLst>
                        </p:cNvPr>
                        <p:cNvSpPr txBox="1"/>
                        <p:nvPr/>
                      </p:nvSpPr>
                      <p:spPr>
                        <a:xfrm>
                          <a:off x="2267744" y="2708920"/>
                          <a:ext cx="1176130"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a:t>OP</a:t>
                          </a:r>
                          <a:endParaRPr lang="zh-CN" altLang="en-US" dirty="0"/>
                        </a:p>
                      </p:txBody>
                    </p:sp>
                    <p:sp>
                      <p:nvSpPr>
                        <p:cNvPr id="46" name="文本框 45">
                          <a:extLst>
                            <a:ext uri="{FF2B5EF4-FFF2-40B4-BE49-F238E27FC236}">
                              <a16:creationId xmlns:a16="http://schemas.microsoft.com/office/drawing/2014/main" id="{875E593B-8915-4D81-B501-039ACD51868D}"/>
                            </a:ext>
                          </a:extLst>
                        </p:cNvPr>
                        <p:cNvSpPr txBox="1"/>
                        <p:nvPr/>
                      </p:nvSpPr>
                      <p:spPr>
                        <a:xfrm>
                          <a:off x="3443874" y="2708920"/>
                          <a:ext cx="1176132"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solidFill>
                                <a:srgbClr val="0070C0"/>
                              </a:solidFill>
                            </a:rPr>
                            <a:t>101</a:t>
                          </a:r>
                          <a:endParaRPr lang="zh-CN" altLang="en-US" dirty="0">
                            <a:solidFill>
                              <a:srgbClr val="0070C0"/>
                            </a:solidFill>
                          </a:endParaRPr>
                        </a:p>
                      </p:txBody>
                    </p:sp>
                  </p:grpSp>
                  <p:sp>
                    <p:nvSpPr>
                      <p:cNvPr id="44" name="文本框 43">
                        <a:extLst>
                          <a:ext uri="{FF2B5EF4-FFF2-40B4-BE49-F238E27FC236}">
                            <a16:creationId xmlns:a16="http://schemas.microsoft.com/office/drawing/2014/main" id="{7B59E1D6-8471-41AA-B97E-73BA568E0D35}"/>
                          </a:ext>
                        </a:extLst>
                      </p:cNvPr>
                      <p:cNvSpPr txBox="1"/>
                      <p:nvPr/>
                    </p:nvSpPr>
                    <p:spPr>
                      <a:xfrm>
                        <a:off x="3866487" y="4880193"/>
                        <a:ext cx="1509601" cy="276999"/>
                      </a:xfrm>
                      <a:prstGeom prst="rect">
                        <a:avLst/>
                      </a:prstGeom>
                      <a:noFill/>
                    </p:spPr>
                    <p:txBody>
                      <a:bodyPr wrap="none" rtlCol="0">
                        <a:spAutoFit/>
                      </a:bodyPr>
                      <a:lstStyle/>
                      <a:p>
                        <a:r>
                          <a:rPr lang="zh-CN" altLang="en-US" sz="1200" b="1" dirty="0"/>
                          <a:t>图</a:t>
                        </a:r>
                        <a:r>
                          <a:rPr lang="en-US" altLang="zh-CN" sz="1200" b="1" dirty="0"/>
                          <a:t>5.9    </a:t>
                        </a:r>
                        <a:r>
                          <a:rPr lang="zh-CN" altLang="en-US" sz="1200" b="1" dirty="0"/>
                          <a:t>相对寻址</a:t>
                        </a:r>
                      </a:p>
                    </p:txBody>
                  </p:sp>
                </p:grpSp>
                <p:sp>
                  <p:nvSpPr>
                    <p:cNvPr id="42" name="文本框 41">
                      <a:extLst>
                        <a:ext uri="{FF2B5EF4-FFF2-40B4-BE49-F238E27FC236}">
                          <a16:creationId xmlns:a16="http://schemas.microsoft.com/office/drawing/2014/main" id="{CA9002EF-0D78-4641-8E6F-DF662B157653}"/>
                        </a:ext>
                      </a:extLst>
                    </p:cNvPr>
                    <p:cNvSpPr txBox="1"/>
                    <p:nvPr/>
                  </p:nvSpPr>
                  <p:spPr>
                    <a:xfrm>
                      <a:off x="4572001" y="4716060"/>
                      <a:ext cx="1035790" cy="307777"/>
                    </a:xfrm>
                    <a:prstGeom prst="rect">
                      <a:avLst/>
                    </a:prstGeom>
                    <a:noFill/>
                    <a:ln w="12700">
                      <a:solidFill>
                        <a:srgbClr val="0070C0"/>
                      </a:solidFill>
                    </a:ln>
                  </p:spPr>
                  <p:txBody>
                    <a:bodyPr wrap="square" rtlCol="0">
                      <a:spAutoFit/>
                    </a:bodyPr>
                    <a:lstStyle/>
                    <a:p>
                      <a:pPr algn="ctr"/>
                      <a:r>
                        <a:rPr lang="en-US" altLang="zh-CN" sz="1400" b="1"/>
                        <a:t>D</a:t>
                      </a:r>
                      <a:endParaRPr lang="zh-CN" altLang="en-US" sz="1400" b="1" dirty="0"/>
                    </a:p>
                  </p:txBody>
                </p:sp>
              </p:grpSp>
              <p:cxnSp>
                <p:nvCxnSpPr>
                  <p:cNvPr id="34" name="直接箭头连接符 33">
                    <a:extLst>
                      <a:ext uri="{FF2B5EF4-FFF2-40B4-BE49-F238E27FC236}">
                        <a16:creationId xmlns:a16="http://schemas.microsoft.com/office/drawing/2014/main" id="{D1D14C32-D2D7-42B5-AF93-2F55715F0C47}"/>
                      </a:ext>
                    </a:extLst>
                  </p:cNvPr>
                  <p:cNvCxnSpPr>
                    <a:cxnSpLocks/>
                  </p:cNvCxnSpPr>
                  <p:nvPr/>
                </p:nvCxnSpPr>
                <p:spPr>
                  <a:xfrm>
                    <a:off x="5521944" y="4153552"/>
                    <a:ext cx="9798" cy="84828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6" name="文本框 55">
                  <a:extLst>
                    <a:ext uri="{FF2B5EF4-FFF2-40B4-BE49-F238E27FC236}">
                      <a16:creationId xmlns:a16="http://schemas.microsoft.com/office/drawing/2014/main" id="{F167750C-8051-42C4-A799-CBB4DEB8D971}"/>
                    </a:ext>
                  </a:extLst>
                </p:cNvPr>
                <p:cNvSpPr txBox="1"/>
                <p:nvPr/>
              </p:nvSpPr>
              <p:spPr>
                <a:xfrm>
                  <a:off x="3748413" y="5205960"/>
                  <a:ext cx="1008112"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t>PC</a:t>
                  </a:r>
                  <a:endParaRPr lang="zh-CN" altLang="en-US" dirty="0"/>
                </a:p>
              </p:txBody>
            </p:sp>
            <p:cxnSp>
              <p:nvCxnSpPr>
                <p:cNvPr id="57" name="直接箭头连接符 56">
                  <a:extLst>
                    <a:ext uri="{FF2B5EF4-FFF2-40B4-BE49-F238E27FC236}">
                      <a16:creationId xmlns:a16="http://schemas.microsoft.com/office/drawing/2014/main" id="{7820D79A-4FA1-4FE5-A796-FB2B7E291059}"/>
                    </a:ext>
                  </a:extLst>
                </p:cNvPr>
                <p:cNvCxnSpPr>
                  <a:cxnSpLocks/>
                </p:cNvCxnSpPr>
                <p:nvPr/>
              </p:nvCxnSpPr>
              <p:spPr>
                <a:xfrm>
                  <a:off x="4768528" y="5357336"/>
                  <a:ext cx="6552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799CE86-5F34-45EC-B2DB-817239D2AA69}"/>
                    </a:ext>
                  </a:extLst>
                </p:cNvPr>
                <p:cNvSpPr txBox="1"/>
                <p:nvPr/>
              </p:nvSpPr>
              <p:spPr>
                <a:xfrm>
                  <a:off x="5323993" y="5172670"/>
                  <a:ext cx="415498" cy="369332"/>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a:t>
                  </a:r>
                  <a:endParaRPr lang="zh-CN" altLang="en-US" dirty="0"/>
                </a:p>
              </p:txBody>
            </p:sp>
          </p:grpSp>
        </p:grpSp>
        <p:grpSp>
          <p:nvGrpSpPr>
            <p:cNvPr id="10" name="组合 9">
              <a:extLst>
                <a:ext uri="{FF2B5EF4-FFF2-40B4-BE49-F238E27FC236}">
                  <a16:creationId xmlns:a16="http://schemas.microsoft.com/office/drawing/2014/main" id="{037C3A9F-C8FD-4EE7-B7D7-6E6E84ED7D6F}"/>
                </a:ext>
              </a:extLst>
            </p:cNvPr>
            <p:cNvGrpSpPr/>
            <p:nvPr/>
          </p:nvGrpSpPr>
          <p:grpSpPr>
            <a:xfrm>
              <a:off x="5261641" y="4569554"/>
              <a:ext cx="2359461" cy="1407747"/>
              <a:chOff x="5803266" y="4685549"/>
              <a:chExt cx="2297126" cy="1407747"/>
            </a:xfrm>
          </p:grpSpPr>
          <p:cxnSp>
            <p:nvCxnSpPr>
              <p:cNvPr id="58" name="直接箭头连接符 57">
                <a:extLst>
                  <a:ext uri="{FF2B5EF4-FFF2-40B4-BE49-F238E27FC236}">
                    <a16:creationId xmlns:a16="http://schemas.microsoft.com/office/drawing/2014/main" id="{6F511296-81B8-405B-B3A2-CDB6B28C9D19}"/>
                  </a:ext>
                </a:extLst>
              </p:cNvPr>
              <p:cNvCxnSpPr>
                <a:cxnSpLocks/>
              </p:cNvCxnSpPr>
              <p:nvPr/>
            </p:nvCxnSpPr>
            <p:spPr>
              <a:xfrm>
                <a:off x="6382115" y="5391263"/>
                <a:ext cx="0" cy="5447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EA199D8F-F5E6-40CB-AA58-A557231C399B}"/>
                  </a:ext>
                </a:extLst>
              </p:cNvPr>
              <p:cNvSpPr txBox="1"/>
              <p:nvPr/>
            </p:nvSpPr>
            <p:spPr>
              <a:xfrm>
                <a:off x="7089829" y="4989356"/>
                <a:ext cx="1008112" cy="276999"/>
              </a:xfrm>
              <a:prstGeom prst="rect">
                <a:avLst/>
              </a:prstGeom>
              <a:noFill/>
              <a:ln>
                <a:solidFill>
                  <a:srgbClr val="002060"/>
                </a:solidFill>
              </a:ln>
            </p:spPr>
            <p:txBody>
              <a:bodyPr wrap="square" rtlCol="0">
                <a:spAutoFit/>
              </a:bodyPr>
              <a:lstStyle/>
              <a:p>
                <a:pPr algn="ctr"/>
                <a:endParaRPr lang="zh-CN" altLang="en-US" sz="1200" b="1" u="sng" dirty="0"/>
              </a:p>
            </p:txBody>
          </p:sp>
          <p:sp>
            <p:nvSpPr>
              <p:cNvPr id="60" name="文本框 59">
                <a:extLst>
                  <a:ext uri="{FF2B5EF4-FFF2-40B4-BE49-F238E27FC236}">
                    <a16:creationId xmlns:a16="http://schemas.microsoft.com/office/drawing/2014/main" id="{13551F5F-E903-482E-A18E-6664A151ACCE}"/>
                  </a:ext>
                </a:extLst>
              </p:cNvPr>
              <p:cNvSpPr txBox="1"/>
              <p:nvPr/>
            </p:nvSpPr>
            <p:spPr>
              <a:xfrm>
                <a:off x="7089829" y="5264964"/>
                <a:ext cx="1008112" cy="276999"/>
              </a:xfrm>
              <a:prstGeom prst="rect">
                <a:avLst/>
              </a:prstGeom>
              <a:noFill/>
              <a:ln>
                <a:solidFill>
                  <a:srgbClr val="002060"/>
                </a:solidFill>
              </a:ln>
            </p:spPr>
            <p:txBody>
              <a:bodyPr wrap="square" rtlCol="0">
                <a:spAutoFit/>
              </a:bodyPr>
              <a:lstStyle>
                <a:defPPr>
                  <a:defRPr lang="zh-CN"/>
                </a:defPPr>
                <a:lvl1pPr algn="ctr">
                  <a:defRPr sz="1200" b="1"/>
                </a:lvl1pPr>
              </a:lstStyle>
              <a:p>
                <a:endParaRPr lang="zh-CN" altLang="en-US" dirty="0"/>
              </a:p>
            </p:txBody>
          </p:sp>
          <p:sp>
            <p:nvSpPr>
              <p:cNvPr id="61" name="文本框 60">
                <a:extLst>
                  <a:ext uri="{FF2B5EF4-FFF2-40B4-BE49-F238E27FC236}">
                    <a16:creationId xmlns:a16="http://schemas.microsoft.com/office/drawing/2014/main" id="{DDC2F67F-026F-4146-A81C-401670A2B5C0}"/>
                  </a:ext>
                </a:extLst>
              </p:cNvPr>
              <p:cNvSpPr txBox="1"/>
              <p:nvPr/>
            </p:nvSpPr>
            <p:spPr>
              <a:xfrm>
                <a:off x="7089829" y="5541963"/>
                <a:ext cx="1008112" cy="276999"/>
              </a:xfrm>
              <a:prstGeom prst="rect">
                <a:avLst/>
              </a:prstGeom>
              <a:noFill/>
              <a:ln>
                <a:solidFill>
                  <a:srgbClr val="002060"/>
                </a:solidFill>
              </a:ln>
            </p:spPr>
            <p:txBody>
              <a:bodyPr wrap="square" rtlCol="0">
                <a:spAutoFit/>
              </a:bodyPr>
              <a:lstStyle/>
              <a:p>
                <a:pPr algn="ctr"/>
                <a:endParaRPr lang="zh-CN" altLang="en-US" sz="1200" b="1" dirty="0"/>
              </a:p>
            </p:txBody>
          </p:sp>
          <p:cxnSp>
            <p:nvCxnSpPr>
              <p:cNvPr id="62" name="直接箭头连接符 61">
                <a:extLst>
                  <a:ext uri="{FF2B5EF4-FFF2-40B4-BE49-F238E27FC236}">
                    <a16:creationId xmlns:a16="http://schemas.microsoft.com/office/drawing/2014/main" id="{BFDFACE6-6D34-42E0-A696-E5A8D2FF4EFB}"/>
                  </a:ext>
                </a:extLst>
              </p:cNvPr>
              <p:cNvCxnSpPr>
                <a:cxnSpLocks/>
              </p:cNvCxnSpPr>
              <p:nvPr/>
            </p:nvCxnSpPr>
            <p:spPr>
              <a:xfrm>
                <a:off x="6382115" y="5936035"/>
                <a:ext cx="7172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B68EC97A-6297-40AD-8789-9B116127280C}"/>
                  </a:ext>
                </a:extLst>
              </p:cNvPr>
              <p:cNvSpPr txBox="1"/>
              <p:nvPr/>
            </p:nvSpPr>
            <p:spPr>
              <a:xfrm>
                <a:off x="7092280" y="5816297"/>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en-US" altLang="zh-CN" dirty="0"/>
                  <a:t>S</a:t>
                </a:r>
                <a:endParaRPr lang="zh-CN" altLang="en-US" dirty="0"/>
              </a:p>
            </p:txBody>
          </p:sp>
          <p:sp>
            <p:nvSpPr>
              <p:cNvPr id="64" name="文本框 63">
                <a:extLst>
                  <a:ext uri="{FF2B5EF4-FFF2-40B4-BE49-F238E27FC236}">
                    <a16:creationId xmlns:a16="http://schemas.microsoft.com/office/drawing/2014/main" id="{92FC071D-E75F-4B31-8D6E-53235238447F}"/>
                  </a:ext>
                </a:extLst>
              </p:cNvPr>
              <p:cNvSpPr txBox="1"/>
              <p:nvPr/>
            </p:nvSpPr>
            <p:spPr>
              <a:xfrm>
                <a:off x="7200682" y="4685549"/>
                <a:ext cx="697627" cy="246221"/>
              </a:xfrm>
              <a:prstGeom prst="rect">
                <a:avLst/>
              </a:prstGeom>
              <a:noFill/>
            </p:spPr>
            <p:txBody>
              <a:bodyPr wrap="none" rtlCol="0">
                <a:spAutoFit/>
              </a:bodyPr>
              <a:lstStyle/>
              <a:p>
                <a:r>
                  <a:rPr lang="zh-CN" altLang="en-US" sz="1000" b="1" dirty="0"/>
                  <a:t>主存储器</a:t>
                </a:r>
              </a:p>
            </p:txBody>
          </p:sp>
          <p:cxnSp>
            <p:nvCxnSpPr>
              <p:cNvPr id="65" name="直接箭头连接符 64">
                <a:extLst>
                  <a:ext uri="{FF2B5EF4-FFF2-40B4-BE49-F238E27FC236}">
                    <a16:creationId xmlns:a16="http://schemas.microsoft.com/office/drawing/2014/main" id="{A522B95D-DA97-443B-B459-6C76B2A2E8CB}"/>
                  </a:ext>
                </a:extLst>
              </p:cNvPr>
              <p:cNvCxnSpPr>
                <a:cxnSpLocks/>
              </p:cNvCxnSpPr>
              <p:nvPr/>
            </p:nvCxnSpPr>
            <p:spPr>
              <a:xfrm flipH="1">
                <a:off x="5803266" y="5391263"/>
                <a:ext cx="578849" cy="1484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20307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343197"/>
            <a:ext cx="8229600" cy="5750099"/>
          </a:xfrm>
        </p:spPr>
        <p:txBody>
          <a:bodyPr/>
          <a:lstStyle/>
          <a:p>
            <a:r>
              <a:rPr lang="zh-CN" altLang="en-US" sz="1600" b="1" dirty="0"/>
              <a:t>例</a:t>
            </a:r>
            <a:r>
              <a:rPr lang="en-US" altLang="zh-CN" sz="1600" b="1" dirty="0"/>
              <a:t>5.3</a:t>
            </a:r>
            <a:r>
              <a:rPr lang="zh-CN" altLang="en-US" sz="1600" b="1" dirty="0"/>
              <a:t>：某计算机指令字长为定长</a:t>
            </a:r>
            <a:r>
              <a:rPr lang="en-US" altLang="zh-CN" sz="1600" b="1" dirty="0"/>
              <a:t>16</a:t>
            </a:r>
            <a:r>
              <a:rPr lang="zh-CN" altLang="en-US" sz="1600" b="1" dirty="0"/>
              <a:t>位，内存按字节寻址，指令中的数据采用补码表示，且</a:t>
            </a:r>
            <a:r>
              <a:rPr lang="en-US" altLang="zh-CN" sz="1600" b="1" dirty="0"/>
              <a:t>PC</a:t>
            </a:r>
            <a:r>
              <a:rPr lang="zh-CN" altLang="en-US" sz="1600" b="1" dirty="0"/>
              <a:t>的值在取指令阶段完成修改。请完成下列有关相对寻址的问题：</a:t>
            </a:r>
            <a:endParaRPr lang="en-US" altLang="zh-CN" sz="1600" b="1" dirty="0"/>
          </a:p>
          <a:p>
            <a:r>
              <a:rPr lang="zh-CN" altLang="en-US" sz="1600" b="1" dirty="0"/>
              <a:t>（</a:t>
            </a:r>
            <a:r>
              <a:rPr lang="en-US" altLang="zh-CN" sz="1600" b="1" dirty="0"/>
              <a:t>1</a:t>
            </a:r>
            <a:r>
              <a:rPr lang="zh-CN" altLang="en-US" sz="1600" b="1" dirty="0"/>
              <a:t>）若采用相对寻址指令的当前地址为</a:t>
            </a:r>
            <a:r>
              <a:rPr lang="en-US" altLang="zh-CN" sz="1600" b="1" dirty="0"/>
              <a:t>2003H</a:t>
            </a:r>
            <a:r>
              <a:rPr lang="zh-CN" altLang="en-US" sz="1600" b="1" dirty="0"/>
              <a:t>，且要求数据有效地址为</a:t>
            </a:r>
            <a:r>
              <a:rPr lang="en-US" altLang="zh-CN" sz="1600" b="1" dirty="0"/>
              <a:t>200AH</a:t>
            </a:r>
            <a:r>
              <a:rPr lang="zh-CN" altLang="en-US" sz="1600" b="1" dirty="0"/>
              <a:t>，则该相对寻址指令的</a:t>
            </a:r>
            <a:r>
              <a:rPr lang="zh-CN" altLang="en-US" sz="1600" b="1" dirty="0">
                <a:solidFill>
                  <a:srgbClr val="FF0000"/>
                </a:solidFill>
              </a:rPr>
              <a:t>形式地址字段的值</a:t>
            </a:r>
            <a:r>
              <a:rPr lang="zh-CN" altLang="en-US" sz="1600" b="1" dirty="0"/>
              <a:t>为多少？</a:t>
            </a:r>
            <a:endParaRPr lang="en-US" altLang="zh-CN" sz="1600" b="1" dirty="0"/>
          </a:p>
          <a:p>
            <a:r>
              <a:rPr lang="zh-CN" altLang="en-US" sz="1600" b="1" dirty="0"/>
              <a:t>（</a:t>
            </a:r>
            <a:r>
              <a:rPr lang="en-US" altLang="zh-CN" sz="1600" b="1" dirty="0"/>
              <a:t>2</a:t>
            </a:r>
            <a:r>
              <a:rPr lang="zh-CN" altLang="en-US" sz="1600" b="1" dirty="0"/>
              <a:t>）若采用相对寻址转移指令的当前地址为</a:t>
            </a:r>
            <a:r>
              <a:rPr lang="en-US" altLang="zh-CN" sz="1600" b="1" dirty="0"/>
              <a:t>2008H</a:t>
            </a:r>
            <a:r>
              <a:rPr lang="zh-CN" altLang="en-US" sz="1600" b="1" dirty="0"/>
              <a:t>，且要求转移后的目标地址为</a:t>
            </a:r>
            <a:r>
              <a:rPr lang="en-US" altLang="zh-CN" sz="1600" b="1" dirty="0"/>
              <a:t>2001H</a:t>
            </a:r>
            <a:r>
              <a:rPr lang="zh-CN" altLang="en-US" sz="1600" b="1" dirty="0"/>
              <a:t>，则该相对寻址指令的</a:t>
            </a:r>
            <a:r>
              <a:rPr lang="zh-CN" altLang="en-US" sz="1600" b="1" dirty="0">
                <a:solidFill>
                  <a:srgbClr val="FF0000"/>
                </a:solidFill>
              </a:rPr>
              <a:t>形式地址字段的值</a:t>
            </a:r>
            <a:r>
              <a:rPr lang="zh-CN" altLang="en-US" sz="1600" b="1" dirty="0"/>
              <a:t>为多少？</a:t>
            </a:r>
            <a:endParaRPr lang="en-US" altLang="zh-CN" sz="1600" b="1" dirty="0"/>
          </a:p>
          <a:p>
            <a:endParaRPr lang="en-US" altLang="zh-CN" sz="1600" b="1" dirty="0"/>
          </a:p>
          <a:p>
            <a:r>
              <a:rPr lang="zh-CN" altLang="en-US" sz="1600" b="1" dirty="0"/>
              <a:t>解：</a:t>
            </a:r>
            <a:endParaRPr lang="en-US" altLang="zh-CN" sz="1600" b="1" dirty="0"/>
          </a:p>
          <a:p>
            <a:r>
              <a:rPr lang="zh-CN" altLang="en-US" sz="1600" b="1" dirty="0"/>
              <a:t>（</a:t>
            </a:r>
            <a:r>
              <a:rPr lang="en-US" altLang="zh-CN" sz="1600" b="1" dirty="0"/>
              <a:t>1</a:t>
            </a:r>
            <a:r>
              <a:rPr lang="zh-CN" altLang="en-US" sz="1600" b="1" dirty="0"/>
              <a:t>）</a:t>
            </a:r>
            <a:endParaRPr lang="en-US" altLang="zh-CN" sz="1600" b="1" dirty="0"/>
          </a:p>
          <a:p>
            <a:pPr lvl="1"/>
            <a:r>
              <a:rPr lang="zh-CN" altLang="en-US" sz="1600" b="1" dirty="0"/>
              <a:t>有效地址</a:t>
            </a:r>
            <a:r>
              <a:rPr lang="en-US" altLang="zh-CN" sz="1600" b="1" dirty="0"/>
              <a:t>EA=</a:t>
            </a:r>
            <a:r>
              <a:rPr lang="zh-CN" altLang="en-US" sz="1600" b="1" dirty="0"/>
              <a:t>程序计数器</a:t>
            </a:r>
            <a:r>
              <a:rPr lang="en-US" altLang="zh-CN" sz="1600" b="1" dirty="0"/>
              <a:t>PC+</a:t>
            </a:r>
            <a:r>
              <a:rPr lang="zh-CN" altLang="en-US" sz="1600" b="1" dirty="0"/>
              <a:t>形式地址</a:t>
            </a:r>
            <a:r>
              <a:rPr lang="en-US" altLang="zh-CN" sz="1600" b="1" dirty="0"/>
              <a:t>D</a:t>
            </a:r>
            <a:r>
              <a:rPr lang="zh-CN" altLang="en-US" sz="1600" b="1" dirty="0"/>
              <a:t>，因此</a:t>
            </a:r>
            <a:r>
              <a:rPr lang="en-US" altLang="zh-CN" sz="1600" b="1" dirty="0"/>
              <a:t>D=EA-PC</a:t>
            </a:r>
          </a:p>
          <a:p>
            <a:pPr lvl="1"/>
            <a:endParaRPr lang="en-US" altLang="zh-CN" sz="1600" b="1" dirty="0"/>
          </a:p>
          <a:p>
            <a:pPr lvl="1"/>
            <a:r>
              <a:rPr lang="zh-CN" altLang="en-US" sz="1600" b="1" dirty="0"/>
              <a:t>采用相对寻址指令的当前地址为</a:t>
            </a:r>
            <a:r>
              <a:rPr lang="en-US" altLang="zh-CN" sz="1600" b="1" dirty="0"/>
              <a:t>2003H</a:t>
            </a:r>
            <a:r>
              <a:rPr lang="zh-CN" altLang="en-US" sz="1600" b="1" dirty="0"/>
              <a:t>，</a:t>
            </a:r>
            <a:r>
              <a:rPr lang="zh-CN" altLang="en-US" sz="1600" b="1" dirty="0">
                <a:highlight>
                  <a:srgbClr val="FFFF00"/>
                </a:highlight>
              </a:rPr>
              <a:t>取指令后，</a:t>
            </a:r>
            <a:r>
              <a:rPr lang="en-US" altLang="zh-CN" sz="1600" b="1" dirty="0">
                <a:highlight>
                  <a:srgbClr val="FFFF00"/>
                </a:highlight>
              </a:rPr>
              <a:t>PC</a:t>
            </a:r>
            <a:r>
              <a:rPr lang="zh-CN" altLang="en-US" sz="1600" b="1" dirty="0">
                <a:highlight>
                  <a:srgbClr val="FFFF00"/>
                </a:highlight>
              </a:rPr>
              <a:t>值已经指向下一条指令。</a:t>
            </a:r>
            <a:r>
              <a:rPr lang="zh-CN" altLang="en-US" sz="1600" b="1" dirty="0"/>
              <a:t>因为指令字长为定长</a:t>
            </a:r>
            <a:r>
              <a:rPr lang="en-US" altLang="zh-CN" sz="1600" b="1" dirty="0"/>
              <a:t>16</a:t>
            </a:r>
            <a:r>
              <a:rPr lang="zh-CN" altLang="en-US" sz="1600" b="1" dirty="0"/>
              <a:t>位（</a:t>
            </a:r>
            <a:r>
              <a:rPr lang="en-US" altLang="zh-CN" sz="1600" b="1" dirty="0"/>
              <a:t>2</a:t>
            </a:r>
            <a:r>
              <a:rPr lang="zh-CN" altLang="en-US" sz="1600" b="1" dirty="0"/>
              <a:t>字节），内存按字节寻址；即：</a:t>
            </a:r>
            <a:r>
              <a:rPr lang="en-US" altLang="zh-CN" sz="1600" b="1" dirty="0"/>
              <a:t>PC</a:t>
            </a:r>
            <a:r>
              <a:rPr lang="zh-CN" altLang="en-US" sz="1600" b="1" dirty="0"/>
              <a:t>的值</a:t>
            </a:r>
            <a:r>
              <a:rPr lang="en-US" altLang="zh-CN" sz="1600" b="1" dirty="0"/>
              <a:t>=2003H+2H</a:t>
            </a:r>
            <a:r>
              <a:rPr lang="zh-CN" altLang="en-US" sz="1600" b="1" dirty="0"/>
              <a:t>（</a:t>
            </a:r>
            <a:r>
              <a:rPr lang="en-US" altLang="zh-CN" sz="1600" b="1" dirty="0">
                <a:highlight>
                  <a:srgbClr val="FFFF00"/>
                </a:highlight>
              </a:rPr>
              <a:t>2</a:t>
            </a:r>
            <a:r>
              <a:rPr lang="zh-CN" altLang="en-US" sz="1600" b="1" dirty="0">
                <a:highlight>
                  <a:srgbClr val="FFFF00"/>
                </a:highlight>
              </a:rPr>
              <a:t>个字节</a:t>
            </a:r>
            <a:r>
              <a:rPr lang="zh-CN" altLang="en-US" sz="1600" b="1" dirty="0"/>
              <a:t>）</a:t>
            </a:r>
            <a:r>
              <a:rPr lang="en-US" altLang="zh-CN" sz="1600" b="1" dirty="0"/>
              <a:t>=2005H</a:t>
            </a:r>
          </a:p>
          <a:p>
            <a:pPr lvl="1"/>
            <a:endParaRPr lang="en-US" altLang="zh-CN" sz="1600" b="1" dirty="0"/>
          </a:p>
          <a:p>
            <a:pPr lvl="1"/>
            <a:r>
              <a:rPr lang="zh-CN" altLang="en-US" sz="1600" b="1" dirty="0"/>
              <a:t>所以，</a:t>
            </a:r>
            <a:r>
              <a:rPr lang="en-US" altLang="zh-CN" sz="1600" b="1" dirty="0"/>
              <a:t>D = EA-PC = 200AH-2005H = 5H</a:t>
            </a:r>
            <a:r>
              <a:rPr lang="zh-CN" altLang="en-US" sz="1600" b="1" dirty="0"/>
              <a:t>；该相对寻址指令的形式地址字段的值为</a:t>
            </a:r>
            <a:r>
              <a:rPr lang="en-US" altLang="zh-CN" sz="1600" b="1" dirty="0"/>
              <a:t>5H</a:t>
            </a:r>
          </a:p>
          <a:p>
            <a:pPr lvl="1"/>
            <a:endParaRPr lang="en-US" altLang="zh-CN" sz="1600" b="1" dirty="0"/>
          </a:p>
          <a:p>
            <a:r>
              <a:rPr lang="zh-CN" altLang="en-US" sz="1600" b="1" dirty="0"/>
              <a:t>（</a:t>
            </a:r>
            <a:r>
              <a:rPr lang="en-US" altLang="zh-CN" sz="1600" b="1" dirty="0"/>
              <a:t>2</a:t>
            </a:r>
            <a:r>
              <a:rPr lang="zh-CN" altLang="en-US" sz="1600" b="1" dirty="0"/>
              <a:t>）</a:t>
            </a:r>
            <a:endParaRPr lang="en-US" altLang="zh-CN" sz="1600" b="1" dirty="0"/>
          </a:p>
          <a:p>
            <a:pPr lvl="1"/>
            <a:r>
              <a:rPr lang="zh-CN" altLang="en-US" sz="1600" b="1" dirty="0"/>
              <a:t>当前地址为</a:t>
            </a:r>
            <a:r>
              <a:rPr lang="en-US" altLang="zh-CN" sz="1600" b="1" dirty="0"/>
              <a:t>2008H</a:t>
            </a:r>
            <a:r>
              <a:rPr lang="zh-CN" altLang="en-US" sz="1600" b="1" dirty="0"/>
              <a:t>，取指令后，</a:t>
            </a:r>
            <a:r>
              <a:rPr lang="en-US" altLang="zh-CN" sz="1600" b="1" dirty="0"/>
              <a:t>PC</a:t>
            </a:r>
            <a:r>
              <a:rPr lang="zh-CN" altLang="en-US" sz="1600" b="1" dirty="0"/>
              <a:t>的值</a:t>
            </a:r>
            <a:r>
              <a:rPr lang="en-US" altLang="zh-CN" sz="1600" b="1" dirty="0"/>
              <a:t>=2008H+16</a:t>
            </a:r>
            <a:r>
              <a:rPr lang="zh-CN" altLang="en-US" sz="1600" b="1" dirty="0"/>
              <a:t>位</a:t>
            </a:r>
            <a:r>
              <a:rPr lang="en-US" altLang="zh-CN" sz="1600" b="1" dirty="0"/>
              <a:t>=200AH</a:t>
            </a:r>
          </a:p>
          <a:p>
            <a:pPr lvl="1"/>
            <a:endParaRPr lang="en-US" altLang="zh-CN" sz="1600" b="1" dirty="0"/>
          </a:p>
          <a:p>
            <a:pPr lvl="1"/>
            <a:r>
              <a:rPr lang="zh-CN" altLang="en-US" sz="1600" b="1" dirty="0"/>
              <a:t>所以，</a:t>
            </a:r>
            <a:r>
              <a:rPr lang="en-US" altLang="zh-CN" sz="1600" b="1" dirty="0"/>
              <a:t>D = EA-PC = 2001H-200AH = </a:t>
            </a:r>
            <a:r>
              <a:rPr lang="en-US" altLang="zh-CN" sz="1600" b="1" dirty="0">
                <a:solidFill>
                  <a:srgbClr val="FF0000"/>
                </a:solidFill>
              </a:rPr>
              <a:t>-9 </a:t>
            </a:r>
            <a:r>
              <a:rPr lang="en-US" altLang="zh-CN" sz="1600" b="1" dirty="0"/>
              <a:t>= F7H</a:t>
            </a:r>
            <a:r>
              <a:rPr lang="zh-CN" altLang="en-US" sz="1600" b="1" dirty="0"/>
              <a:t>；该相对寻址指令的形式地址字段的值为</a:t>
            </a:r>
            <a:r>
              <a:rPr lang="en-US" altLang="zh-CN" sz="1600" b="1" dirty="0"/>
              <a:t>F7H</a:t>
            </a:r>
          </a:p>
          <a:p>
            <a:pPr lvl="1"/>
            <a:endParaRPr lang="en-US" altLang="zh-CN" sz="1200" b="1" dirty="0"/>
          </a:p>
          <a:p>
            <a:pPr lvl="1"/>
            <a:endParaRPr lang="en-US" altLang="zh-CN" sz="1200" b="1" dirty="0"/>
          </a:p>
          <a:p>
            <a:endParaRPr lang="en-US" altLang="zh-CN" sz="1600" b="1" dirty="0"/>
          </a:p>
          <a:p>
            <a:endParaRPr lang="en-US" altLang="zh-CN" sz="2200" b="1" dirty="0"/>
          </a:p>
        </p:txBody>
      </p:sp>
    </p:spTree>
    <p:extLst>
      <p:ext uri="{BB962C8B-B14F-4D97-AF65-F5344CB8AC3E}">
        <p14:creationId xmlns:p14="http://schemas.microsoft.com/office/powerpoint/2010/main" val="3503768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188640"/>
            <a:ext cx="8229600" cy="5750099"/>
          </a:xfrm>
        </p:spPr>
        <p:txBody>
          <a:bodyPr/>
          <a:lstStyle/>
          <a:p>
            <a:pPr lvl="1"/>
            <a:r>
              <a:rPr lang="en-US" altLang="zh-CN" sz="2000" b="1" dirty="0">
                <a:latin typeface="+mn-ea"/>
              </a:rPr>
              <a:t>7</a:t>
            </a:r>
            <a:r>
              <a:rPr lang="zh-CN" altLang="en-US" sz="2000" b="1" dirty="0">
                <a:latin typeface="+mn-ea"/>
              </a:rPr>
              <a:t>、变址寻址</a:t>
            </a:r>
            <a:endParaRPr lang="en-US" altLang="zh-CN" sz="1800" b="1" dirty="0">
              <a:latin typeface="+mn-ea"/>
            </a:endParaRPr>
          </a:p>
          <a:p>
            <a:pPr lvl="1"/>
            <a:endParaRPr lang="en-US" altLang="zh-CN" sz="1050" b="1" dirty="0">
              <a:latin typeface="+mn-ea"/>
            </a:endParaRPr>
          </a:p>
          <a:p>
            <a:pPr lvl="2"/>
            <a:r>
              <a:rPr lang="zh-CN" altLang="en-US" sz="1400" b="1" dirty="0"/>
              <a:t>例如：</a:t>
            </a:r>
            <a:r>
              <a:rPr lang="en-US" altLang="zh-CN" sz="1400" b="1" dirty="0"/>
              <a:t>MOV EAX, </a:t>
            </a:r>
            <a:r>
              <a:rPr lang="en-US" altLang="zh-CN" sz="1400" b="1" dirty="0">
                <a:solidFill>
                  <a:srgbClr val="FF0000"/>
                </a:solidFill>
              </a:rPr>
              <a:t>32[ESI]	</a:t>
            </a:r>
            <a:r>
              <a:rPr lang="zh-CN" altLang="en-US" sz="1400" b="1" dirty="0"/>
              <a:t>；传送类指令，其中操作数</a:t>
            </a:r>
            <a:r>
              <a:rPr lang="en-US" altLang="zh-CN" sz="1400" b="1" dirty="0"/>
              <a:t>32[ESI]</a:t>
            </a:r>
            <a:r>
              <a:rPr lang="zh-CN" altLang="en-US" sz="1400" b="1" dirty="0"/>
              <a:t>采用变址寻址方式</a:t>
            </a:r>
            <a:endParaRPr lang="en-US" altLang="zh-CN" sz="1400" b="1" dirty="0"/>
          </a:p>
          <a:p>
            <a:pPr lvl="2"/>
            <a:endParaRPr lang="en-US" altLang="zh-CN" sz="1400" b="1" dirty="0">
              <a:solidFill>
                <a:srgbClr val="FF0000"/>
              </a:solidFill>
            </a:endParaRPr>
          </a:p>
          <a:p>
            <a:pPr lvl="2"/>
            <a:r>
              <a:rPr lang="zh-CN" altLang="en-US" sz="1400" b="1" dirty="0"/>
              <a:t>图</a:t>
            </a:r>
            <a:r>
              <a:rPr lang="en-US" altLang="zh-CN" sz="1400" b="1" dirty="0"/>
              <a:t>5.10</a:t>
            </a:r>
            <a:r>
              <a:rPr lang="zh-CN" altLang="en-US" sz="1400" b="1" dirty="0"/>
              <a:t>为变址寻址方式的指令格式，假设寻址方式特征码</a:t>
            </a:r>
            <a:r>
              <a:rPr lang="en-US" altLang="zh-CN" sz="1400" b="1" dirty="0"/>
              <a:t>=110</a:t>
            </a:r>
            <a:r>
              <a:rPr lang="zh-CN" altLang="en-US" sz="1400" b="1" dirty="0"/>
              <a:t>，地址码字段增加一个</a:t>
            </a:r>
            <a:r>
              <a:rPr lang="zh-CN" altLang="en-US" sz="1400" b="1" dirty="0">
                <a:solidFill>
                  <a:srgbClr val="FF0000"/>
                </a:solidFill>
              </a:rPr>
              <a:t>变址寄存器</a:t>
            </a:r>
            <a:r>
              <a:rPr lang="en-US" altLang="zh-CN" sz="1400" b="1" dirty="0">
                <a:solidFill>
                  <a:srgbClr val="FF0000"/>
                </a:solidFill>
              </a:rPr>
              <a:t>X</a:t>
            </a:r>
            <a:r>
              <a:rPr lang="zh-CN" altLang="en-US" sz="1400" b="1" dirty="0"/>
              <a:t>编号字段</a:t>
            </a:r>
            <a:endParaRPr lang="en-US" altLang="zh-CN" sz="1400" b="1" dirty="0"/>
          </a:p>
          <a:p>
            <a:pPr lvl="2"/>
            <a:endParaRPr lang="en-US" altLang="zh-CN" sz="1400" b="1" dirty="0"/>
          </a:p>
          <a:p>
            <a:pPr lvl="2"/>
            <a:r>
              <a:rPr lang="zh-CN" altLang="en-US" sz="1400" b="1" dirty="0"/>
              <a:t>变址寻址方式时，有效地址为变址寄存器</a:t>
            </a:r>
            <a:r>
              <a:rPr lang="en-US" altLang="zh-CN" sz="1400" b="1" dirty="0"/>
              <a:t>X</a:t>
            </a:r>
            <a:r>
              <a:rPr lang="zh-CN" altLang="en-US" sz="1400" b="1" dirty="0"/>
              <a:t>的内容加上形式地址</a:t>
            </a:r>
            <a:r>
              <a:rPr lang="en-US" altLang="zh-CN" sz="1400" b="1" dirty="0"/>
              <a:t>D</a:t>
            </a:r>
            <a:r>
              <a:rPr lang="zh-CN" altLang="en-US" sz="1400" b="1" dirty="0"/>
              <a:t>，即有效地址</a:t>
            </a:r>
            <a:r>
              <a:rPr lang="en-US" altLang="zh-CN" sz="1400" b="1" dirty="0">
                <a:solidFill>
                  <a:srgbClr val="FF0000"/>
                </a:solidFill>
              </a:rPr>
              <a:t>EA=R[X]+D</a:t>
            </a:r>
            <a:r>
              <a:rPr lang="zh-CN" altLang="en-US" sz="1400" b="1" dirty="0"/>
              <a:t>；指令“</a:t>
            </a:r>
            <a:r>
              <a:rPr lang="en-US" altLang="zh-CN" sz="1400" b="1" dirty="0"/>
              <a:t>MOV EAX, 32[ESI]</a:t>
            </a:r>
            <a:r>
              <a:rPr lang="zh-CN" altLang="en-US" sz="1400" b="1" dirty="0"/>
              <a:t>”中，</a:t>
            </a:r>
            <a:r>
              <a:rPr lang="en-US" altLang="zh-CN" sz="1400" b="1" dirty="0"/>
              <a:t>ESI</a:t>
            </a:r>
            <a:r>
              <a:rPr lang="zh-CN" altLang="en-US" sz="1400" b="1" dirty="0"/>
              <a:t>为变址寄存器，</a:t>
            </a:r>
            <a:r>
              <a:rPr lang="en-US" altLang="zh-CN" sz="1400" b="1" dirty="0"/>
              <a:t>32</a:t>
            </a:r>
            <a:r>
              <a:rPr lang="zh-CN" altLang="en-US" sz="1400" b="1" dirty="0"/>
              <a:t>为形式地址；假设</a:t>
            </a:r>
            <a:r>
              <a:rPr lang="en-US" altLang="zh-CN" sz="1400" b="1" dirty="0"/>
              <a:t>ESI</a:t>
            </a:r>
            <a:r>
              <a:rPr lang="zh-CN" altLang="en-US" sz="1400" b="1" dirty="0"/>
              <a:t>的内容为</a:t>
            </a:r>
            <a:r>
              <a:rPr lang="en-US" altLang="zh-CN" sz="1400" b="1" dirty="0"/>
              <a:t>2000H</a:t>
            </a:r>
            <a:r>
              <a:rPr lang="zh-CN" altLang="en-US" sz="1400" b="1" dirty="0"/>
              <a:t>，</a:t>
            </a:r>
            <a:r>
              <a:rPr lang="en-US" altLang="zh-CN" sz="1400" b="1" dirty="0"/>
              <a:t>EA=2000H+32H=2032H</a:t>
            </a:r>
            <a:r>
              <a:rPr lang="zh-CN" altLang="en-US" sz="1400" b="1" dirty="0"/>
              <a:t>；主存</a:t>
            </a:r>
            <a:r>
              <a:rPr lang="en-US" altLang="zh-CN" sz="1400" b="1" dirty="0"/>
              <a:t>2032H</a:t>
            </a:r>
            <a:r>
              <a:rPr lang="zh-CN" altLang="en-US" sz="1400" b="1" dirty="0"/>
              <a:t>的内容为</a:t>
            </a:r>
            <a:r>
              <a:rPr lang="en-US" altLang="zh-CN" sz="1400" b="1" dirty="0"/>
              <a:t>5000H</a:t>
            </a:r>
            <a:r>
              <a:rPr lang="zh-CN" altLang="en-US" sz="1400" b="1" dirty="0"/>
              <a:t>；则执行指令“</a:t>
            </a:r>
            <a:r>
              <a:rPr lang="en-US" altLang="zh-CN" sz="1400" b="1" dirty="0"/>
              <a:t>MOV EAX, 32[ESI]</a:t>
            </a:r>
            <a:r>
              <a:rPr lang="zh-CN" altLang="en-US" sz="1400" b="1" dirty="0"/>
              <a:t>”后，</a:t>
            </a:r>
            <a:r>
              <a:rPr lang="en-US" altLang="zh-CN" sz="1400" b="1" dirty="0"/>
              <a:t>EAX=5000H</a:t>
            </a:r>
          </a:p>
          <a:p>
            <a:pPr lvl="2"/>
            <a:endParaRPr lang="en-US" altLang="zh-CN" sz="1400" b="1" dirty="0"/>
          </a:p>
          <a:p>
            <a:pPr lvl="2"/>
            <a:r>
              <a:rPr lang="zh-CN" altLang="en-US" sz="1400" b="1" dirty="0"/>
              <a:t>变址寻址方式中，</a:t>
            </a:r>
            <a:r>
              <a:rPr lang="en-US" altLang="zh-CN" sz="1400" b="1" dirty="0"/>
              <a:t>D</a:t>
            </a:r>
            <a:r>
              <a:rPr lang="zh-CN" altLang="en-US" sz="1400" b="1" dirty="0"/>
              <a:t>通常是不变的，</a:t>
            </a:r>
            <a:r>
              <a:rPr lang="en-US" altLang="zh-CN" sz="1400" b="1" dirty="0"/>
              <a:t>X</a:t>
            </a:r>
            <a:r>
              <a:rPr lang="zh-CN" altLang="en-US" sz="1400" b="1" dirty="0"/>
              <a:t>的内容可变 （</a:t>
            </a:r>
            <a:r>
              <a:rPr lang="zh-CN" altLang="en-US" sz="1400" b="1" dirty="0">
                <a:highlight>
                  <a:srgbClr val="FFFF00"/>
                </a:highlight>
              </a:rPr>
              <a:t>用于数组寻址，</a:t>
            </a:r>
            <a:r>
              <a:rPr lang="en-US" altLang="zh-CN" sz="1400" b="1" dirty="0">
                <a:highlight>
                  <a:srgbClr val="FFFF00"/>
                </a:highlight>
              </a:rPr>
              <a:t>D</a:t>
            </a:r>
            <a:r>
              <a:rPr lang="zh-CN" altLang="en-US" sz="1400" b="1" dirty="0">
                <a:highlight>
                  <a:srgbClr val="FFFF00"/>
                </a:highlight>
              </a:rPr>
              <a:t>存放数组首地址，</a:t>
            </a:r>
            <a:r>
              <a:rPr lang="en-US" altLang="zh-CN" sz="1400" b="1" dirty="0">
                <a:highlight>
                  <a:srgbClr val="FFFF00"/>
                </a:highlight>
              </a:rPr>
              <a:t>X</a:t>
            </a:r>
            <a:r>
              <a:rPr lang="zh-CN" altLang="en-US" sz="1400" b="1" dirty="0">
                <a:highlight>
                  <a:srgbClr val="FFFF00"/>
                </a:highlight>
              </a:rPr>
              <a:t>存放数组元素的偏移量</a:t>
            </a:r>
            <a:r>
              <a:rPr lang="zh-CN" altLang="en-US" sz="1400" b="1" dirty="0"/>
              <a:t>。如：</a:t>
            </a:r>
            <a:r>
              <a:rPr lang="en-US" altLang="zh-CN" sz="1400" b="1" dirty="0"/>
              <a:t>A[4] </a:t>
            </a:r>
            <a:r>
              <a:rPr lang="zh-CN" altLang="en-US" sz="1400" b="1" dirty="0"/>
              <a:t>，</a:t>
            </a:r>
            <a:r>
              <a:rPr lang="en-US" altLang="zh-CN" sz="1400" b="1" dirty="0"/>
              <a:t>A</a:t>
            </a:r>
            <a:r>
              <a:rPr lang="zh-CN" altLang="en-US" sz="1400" b="1" dirty="0"/>
              <a:t>表示首地址，</a:t>
            </a:r>
            <a:r>
              <a:rPr lang="en-US" altLang="zh-CN" sz="1400" b="1" dirty="0"/>
              <a:t>4</a:t>
            </a:r>
            <a:r>
              <a:rPr lang="zh-CN" altLang="en-US" sz="1400" b="1" dirty="0"/>
              <a:t>为偏移量。变址寄存器存放偏移量，通过其调整，可以访问数组元素）</a:t>
            </a:r>
            <a:endParaRPr lang="en-US" altLang="zh-CN" sz="1400" b="1" dirty="0"/>
          </a:p>
          <a:p>
            <a:pPr lvl="2"/>
            <a:r>
              <a:rPr lang="zh-CN" altLang="en-US" sz="1400" b="1" dirty="0"/>
              <a:t>变址寻址是</a:t>
            </a:r>
            <a:r>
              <a:rPr lang="zh-CN" altLang="en-US" sz="1400" b="1" dirty="0">
                <a:solidFill>
                  <a:srgbClr val="FF0000"/>
                </a:solidFill>
              </a:rPr>
              <a:t>面向用户</a:t>
            </a:r>
            <a:r>
              <a:rPr lang="zh-CN" altLang="en-US" sz="1400" b="1" dirty="0"/>
              <a:t>的，主要用于解决程序循环问题；变址寄存器的内容由用户设置，程序执行过程中，用户通过改变变址寄存器的内容，实现指令或操作数的寻址</a:t>
            </a:r>
            <a:endParaRPr lang="en-US" altLang="zh-CN" sz="1400" b="1" dirty="0"/>
          </a:p>
          <a:p>
            <a:pPr lvl="2"/>
            <a:endParaRPr lang="en-US" altLang="zh-CN" sz="1400" b="1" dirty="0"/>
          </a:p>
          <a:p>
            <a:pPr lvl="2"/>
            <a:endParaRPr lang="en-US" altLang="zh-CN" sz="1400" b="1" dirty="0"/>
          </a:p>
        </p:txBody>
      </p:sp>
      <p:grpSp>
        <p:nvGrpSpPr>
          <p:cNvPr id="11" name="组合 10">
            <a:extLst>
              <a:ext uri="{FF2B5EF4-FFF2-40B4-BE49-F238E27FC236}">
                <a16:creationId xmlns:a16="http://schemas.microsoft.com/office/drawing/2014/main" id="{7EC27DD1-4F4C-41EA-AE7A-F51A176063FA}"/>
              </a:ext>
            </a:extLst>
          </p:cNvPr>
          <p:cNvGrpSpPr/>
          <p:nvPr/>
        </p:nvGrpSpPr>
        <p:grpSpPr>
          <a:xfrm>
            <a:off x="1691680" y="4412908"/>
            <a:ext cx="5976664" cy="2400468"/>
            <a:chOff x="2987824" y="4064935"/>
            <a:chExt cx="5976664" cy="2400468"/>
          </a:xfrm>
        </p:grpSpPr>
        <p:sp>
          <p:nvSpPr>
            <p:cNvPr id="67" name="文本框 66">
              <a:extLst>
                <a:ext uri="{FF2B5EF4-FFF2-40B4-BE49-F238E27FC236}">
                  <a16:creationId xmlns:a16="http://schemas.microsoft.com/office/drawing/2014/main" id="{56551C68-3D92-4332-8C65-1FD624C16189}"/>
                </a:ext>
              </a:extLst>
            </p:cNvPr>
            <p:cNvSpPr txBox="1"/>
            <p:nvPr/>
          </p:nvSpPr>
          <p:spPr>
            <a:xfrm>
              <a:off x="6039129" y="4064935"/>
              <a:ext cx="1035790" cy="307777"/>
            </a:xfrm>
            <a:prstGeom prst="rect">
              <a:avLst/>
            </a:prstGeom>
            <a:noFill/>
            <a:ln w="12700">
              <a:solidFill>
                <a:srgbClr val="0070C0"/>
              </a:solidFill>
            </a:ln>
          </p:spPr>
          <p:txBody>
            <a:bodyPr wrap="square" rtlCol="0">
              <a:spAutoFit/>
            </a:bodyPr>
            <a:lstStyle/>
            <a:p>
              <a:pPr algn="ctr"/>
              <a:r>
                <a:rPr lang="en-US" altLang="zh-CN" sz="1400" b="1" dirty="0"/>
                <a:t>D</a:t>
              </a:r>
              <a:endParaRPr lang="zh-CN" altLang="en-US" sz="1400" b="1" dirty="0"/>
            </a:p>
          </p:txBody>
        </p:sp>
        <p:grpSp>
          <p:nvGrpSpPr>
            <p:cNvPr id="10" name="组合 9">
              <a:extLst>
                <a:ext uri="{FF2B5EF4-FFF2-40B4-BE49-F238E27FC236}">
                  <a16:creationId xmlns:a16="http://schemas.microsoft.com/office/drawing/2014/main" id="{090AA63F-83CB-43C7-860A-A47C8D008875}"/>
                </a:ext>
              </a:extLst>
            </p:cNvPr>
            <p:cNvGrpSpPr/>
            <p:nvPr/>
          </p:nvGrpSpPr>
          <p:grpSpPr>
            <a:xfrm>
              <a:off x="2987824" y="4066020"/>
              <a:ext cx="5976664" cy="2399383"/>
              <a:chOff x="2987824" y="4066020"/>
              <a:chExt cx="5976664" cy="2399383"/>
            </a:xfrm>
          </p:grpSpPr>
          <p:grpSp>
            <p:nvGrpSpPr>
              <p:cNvPr id="20" name="组合 19">
                <a:extLst>
                  <a:ext uri="{FF2B5EF4-FFF2-40B4-BE49-F238E27FC236}">
                    <a16:creationId xmlns:a16="http://schemas.microsoft.com/office/drawing/2014/main" id="{E47F4C10-58E7-4CC9-97C6-801F27D66966}"/>
                  </a:ext>
                </a:extLst>
              </p:cNvPr>
              <p:cNvGrpSpPr/>
              <p:nvPr/>
            </p:nvGrpSpPr>
            <p:grpSpPr>
              <a:xfrm>
                <a:off x="2987824" y="4066020"/>
                <a:ext cx="5976664" cy="2399383"/>
                <a:chOff x="2987824" y="4066020"/>
                <a:chExt cx="5976664" cy="2399383"/>
              </a:xfrm>
            </p:grpSpPr>
            <p:sp>
              <p:nvSpPr>
                <p:cNvPr id="21" name="文本框 20">
                  <a:extLst>
                    <a:ext uri="{FF2B5EF4-FFF2-40B4-BE49-F238E27FC236}">
                      <a16:creationId xmlns:a16="http://schemas.microsoft.com/office/drawing/2014/main" id="{69A1DE87-4D3C-488E-9BA1-0DFFFD1A5126}"/>
                    </a:ext>
                  </a:extLst>
                </p:cNvPr>
                <p:cNvSpPr txBox="1"/>
                <p:nvPr/>
              </p:nvSpPr>
              <p:spPr>
                <a:xfrm>
                  <a:off x="7246211" y="5914001"/>
                  <a:ext cx="697627" cy="246221"/>
                </a:xfrm>
                <a:prstGeom prst="rect">
                  <a:avLst/>
                </a:prstGeom>
                <a:noFill/>
              </p:spPr>
              <p:txBody>
                <a:bodyPr wrap="none" rtlCol="0">
                  <a:spAutoFit/>
                </a:bodyPr>
                <a:lstStyle/>
                <a:p>
                  <a:r>
                    <a:rPr lang="zh-CN" altLang="en-US" sz="1000" b="1" dirty="0"/>
                    <a:t>主存地址</a:t>
                  </a:r>
                </a:p>
              </p:txBody>
            </p:sp>
            <p:grpSp>
              <p:nvGrpSpPr>
                <p:cNvPr id="22" name="组合 21">
                  <a:extLst>
                    <a:ext uri="{FF2B5EF4-FFF2-40B4-BE49-F238E27FC236}">
                      <a16:creationId xmlns:a16="http://schemas.microsoft.com/office/drawing/2014/main" id="{D071A4AD-7B48-40B3-B75F-271F9BCF6DC1}"/>
                    </a:ext>
                  </a:extLst>
                </p:cNvPr>
                <p:cNvGrpSpPr/>
                <p:nvPr/>
              </p:nvGrpSpPr>
              <p:grpSpPr>
                <a:xfrm>
                  <a:off x="2987824" y="4066020"/>
                  <a:ext cx="5976664" cy="2399383"/>
                  <a:chOff x="2987824" y="4066020"/>
                  <a:chExt cx="5976664" cy="2399383"/>
                </a:xfrm>
              </p:grpSpPr>
              <p:grpSp>
                <p:nvGrpSpPr>
                  <p:cNvPr id="23" name="组合 22">
                    <a:extLst>
                      <a:ext uri="{FF2B5EF4-FFF2-40B4-BE49-F238E27FC236}">
                        <a16:creationId xmlns:a16="http://schemas.microsoft.com/office/drawing/2014/main" id="{ACBF3FF5-CCC2-45DB-9485-8C65D1F14B15}"/>
                      </a:ext>
                    </a:extLst>
                  </p:cNvPr>
                  <p:cNvGrpSpPr/>
                  <p:nvPr/>
                </p:nvGrpSpPr>
                <p:grpSpPr>
                  <a:xfrm>
                    <a:off x="2987824" y="4066020"/>
                    <a:ext cx="4258387" cy="2399383"/>
                    <a:chOff x="2987824" y="4066020"/>
                    <a:chExt cx="4258387" cy="2399383"/>
                  </a:xfrm>
                </p:grpSpPr>
                <p:grpSp>
                  <p:nvGrpSpPr>
                    <p:cNvPr id="32" name="组合 31">
                      <a:extLst>
                        <a:ext uri="{FF2B5EF4-FFF2-40B4-BE49-F238E27FC236}">
                          <a16:creationId xmlns:a16="http://schemas.microsoft.com/office/drawing/2014/main" id="{0664B563-F2B0-4F2C-BDAF-62BF4081DB7F}"/>
                        </a:ext>
                      </a:extLst>
                    </p:cNvPr>
                    <p:cNvGrpSpPr/>
                    <p:nvPr/>
                  </p:nvGrpSpPr>
                  <p:grpSpPr>
                    <a:xfrm>
                      <a:off x="2987824" y="4066020"/>
                      <a:ext cx="3720319" cy="2399383"/>
                      <a:chOff x="2987824" y="3838963"/>
                      <a:chExt cx="3720319" cy="2399383"/>
                    </a:xfrm>
                  </p:grpSpPr>
                  <p:grpSp>
                    <p:nvGrpSpPr>
                      <p:cNvPr id="36" name="组合 35">
                        <a:extLst>
                          <a:ext uri="{FF2B5EF4-FFF2-40B4-BE49-F238E27FC236}">
                            <a16:creationId xmlns:a16="http://schemas.microsoft.com/office/drawing/2014/main" id="{2B0D7595-A90F-4346-BA12-30583B796C92}"/>
                          </a:ext>
                        </a:extLst>
                      </p:cNvPr>
                      <p:cNvGrpSpPr/>
                      <p:nvPr/>
                    </p:nvGrpSpPr>
                    <p:grpSpPr>
                      <a:xfrm>
                        <a:off x="2987824" y="3838963"/>
                        <a:ext cx="3720319" cy="2399383"/>
                        <a:chOff x="2987824" y="3838963"/>
                        <a:chExt cx="3720319" cy="2399383"/>
                      </a:xfrm>
                    </p:grpSpPr>
                    <p:grpSp>
                      <p:nvGrpSpPr>
                        <p:cNvPr id="38" name="组合 37">
                          <a:extLst>
                            <a:ext uri="{FF2B5EF4-FFF2-40B4-BE49-F238E27FC236}">
                              <a16:creationId xmlns:a16="http://schemas.microsoft.com/office/drawing/2014/main" id="{968913B7-3863-49F4-BF1A-B03FD5086CE3}"/>
                            </a:ext>
                          </a:extLst>
                        </p:cNvPr>
                        <p:cNvGrpSpPr/>
                        <p:nvPr/>
                      </p:nvGrpSpPr>
                      <p:grpSpPr>
                        <a:xfrm>
                          <a:off x="2987824" y="3838963"/>
                          <a:ext cx="3720319" cy="2399383"/>
                          <a:chOff x="2987824" y="3838963"/>
                          <a:chExt cx="3720319" cy="2399383"/>
                        </a:xfrm>
                      </p:grpSpPr>
                      <p:grpSp>
                        <p:nvGrpSpPr>
                          <p:cNvPr id="40" name="组合 39">
                            <a:extLst>
                              <a:ext uri="{FF2B5EF4-FFF2-40B4-BE49-F238E27FC236}">
                                <a16:creationId xmlns:a16="http://schemas.microsoft.com/office/drawing/2014/main" id="{10283CFB-5971-4A5A-9B22-A70A743DCE26}"/>
                              </a:ext>
                            </a:extLst>
                          </p:cNvPr>
                          <p:cNvGrpSpPr/>
                          <p:nvPr/>
                        </p:nvGrpSpPr>
                        <p:grpSpPr>
                          <a:xfrm>
                            <a:off x="2987824" y="3838963"/>
                            <a:ext cx="3720319" cy="2399383"/>
                            <a:chOff x="2555776" y="4715272"/>
                            <a:chExt cx="3720319" cy="2399383"/>
                          </a:xfrm>
                        </p:grpSpPr>
                        <p:grpSp>
                          <p:nvGrpSpPr>
                            <p:cNvPr id="61" name="组合 60">
                              <a:extLst>
                                <a:ext uri="{FF2B5EF4-FFF2-40B4-BE49-F238E27FC236}">
                                  <a16:creationId xmlns:a16="http://schemas.microsoft.com/office/drawing/2014/main" id="{BCC8CF3C-641A-489E-840E-D89DAEEE2B54}"/>
                                </a:ext>
                              </a:extLst>
                            </p:cNvPr>
                            <p:cNvGrpSpPr/>
                            <p:nvPr/>
                          </p:nvGrpSpPr>
                          <p:grpSpPr>
                            <a:xfrm>
                              <a:off x="2555776" y="4715272"/>
                              <a:ext cx="3720319" cy="2399383"/>
                              <a:chOff x="2267744" y="2708920"/>
                              <a:chExt cx="4340373" cy="2399383"/>
                            </a:xfrm>
                          </p:grpSpPr>
                          <p:grpSp>
                            <p:nvGrpSpPr>
                              <p:cNvPr id="63" name="组合 62">
                                <a:extLst>
                                  <a:ext uri="{FF2B5EF4-FFF2-40B4-BE49-F238E27FC236}">
                                    <a16:creationId xmlns:a16="http://schemas.microsoft.com/office/drawing/2014/main" id="{C3E3508B-881D-410B-A59D-890804E7D8D5}"/>
                                  </a:ext>
                                </a:extLst>
                              </p:cNvPr>
                              <p:cNvGrpSpPr/>
                              <p:nvPr/>
                            </p:nvGrpSpPr>
                            <p:grpSpPr>
                              <a:xfrm>
                                <a:off x="2267744" y="2708920"/>
                                <a:ext cx="2352262" cy="307777"/>
                                <a:chOff x="2267744" y="2708920"/>
                                <a:chExt cx="2352262" cy="307777"/>
                              </a:xfrm>
                            </p:grpSpPr>
                            <p:sp>
                              <p:nvSpPr>
                                <p:cNvPr id="65" name="文本框 64">
                                  <a:extLst>
                                    <a:ext uri="{FF2B5EF4-FFF2-40B4-BE49-F238E27FC236}">
                                      <a16:creationId xmlns:a16="http://schemas.microsoft.com/office/drawing/2014/main" id="{DEFA6C5B-3615-427C-AD63-88ACFE01A312}"/>
                                    </a:ext>
                                  </a:extLst>
                                </p:cNvPr>
                                <p:cNvSpPr txBox="1"/>
                                <p:nvPr/>
                              </p:nvSpPr>
                              <p:spPr>
                                <a:xfrm>
                                  <a:off x="2267744" y="2708920"/>
                                  <a:ext cx="1176130"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a:t>OP</a:t>
                                  </a:r>
                                  <a:endParaRPr lang="zh-CN" altLang="en-US" dirty="0"/>
                                </a:p>
                              </p:txBody>
                            </p:sp>
                            <p:sp>
                              <p:nvSpPr>
                                <p:cNvPr id="66" name="文本框 65">
                                  <a:extLst>
                                    <a:ext uri="{FF2B5EF4-FFF2-40B4-BE49-F238E27FC236}">
                                      <a16:creationId xmlns:a16="http://schemas.microsoft.com/office/drawing/2014/main" id="{29735722-1815-4A13-A256-C74A2D0E45D2}"/>
                                    </a:ext>
                                  </a:extLst>
                                </p:cNvPr>
                                <p:cNvSpPr txBox="1"/>
                                <p:nvPr/>
                              </p:nvSpPr>
                              <p:spPr>
                                <a:xfrm>
                                  <a:off x="3443874" y="2708920"/>
                                  <a:ext cx="1176132"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solidFill>
                                        <a:srgbClr val="0070C0"/>
                                      </a:solidFill>
                                    </a:rPr>
                                    <a:t>100</a:t>
                                  </a:r>
                                  <a:endParaRPr lang="zh-CN" altLang="en-US" dirty="0">
                                    <a:solidFill>
                                      <a:srgbClr val="0070C0"/>
                                    </a:solidFill>
                                  </a:endParaRPr>
                                </a:p>
                              </p:txBody>
                            </p:sp>
                          </p:grpSp>
                          <p:sp>
                            <p:nvSpPr>
                              <p:cNvPr id="64" name="文本框 63">
                                <a:extLst>
                                  <a:ext uri="{FF2B5EF4-FFF2-40B4-BE49-F238E27FC236}">
                                    <a16:creationId xmlns:a16="http://schemas.microsoft.com/office/drawing/2014/main" id="{C8A3A455-4D2D-4475-B53E-48E00336E439}"/>
                                  </a:ext>
                                </a:extLst>
                              </p:cNvPr>
                              <p:cNvSpPr txBox="1"/>
                              <p:nvPr/>
                            </p:nvSpPr>
                            <p:spPr>
                              <a:xfrm>
                                <a:off x="4918981" y="4831304"/>
                                <a:ext cx="1689136" cy="276999"/>
                              </a:xfrm>
                              <a:prstGeom prst="rect">
                                <a:avLst/>
                              </a:prstGeom>
                              <a:noFill/>
                            </p:spPr>
                            <p:txBody>
                              <a:bodyPr wrap="none" rtlCol="0">
                                <a:spAutoFit/>
                              </a:bodyPr>
                              <a:lstStyle/>
                              <a:p>
                                <a:r>
                                  <a:rPr lang="zh-CN" altLang="en-US" sz="1200" b="1" dirty="0"/>
                                  <a:t>图</a:t>
                                </a:r>
                                <a:r>
                                  <a:rPr lang="en-US" altLang="zh-CN" sz="1200" b="1" dirty="0"/>
                                  <a:t>5.10a    </a:t>
                                </a:r>
                                <a:r>
                                  <a:rPr lang="zh-CN" altLang="en-US" sz="1200" b="1" dirty="0"/>
                                  <a:t>变址寻址</a:t>
                                </a:r>
                              </a:p>
                            </p:txBody>
                          </p:sp>
                        </p:grpSp>
                        <p:sp>
                          <p:nvSpPr>
                            <p:cNvPr id="62" name="文本框 61">
                              <a:extLst>
                                <a:ext uri="{FF2B5EF4-FFF2-40B4-BE49-F238E27FC236}">
                                  <a16:creationId xmlns:a16="http://schemas.microsoft.com/office/drawing/2014/main" id="{489890A0-FFA3-4B2E-B590-B4EAABEC17EB}"/>
                                </a:ext>
                              </a:extLst>
                            </p:cNvPr>
                            <p:cNvSpPr txBox="1"/>
                            <p:nvPr/>
                          </p:nvSpPr>
                          <p:spPr>
                            <a:xfrm>
                              <a:off x="4572001" y="4716060"/>
                              <a:ext cx="1035790" cy="307777"/>
                            </a:xfrm>
                            <a:prstGeom prst="rect">
                              <a:avLst/>
                            </a:prstGeom>
                            <a:noFill/>
                            <a:ln w="12700">
                              <a:solidFill>
                                <a:srgbClr val="0070C0"/>
                              </a:solidFill>
                            </a:ln>
                          </p:spPr>
                          <p:txBody>
                            <a:bodyPr wrap="square" rtlCol="0">
                              <a:spAutoFit/>
                            </a:bodyPr>
                            <a:lstStyle/>
                            <a:p>
                              <a:pPr algn="ctr"/>
                              <a:r>
                                <a:rPr lang="en-US" altLang="zh-CN" sz="1400" b="1" dirty="0"/>
                                <a:t>X</a:t>
                              </a:r>
                              <a:endParaRPr lang="zh-CN" altLang="en-US" sz="1400" b="1" dirty="0"/>
                            </a:p>
                          </p:txBody>
                        </p:sp>
                      </p:grpSp>
                      <p:grpSp>
                        <p:nvGrpSpPr>
                          <p:cNvPr id="47" name="组合 46">
                            <a:extLst>
                              <a:ext uri="{FF2B5EF4-FFF2-40B4-BE49-F238E27FC236}">
                                <a16:creationId xmlns:a16="http://schemas.microsoft.com/office/drawing/2014/main" id="{00A8A542-1103-449F-A611-343555145ACE}"/>
                              </a:ext>
                            </a:extLst>
                          </p:cNvPr>
                          <p:cNvGrpSpPr/>
                          <p:nvPr/>
                        </p:nvGrpSpPr>
                        <p:grpSpPr>
                          <a:xfrm>
                            <a:off x="3923928" y="4153552"/>
                            <a:ext cx="2112361" cy="1377378"/>
                            <a:chOff x="3923928" y="4153552"/>
                            <a:chExt cx="2112361" cy="1377378"/>
                          </a:xfrm>
                        </p:grpSpPr>
                        <p:grpSp>
                          <p:nvGrpSpPr>
                            <p:cNvPr id="49" name="组合 48">
                              <a:extLst>
                                <a:ext uri="{FF2B5EF4-FFF2-40B4-BE49-F238E27FC236}">
                                  <a16:creationId xmlns:a16="http://schemas.microsoft.com/office/drawing/2014/main" id="{3E805402-C0EE-4E51-B144-7B91BF77F6A2}"/>
                                </a:ext>
                              </a:extLst>
                            </p:cNvPr>
                            <p:cNvGrpSpPr/>
                            <p:nvPr/>
                          </p:nvGrpSpPr>
                          <p:grpSpPr>
                            <a:xfrm>
                              <a:off x="3923928" y="4437112"/>
                              <a:ext cx="2112361" cy="1093818"/>
                              <a:chOff x="6232394" y="3543813"/>
                              <a:chExt cx="2112361" cy="1093818"/>
                            </a:xfrm>
                          </p:grpSpPr>
                          <p:sp>
                            <p:nvSpPr>
                              <p:cNvPr id="52" name="文本框 51">
                                <a:extLst>
                                  <a:ext uri="{FF2B5EF4-FFF2-40B4-BE49-F238E27FC236}">
                                    <a16:creationId xmlns:a16="http://schemas.microsoft.com/office/drawing/2014/main" id="{1E995E1B-3031-459C-A367-36721E9E4FFB}"/>
                                  </a:ext>
                                </a:extLst>
                              </p:cNvPr>
                              <p:cNvSpPr txBox="1"/>
                              <p:nvPr/>
                            </p:nvSpPr>
                            <p:spPr>
                              <a:xfrm>
                                <a:off x="7336643" y="3800073"/>
                                <a:ext cx="1008112" cy="276999"/>
                              </a:xfrm>
                              <a:prstGeom prst="rect">
                                <a:avLst/>
                              </a:prstGeom>
                              <a:noFill/>
                              <a:ln>
                                <a:solidFill>
                                  <a:srgbClr val="002060"/>
                                </a:solidFill>
                              </a:ln>
                            </p:spPr>
                            <p:txBody>
                              <a:bodyPr wrap="square" rtlCol="0">
                                <a:spAutoFit/>
                              </a:bodyPr>
                              <a:lstStyle/>
                              <a:p>
                                <a:pPr algn="ctr"/>
                                <a:endParaRPr lang="zh-CN" altLang="en-US" sz="1200" b="1" u="sng" dirty="0"/>
                              </a:p>
                            </p:txBody>
                          </p:sp>
                          <p:sp>
                            <p:nvSpPr>
                              <p:cNvPr id="53" name="文本框 52">
                                <a:extLst>
                                  <a:ext uri="{FF2B5EF4-FFF2-40B4-BE49-F238E27FC236}">
                                    <a16:creationId xmlns:a16="http://schemas.microsoft.com/office/drawing/2014/main" id="{CA765421-7723-4965-8834-02A7EE3BDBEB}"/>
                                  </a:ext>
                                </a:extLst>
                              </p:cNvPr>
                              <p:cNvSpPr txBox="1"/>
                              <p:nvPr/>
                            </p:nvSpPr>
                            <p:spPr>
                              <a:xfrm>
                                <a:off x="7336643" y="4083633"/>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en-US" altLang="zh-CN" dirty="0"/>
                                  <a:t>R[X]</a:t>
                                </a:r>
                                <a:endParaRPr lang="zh-CN" altLang="en-US" dirty="0"/>
                              </a:p>
                            </p:txBody>
                          </p:sp>
                          <p:sp>
                            <p:nvSpPr>
                              <p:cNvPr id="55" name="文本框 54">
                                <a:extLst>
                                  <a:ext uri="{FF2B5EF4-FFF2-40B4-BE49-F238E27FC236}">
                                    <a16:creationId xmlns:a16="http://schemas.microsoft.com/office/drawing/2014/main" id="{DF1EEFF3-BE0E-455B-B0A2-1013EB690BEF}"/>
                                  </a:ext>
                                </a:extLst>
                              </p:cNvPr>
                              <p:cNvSpPr txBox="1"/>
                              <p:nvPr/>
                            </p:nvSpPr>
                            <p:spPr>
                              <a:xfrm>
                                <a:off x="7336643" y="4360632"/>
                                <a:ext cx="1008112" cy="276999"/>
                              </a:xfrm>
                              <a:prstGeom prst="rect">
                                <a:avLst/>
                              </a:prstGeom>
                              <a:noFill/>
                              <a:ln>
                                <a:solidFill>
                                  <a:srgbClr val="002060"/>
                                </a:solidFill>
                              </a:ln>
                            </p:spPr>
                            <p:txBody>
                              <a:bodyPr wrap="square" rtlCol="0">
                                <a:spAutoFit/>
                              </a:bodyPr>
                              <a:lstStyle/>
                              <a:p>
                                <a:pPr algn="ctr"/>
                                <a:endParaRPr lang="zh-CN" altLang="en-US" sz="1200" b="1" dirty="0"/>
                              </a:p>
                            </p:txBody>
                          </p:sp>
                          <p:sp>
                            <p:nvSpPr>
                              <p:cNvPr id="58" name="文本框 57">
                                <a:extLst>
                                  <a:ext uri="{FF2B5EF4-FFF2-40B4-BE49-F238E27FC236}">
                                    <a16:creationId xmlns:a16="http://schemas.microsoft.com/office/drawing/2014/main" id="{0CAC8D06-2D6B-4804-9060-F740109C7F02}"/>
                                  </a:ext>
                                </a:extLst>
                              </p:cNvPr>
                              <p:cNvSpPr txBox="1"/>
                              <p:nvPr/>
                            </p:nvSpPr>
                            <p:spPr>
                              <a:xfrm>
                                <a:off x="6232394" y="4109794"/>
                                <a:ext cx="825867" cy="246221"/>
                              </a:xfrm>
                              <a:prstGeom prst="rect">
                                <a:avLst/>
                              </a:prstGeom>
                              <a:noFill/>
                            </p:spPr>
                            <p:txBody>
                              <a:bodyPr wrap="none" rtlCol="0">
                                <a:spAutoFit/>
                              </a:bodyPr>
                              <a:lstStyle/>
                              <a:p>
                                <a:r>
                                  <a:rPr lang="zh-CN" altLang="en-US" sz="1000" b="1" dirty="0"/>
                                  <a:t>寄存器编号</a:t>
                                </a:r>
                              </a:p>
                            </p:txBody>
                          </p:sp>
                          <p:cxnSp>
                            <p:nvCxnSpPr>
                              <p:cNvPr id="59" name="直接箭头连接符 58">
                                <a:extLst>
                                  <a:ext uri="{FF2B5EF4-FFF2-40B4-BE49-F238E27FC236}">
                                    <a16:creationId xmlns:a16="http://schemas.microsoft.com/office/drawing/2014/main" id="{78E8E15F-C139-4F32-BF68-11E3B2B92A6D}"/>
                                  </a:ext>
                                </a:extLst>
                              </p:cNvPr>
                              <p:cNvCxnSpPr>
                                <a:cxnSpLocks/>
                              </p:cNvCxnSpPr>
                              <p:nvPr/>
                            </p:nvCxnSpPr>
                            <p:spPr>
                              <a:xfrm>
                                <a:off x="7110086" y="4222132"/>
                                <a:ext cx="22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B290486-80DF-4DDC-9420-6C4F68FADD75}"/>
                                  </a:ext>
                                </a:extLst>
                              </p:cNvPr>
                              <p:cNvCxnSpPr>
                                <a:cxnSpLocks/>
                              </p:cNvCxnSpPr>
                              <p:nvPr/>
                            </p:nvCxnSpPr>
                            <p:spPr>
                              <a:xfrm>
                                <a:off x="7110086" y="3543813"/>
                                <a:ext cx="0" cy="6783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0" name="直接箭头连接符 49">
                              <a:extLst>
                                <a:ext uri="{FF2B5EF4-FFF2-40B4-BE49-F238E27FC236}">
                                  <a16:creationId xmlns:a16="http://schemas.microsoft.com/office/drawing/2014/main" id="{67A7B530-5573-448F-AA6E-4B3FC06C917F}"/>
                                </a:ext>
                              </a:extLst>
                            </p:cNvPr>
                            <p:cNvCxnSpPr>
                              <a:cxnSpLocks/>
                            </p:cNvCxnSpPr>
                            <p:nvPr/>
                          </p:nvCxnSpPr>
                          <p:spPr>
                            <a:xfrm flipH="1">
                              <a:off x="4801620" y="4437112"/>
                              <a:ext cx="72032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B01FF66D-49FF-4983-9458-C2A76EC90466}"/>
                                </a:ext>
                              </a:extLst>
                            </p:cNvPr>
                            <p:cNvCxnSpPr>
                              <a:cxnSpLocks/>
                            </p:cNvCxnSpPr>
                            <p:nvPr/>
                          </p:nvCxnSpPr>
                          <p:spPr>
                            <a:xfrm>
                              <a:off x="5521944" y="4153552"/>
                              <a:ext cx="0" cy="28356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9" name="文本框 38">
                          <a:extLst>
                            <a:ext uri="{FF2B5EF4-FFF2-40B4-BE49-F238E27FC236}">
                              <a16:creationId xmlns:a16="http://schemas.microsoft.com/office/drawing/2014/main" id="{F607B5A9-B459-4E66-8E46-00CE0902C105}"/>
                            </a:ext>
                          </a:extLst>
                        </p:cNvPr>
                        <p:cNvSpPr txBox="1"/>
                        <p:nvPr/>
                      </p:nvSpPr>
                      <p:spPr>
                        <a:xfrm>
                          <a:off x="5173130" y="4469693"/>
                          <a:ext cx="697627" cy="246221"/>
                        </a:xfrm>
                        <a:prstGeom prst="rect">
                          <a:avLst/>
                        </a:prstGeom>
                        <a:noFill/>
                      </p:spPr>
                      <p:txBody>
                        <a:bodyPr wrap="none" rtlCol="0">
                          <a:spAutoFit/>
                        </a:bodyPr>
                        <a:lstStyle/>
                        <a:p>
                          <a:r>
                            <a:rPr lang="zh-CN" altLang="en-US" sz="1000" b="1" dirty="0"/>
                            <a:t>寄存器组</a:t>
                          </a:r>
                        </a:p>
                      </p:txBody>
                    </p:sp>
                  </p:grpSp>
                  <p:sp>
                    <p:nvSpPr>
                      <p:cNvPr id="37" name="文本框 36">
                        <a:extLst>
                          <a:ext uri="{FF2B5EF4-FFF2-40B4-BE49-F238E27FC236}">
                            <a16:creationId xmlns:a16="http://schemas.microsoft.com/office/drawing/2014/main" id="{697CF1FE-2347-4CCE-A155-7F4BFC5F2955}"/>
                          </a:ext>
                        </a:extLst>
                      </p:cNvPr>
                      <p:cNvSpPr txBox="1"/>
                      <p:nvPr/>
                    </p:nvSpPr>
                    <p:spPr>
                      <a:xfrm>
                        <a:off x="5030628" y="5528265"/>
                        <a:ext cx="1008112" cy="276999"/>
                      </a:xfrm>
                      <a:prstGeom prst="rect">
                        <a:avLst/>
                      </a:prstGeom>
                      <a:noFill/>
                      <a:ln>
                        <a:solidFill>
                          <a:srgbClr val="002060"/>
                        </a:solidFill>
                      </a:ln>
                    </p:spPr>
                    <p:txBody>
                      <a:bodyPr wrap="square" rtlCol="0">
                        <a:spAutoFit/>
                      </a:bodyPr>
                      <a:lstStyle>
                        <a:defPPr>
                          <a:defRPr lang="zh-CN"/>
                        </a:defPPr>
                        <a:lvl1pPr algn="ctr">
                          <a:defRPr sz="1200" b="1" u="sng"/>
                        </a:lvl1pPr>
                      </a:lstStyle>
                      <a:p>
                        <a:endParaRPr lang="zh-CN" altLang="en-US" dirty="0"/>
                      </a:p>
                    </p:txBody>
                  </p:sp>
                </p:grpSp>
                <p:cxnSp>
                  <p:nvCxnSpPr>
                    <p:cNvPr id="33" name="直接箭头连接符 32">
                      <a:extLst>
                        <a:ext uri="{FF2B5EF4-FFF2-40B4-BE49-F238E27FC236}">
                          <a16:creationId xmlns:a16="http://schemas.microsoft.com/office/drawing/2014/main" id="{853E0933-8A53-438B-8FC0-6645EE38FADD}"/>
                        </a:ext>
                      </a:extLst>
                    </p:cNvPr>
                    <p:cNvCxnSpPr>
                      <a:cxnSpLocks/>
                    </p:cNvCxnSpPr>
                    <p:nvPr/>
                  </p:nvCxnSpPr>
                  <p:spPr>
                    <a:xfrm>
                      <a:off x="7246211" y="5335079"/>
                      <a:ext cx="0" cy="5447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文本框 23">
                    <a:extLst>
                      <a:ext uri="{FF2B5EF4-FFF2-40B4-BE49-F238E27FC236}">
                        <a16:creationId xmlns:a16="http://schemas.microsoft.com/office/drawing/2014/main" id="{61C53333-DBEB-4061-BA27-51D8ADA01740}"/>
                      </a:ext>
                    </a:extLst>
                  </p:cNvPr>
                  <p:cNvSpPr txBox="1"/>
                  <p:nvPr/>
                </p:nvSpPr>
                <p:spPr>
                  <a:xfrm>
                    <a:off x="7953925" y="4925220"/>
                    <a:ext cx="1008112" cy="276999"/>
                  </a:xfrm>
                  <a:prstGeom prst="rect">
                    <a:avLst/>
                  </a:prstGeom>
                  <a:noFill/>
                  <a:ln>
                    <a:solidFill>
                      <a:srgbClr val="002060"/>
                    </a:solidFill>
                  </a:ln>
                </p:spPr>
                <p:txBody>
                  <a:bodyPr wrap="square" rtlCol="0">
                    <a:spAutoFit/>
                  </a:bodyPr>
                  <a:lstStyle/>
                  <a:p>
                    <a:pPr algn="ctr"/>
                    <a:endParaRPr lang="zh-CN" altLang="en-US" sz="1200" b="1" u="sng" dirty="0"/>
                  </a:p>
                </p:txBody>
              </p:sp>
              <p:sp>
                <p:nvSpPr>
                  <p:cNvPr id="25" name="文本框 24">
                    <a:extLst>
                      <a:ext uri="{FF2B5EF4-FFF2-40B4-BE49-F238E27FC236}">
                        <a16:creationId xmlns:a16="http://schemas.microsoft.com/office/drawing/2014/main" id="{B334DE29-5FE5-4EEA-AB61-ADC62DF6CE33}"/>
                      </a:ext>
                    </a:extLst>
                  </p:cNvPr>
                  <p:cNvSpPr txBox="1"/>
                  <p:nvPr/>
                </p:nvSpPr>
                <p:spPr>
                  <a:xfrm>
                    <a:off x="7953925" y="5208780"/>
                    <a:ext cx="1008112" cy="276999"/>
                  </a:xfrm>
                  <a:prstGeom prst="rect">
                    <a:avLst/>
                  </a:prstGeom>
                  <a:noFill/>
                  <a:ln>
                    <a:solidFill>
                      <a:srgbClr val="002060"/>
                    </a:solidFill>
                  </a:ln>
                </p:spPr>
                <p:txBody>
                  <a:bodyPr wrap="square" rtlCol="0">
                    <a:spAutoFit/>
                  </a:bodyPr>
                  <a:lstStyle>
                    <a:defPPr>
                      <a:defRPr lang="zh-CN"/>
                    </a:defPPr>
                    <a:lvl1pPr algn="ctr">
                      <a:defRPr sz="1200" b="1"/>
                    </a:lvl1pPr>
                  </a:lstStyle>
                  <a:p>
                    <a:endParaRPr lang="zh-CN" altLang="en-US" dirty="0"/>
                  </a:p>
                </p:txBody>
              </p:sp>
              <p:sp>
                <p:nvSpPr>
                  <p:cNvPr id="26" name="文本框 25">
                    <a:extLst>
                      <a:ext uri="{FF2B5EF4-FFF2-40B4-BE49-F238E27FC236}">
                        <a16:creationId xmlns:a16="http://schemas.microsoft.com/office/drawing/2014/main" id="{77E0E2EE-B2AF-45FA-A5DA-CB3031F8CF8D}"/>
                      </a:ext>
                    </a:extLst>
                  </p:cNvPr>
                  <p:cNvSpPr txBox="1"/>
                  <p:nvPr/>
                </p:nvSpPr>
                <p:spPr>
                  <a:xfrm>
                    <a:off x="7953925" y="5485779"/>
                    <a:ext cx="1008112" cy="276999"/>
                  </a:xfrm>
                  <a:prstGeom prst="rect">
                    <a:avLst/>
                  </a:prstGeom>
                  <a:noFill/>
                  <a:ln>
                    <a:solidFill>
                      <a:srgbClr val="002060"/>
                    </a:solidFill>
                  </a:ln>
                </p:spPr>
                <p:txBody>
                  <a:bodyPr wrap="square" rtlCol="0">
                    <a:spAutoFit/>
                  </a:bodyPr>
                  <a:lstStyle/>
                  <a:p>
                    <a:pPr algn="ctr"/>
                    <a:endParaRPr lang="zh-CN" altLang="en-US" sz="1200" b="1" dirty="0"/>
                  </a:p>
                </p:txBody>
              </p:sp>
              <p:cxnSp>
                <p:nvCxnSpPr>
                  <p:cNvPr id="27" name="直接箭头连接符 26">
                    <a:extLst>
                      <a:ext uri="{FF2B5EF4-FFF2-40B4-BE49-F238E27FC236}">
                        <a16:creationId xmlns:a16="http://schemas.microsoft.com/office/drawing/2014/main" id="{38D102EA-B7C7-4DAB-8C1B-6DA333EF93D3}"/>
                      </a:ext>
                    </a:extLst>
                  </p:cNvPr>
                  <p:cNvCxnSpPr>
                    <a:cxnSpLocks/>
                  </p:cNvCxnSpPr>
                  <p:nvPr/>
                </p:nvCxnSpPr>
                <p:spPr>
                  <a:xfrm>
                    <a:off x="7246211" y="5879851"/>
                    <a:ext cx="7172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3637665-340F-4438-934B-05C9F5AA3492}"/>
                      </a:ext>
                    </a:extLst>
                  </p:cNvPr>
                  <p:cNvSpPr txBox="1"/>
                  <p:nvPr/>
                </p:nvSpPr>
                <p:spPr>
                  <a:xfrm>
                    <a:off x="7956376" y="5760113"/>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en-US" altLang="zh-CN" dirty="0"/>
                      <a:t>S</a:t>
                    </a:r>
                    <a:endParaRPr lang="zh-CN" altLang="en-US" dirty="0"/>
                  </a:p>
                </p:txBody>
              </p:sp>
              <p:sp>
                <p:nvSpPr>
                  <p:cNvPr id="31" name="文本框 30">
                    <a:extLst>
                      <a:ext uri="{FF2B5EF4-FFF2-40B4-BE49-F238E27FC236}">
                        <a16:creationId xmlns:a16="http://schemas.microsoft.com/office/drawing/2014/main" id="{ABE9878E-38D8-405F-87A9-006C1BC17541}"/>
                      </a:ext>
                    </a:extLst>
                  </p:cNvPr>
                  <p:cNvSpPr txBox="1"/>
                  <p:nvPr/>
                </p:nvSpPr>
                <p:spPr>
                  <a:xfrm>
                    <a:off x="8064778" y="4629365"/>
                    <a:ext cx="697627" cy="246221"/>
                  </a:xfrm>
                  <a:prstGeom prst="rect">
                    <a:avLst/>
                  </a:prstGeom>
                  <a:noFill/>
                </p:spPr>
                <p:txBody>
                  <a:bodyPr wrap="none" rtlCol="0">
                    <a:spAutoFit/>
                  </a:bodyPr>
                  <a:lstStyle/>
                  <a:p>
                    <a:r>
                      <a:rPr lang="zh-CN" altLang="en-US" sz="1000" b="1" dirty="0"/>
                      <a:t>主存储器</a:t>
                    </a:r>
                  </a:p>
                </p:txBody>
              </p:sp>
            </p:grpSp>
          </p:grpSp>
          <p:cxnSp>
            <p:nvCxnSpPr>
              <p:cNvPr id="68" name="直接箭头连接符 67">
                <a:extLst>
                  <a:ext uri="{FF2B5EF4-FFF2-40B4-BE49-F238E27FC236}">
                    <a16:creationId xmlns:a16="http://schemas.microsoft.com/office/drawing/2014/main" id="{50E9CC4F-6759-43AC-95C5-E6D551FF310A}"/>
                  </a:ext>
                </a:extLst>
              </p:cNvPr>
              <p:cNvCxnSpPr>
                <a:cxnSpLocks/>
              </p:cNvCxnSpPr>
              <p:nvPr/>
            </p:nvCxnSpPr>
            <p:spPr>
              <a:xfrm>
                <a:off x="6549552" y="4373200"/>
                <a:ext cx="9798" cy="84828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5BC8450F-0212-46A6-BDA7-EDA3724F79B7}"/>
                  </a:ext>
                </a:extLst>
              </p:cNvPr>
              <p:cNvCxnSpPr>
                <a:cxnSpLocks/>
              </p:cNvCxnSpPr>
              <p:nvPr/>
            </p:nvCxnSpPr>
            <p:spPr>
              <a:xfrm flipH="1">
                <a:off x="6667362" y="5335079"/>
                <a:ext cx="578849" cy="1484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5FE2DC6B-7894-4932-988B-CFB0C8C3C499}"/>
                  </a:ext>
                </a:extLst>
              </p:cNvPr>
              <p:cNvCxnSpPr>
                <a:cxnSpLocks/>
                <a:stCxn id="53" idx="3"/>
              </p:cNvCxnSpPr>
              <p:nvPr/>
            </p:nvCxnSpPr>
            <p:spPr>
              <a:xfrm>
                <a:off x="6036289" y="5342489"/>
                <a:ext cx="415049" cy="7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F9C89F5-19E8-4898-893B-4EE1D10D1AB9}"/>
                  </a:ext>
                </a:extLst>
              </p:cNvPr>
              <p:cNvSpPr txBox="1"/>
              <p:nvPr/>
            </p:nvSpPr>
            <p:spPr>
              <a:xfrm>
                <a:off x="6351601" y="5165261"/>
                <a:ext cx="415498" cy="369332"/>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a:t>
                </a:r>
                <a:endParaRPr lang="zh-CN" altLang="en-US" dirty="0"/>
              </a:p>
            </p:txBody>
          </p:sp>
        </p:grpSp>
      </p:grpSp>
    </p:spTree>
    <p:extLst>
      <p:ext uri="{BB962C8B-B14F-4D97-AF65-F5344CB8AC3E}">
        <p14:creationId xmlns:p14="http://schemas.microsoft.com/office/powerpoint/2010/main" val="2981975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260648"/>
            <a:ext cx="8229600" cy="5750099"/>
          </a:xfrm>
        </p:spPr>
        <p:txBody>
          <a:bodyPr/>
          <a:lstStyle/>
          <a:p>
            <a:pPr lvl="1"/>
            <a:r>
              <a:rPr lang="en-US" altLang="zh-CN" sz="2000" b="1" dirty="0">
                <a:latin typeface="+mn-ea"/>
              </a:rPr>
              <a:t>8</a:t>
            </a:r>
            <a:r>
              <a:rPr lang="zh-CN" altLang="en-US" sz="2000" b="1" dirty="0">
                <a:latin typeface="+mn-ea"/>
              </a:rPr>
              <a:t>、基址寻址</a:t>
            </a:r>
            <a:endParaRPr lang="en-US" altLang="zh-CN" sz="1800" b="1" dirty="0">
              <a:latin typeface="+mn-ea"/>
            </a:endParaRPr>
          </a:p>
          <a:p>
            <a:pPr lvl="1"/>
            <a:endParaRPr lang="en-US" altLang="zh-CN" sz="1200" b="1" dirty="0">
              <a:latin typeface="+mn-ea"/>
            </a:endParaRPr>
          </a:p>
          <a:p>
            <a:pPr lvl="2"/>
            <a:r>
              <a:rPr lang="zh-CN" altLang="en-US" sz="1400" b="1" dirty="0"/>
              <a:t>例如：</a:t>
            </a:r>
            <a:r>
              <a:rPr lang="en-US" altLang="zh-CN" sz="1400" b="1" dirty="0"/>
              <a:t>MOV EAX, </a:t>
            </a:r>
            <a:r>
              <a:rPr lang="en-US" altLang="zh-CN" sz="1400" b="1" dirty="0">
                <a:solidFill>
                  <a:srgbClr val="FF0000"/>
                </a:solidFill>
              </a:rPr>
              <a:t>32[EBX]	</a:t>
            </a:r>
            <a:r>
              <a:rPr lang="zh-CN" altLang="en-US" sz="1400" b="1" dirty="0"/>
              <a:t>；传送类指令，其中操作数</a:t>
            </a:r>
            <a:r>
              <a:rPr lang="en-US" altLang="zh-CN" sz="1400" b="1" dirty="0"/>
              <a:t>32[EBX]</a:t>
            </a:r>
            <a:r>
              <a:rPr lang="zh-CN" altLang="en-US" sz="1400" b="1" dirty="0"/>
              <a:t>采用基址寻址方式</a:t>
            </a:r>
            <a:endParaRPr lang="en-US" altLang="zh-CN" sz="1400" b="1" dirty="0"/>
          </a:p>
          <a:p>
            <a:pPr lvl="2"/>
            <a:endParaRPr lang="en-US" altLang="zh-CN" sz="1400" b="1" dirty="0">
              <a:solidFill>
                <a:srgbClr val="FF0000"/>
              </a:solidFill>
            </a:endParaRPr>
          </a:p>
          <a:p>
            <a:pPr lvl="2"/>
            <a:r>
              <a:rPr lang="zh-CN" altLang="en-US" sz="1400" b="1" dirty="0"/>
              <a:t>基址寻址方式的指令格式和变址寻址方式相同，寻址过程也与变址寻址方式相同，此时地址码字段增加一个</a:t>
            </a:r>
            <a:r>
              <a:rPr lang="zh-CN" altLang="en-US" sz="1400" b="1" dirty="0">
                <a:solidFill>
                  <a:srgbClr val="FF0000"/>
                </a:solidFill>
              </a:rPr>
              <a:t>基址寄存器</a:t>
            </a:r>
            <a:r>
              <a:rPr lang="en-US" altLang="zh-CN" sz="1400" b="1" dirty="0">
                <a:solidFill>
                  <a:srgbClr val="FF0000"/>
                </a:solidFill>
              </a:rPr>
              <a:t>B</a:t>
            </a:r>
            <a:r>
              <a:rPr lang="zh-CN" altLang="en-US" sz="1400" b="1" dirty="0"/>
              <a:t>编号字段，如图</a:t>
            </a:r>
            <a:r>
              <a:rPr lang="en-US" altLang="zh-CN" sz="1400" b="1" dirty="0"/>
              <a:t>5.10b</a:t>
            </a:r>
            <a:r>
              <a:rPr lang="zh-CN" altLang="en-US" sz="1400" b="1" dirty="0"/>
              <a:t>所示</a:t>
            </a:r>
            <a:endParaRPr lang="en-US" altLang="zh-CN" sz="1400" b="1" dirty="0"/>
          </a:p>
          <a:p>
            <a:pPr lvl="2"/>
            <a:endParaRPr lang="en-US" altLang="zh-CN" sz="1400" b="1" dirty="0"/>
          </a:p>
          <a:p>
            <a:pPr lvl="2"/>
            <a:r>
              <a:rPr lang="zh-CN" altLang="en-US" sz="1400" b="1" dirty="0"/>
              <a:t>基址寻址方式中，</a:t>
            </a:r>
            <a:r>
              <a:rPr lang="en-US" altLang="zh-CN" sz="1400" b="1" dirty="0"/>
              <a:t>D</a:t>
            </a:r>
            <a:r>
              <a:rPr lang="zh-CN" altLang="en-US" sz="1400" b="1" dirty="0"/>
              <a:t>通常是可变的，</a:t>
            </a:r>
            <a:r>
              <a:rPr lang="en-US" altLang="zh-CN" sz="1400" b="1" dirty="0"/>
              <a:t>B</a:t>
            </a:r>
            <a:r>
              <a:rPr lang="zh-CN" altLang="en-US" sz="1400" b="1" dirty="0"/>
              <a:t>的内容不变；而变址寻址方式中，</a:t>
            </a:r>
            <a:r>
              <a:rPr lang="en-US" altLang="zh-CN" sz="1400" b="1" dirty="0"/>
              <a:t>D</a:t>
            </a:r>
            <a:r>
              <a:rPr lang="zh-CN" altLang="en-US" sz="1400" b="1" dirty="0"/>
              <a:t>通常是不变的，</a:t>
            </a:r>
            <a:r>
              <a:rPr lang="en-US" altLang="zh-CN" sz="1400" b="1" dirty="0"/>
              <a:t>X</a:t>
            </a:r>
            <a:r>
              <a:rPr lang="zh-CN" altLang="en-US" sz="1400" b="1" dirty="0"/>
              <a:t>的内容可变</a:t>
            </a:r>
            <a:endParaRPr lang="en-US" altLang="zh-CN" sz="1400" b="1" dirty="0"/>
          </a:p>
          <a:p>
            <a:pPr lvl="2"/>
            <a:endParaRPr lang="en-US" altLang="zh-CN" sz="1400" b="1" dirty="0"/>
          </a:p>
          <a:p>
            <a:pPr lvl="2"/>
            <a:r>
              <a:rPr lang="zh-CN" altLang="en-US" sz="1400" b="1" dirty="0"/>
              <a:t>基址寻址是</a:t>
            </a:r>
            <a:r>
              <a:rPr lang="zh-CN" altLang="en-US" sz="1400" b="1" dirty="0">
                <a:solidFill>
                  <a:srgbClr val="FF0000"/>
                </a:solidFill>
              </a:rPr>
              <a:t>面向系统</a:t>
            </a:r>
            <a:r>
              <a:rPr lang="zh-CN" altLang="en-US" sz="1400" b="1" dirty="0"/>
              <a:t>的，主要用于</a:t>
            </a:r>
            <a:r>
              <a:rPr lang="zh-CN" altLang="en-US" sz="1400" b="1" dirty="0">
                <a:highlight>
                  <a:srgbClr val="FFFF00"/>
                </a:highlight>
              </a:rPr>
              <a:t>程序的重定位</a:t>
            </a:r>
            <a:r>
              <a:rPr lang="zh-CN" altLang="en-US" sz="1400" b="1" dirty="0"/>
              <a:t>；如第四章的</a:t>
            </a:r>
            <a:r>
              <a:rPr lang="zh-CN" altLang="en-US" sz="1400" b="1" dirty="0">
                <a:solidFill>
                  <a:srgbClr val="FF0000"/>
                </a:solidFill>
              </a:rPr>
              <a:t>页表基址寄存器</a:t>
            </a:r>
            <a:r>
              <a:rPr lang="en-US" altLang="zh-CN" sz="1400" b="1" dirty="0">
                <a:solidFill>
                  <a:srgbClr val="FF0000"/>
                </a:solidFill>
              </a:rPr>
              <a:t>PTBR</a:t>
            </a:r>
            <a:r>
              <a:rPr lang="zh-CN" altLang="en-US" sz="1400" b="1" dirty="0">
                <a:solidFill>
                  <a:srgbClr val="FF0000"/>
                </a:solidFill>
              </a:rPr>
              <a:t>。</a:t>
            </a:r>
            <a:endParaRPr lang="en-US" altLang="zh-CN" sz="1400" b="1" dirty="0"/>
          </a:p>
          <a:p>
            <a:pPr lvl="2"/>
            <a:r>
              <a:rPr lang="zh-CN" altLang="en-US" sz="1400" b="1" dirty="0"/>
              <a:t>在</a:t>
            </a:r>
            <a:r>
              <a:rPr lang="zh-CN" altLang="en-US" sz="1400" b="1" dirty="0">
                <a:hlinkClick r:id="rId2"/>
              </a:rPr>
              <a:t>多道程序</a:t>
            </a:r>
            <a:r>
              <a:rPr lang="zh-CN" altLang="en-US" sz="1400" b="1" dirty="0"/>
              <a:t>的环境下，用户不可决定自己使用的主存区，因而在编程时常按（以零为基准地址）</a:t>
            </a:r>
            <a:r>
              <a:rPr lang="zh-CN" altLang="en-US" sz="1400" b="1" dirty="0">
                <a:hlinkClick r:id="rId3"/>
              </a:rPr>
              <a:t>相对地址</a:t>
            </a:r>
            <a:r>
              <a:rPr lang="zh-CN" altLang="en-US" sz="1400" b="1" dirty="0"/>
              <a:t>来编写，当程序被放入主存时，操作系统根据主存空间情况给基址寄存器赋值，从而将虚地址转化为实地址。</a:t>
            </a:r>
            <a:endParaRPr lang="en-US" altLang="zh-CN" sz="1400" b="1" dirty="0"/>
          </a:p>
          <a:p>
            <a:pPr lvl="2"/>
            <a:r>
              <a:rPr lang="zh-CN" altLang="en-US" sz="1400" b="1" dirty="0"/>
              <a:t>相对寻址、变址寻址、基址寻址等</a:t>
            </a:r>
            <a:r>
              <a:rPr lang="en-US" altLang="zh-CN" sz="1400" b="1" dirty="0"/>
              <a:t>3</a:t>
            </a:r>
            <a:r>
              <a:rPr lang="zh-CN" altLang="en-US" sz="1400" b="1" dirty="0"/>
              <a:t>种寻址方式非常类似，也称为</a:t>
            </a:r>
            <a:r>
              <a:rPr lang="zh-CN" altLang="en-US" sz="1400" b="1" dirty="0">
                <a:solidFill>
                  <a:srgbClr val="FF0000"/>
                </a:solidFill>
              </a:rPr>
              <a:t>偏移寻址</a:t>
            </a:r>
            <a:endParaRPr lang="en-US" altLang="zh-CN" sz="1400" b="1" dirty="0">
              <a:solidFill>
                <a:srgbClr val="FF0000"/>
              </a:solidFill>
            </a:endParaRPr>
          </a:p>
          <a:p>
            <a:pPr lvl="2"/>
            <a:endParaRPr lang="en-US" altLang="zh-CN" sz="1400" b="1" dirty="0"/>
          </a:p>
        </p:txBody>
      </p:sp>
      <p:grpSp>
        <p:nvGrpSpPr>
          <p:cNvPr id="104" name="组合 103">
            <a:extLst>
              <a:ext uri="{FF2B5EF4-FFF2-40B4-BE49-F238E27FC236}">
                <a16:creationId xmlns:a16="http://schemas.microsoft.com/office/drawing/2014/main" id="{E6FE5331-C1A1-483E-944D-BEB2A7A85C8B}"/>
              </a:ext>
            </a:extLst>
          </p:cNvPr>
          <p:cNvGrpSpPr/>
          <p:nvPr/>
        </p:nvGrpSpPr>
        <p:grpSpPr>
          <a:xfrm>
            <a:off x="1691680" y="4186936"/>
            <a:ext cx="5976664" cy="2626440"/>
            <a:chOff x="2987824" y="4066020"/>
            <a:chExt cx="5976664" cy="2626440"/>
          </a:xfrm>
        </p:grpSpPr>
        <p:sp>
          <p:nvSpPr>
            <p:cNvPr id="105" name="文本框 104">
              <a:extLst>
                <a:ext uri="{FF2B5EF4-FFF2-40B4-BE49-F238E27FC236}">
                  <a16:creationId xmlns:a16="http://schemas.microsoft.com/office/drawing/2014/main" id="{41F60B8A-FCE5-441F-9BE3-D3CF228FCFCE}"/>
                </a:ext>
              </a:extLst>
            </p:cNvPr>
            <p:cNvSpPr txBox="1"/>
            <p:nvPr/>
          </p:nvSpPr>
          <p:spPr>
            <a:xfrm>
              <a:off x="6039129" y="4071285"/>
              <a:ext cx="1035790" cy="307777"/>
            </a:xfrm>
            <a:prstGeom prst="rect">
              <a:avLst/>
            </a:prstGeom>
            <a:noFill/>
            <a:ln w="12700">
              <a:solidFill>
                <a:srgbClr val="0070C0"/>
              </a:solidFill>
            </a:ln>
          </p:spPr>
          <p:txBody>
            <a:bodyPr wrap="square" rtlCol="0">
              <a:spAutoFit/>
            </a:bodyPr>
            <a:lstStyle/>
            <a:p>
              <a:pPr algn="ctr"/>
              <a:r>
                <a:rPr lang="en-US" altLang="zh-CN" sz="1400" b="1" dirty="0"/>
                <a:t>D</a:t>
              </a:r>
              <a:endParaRPr lang="zh-CN" altLang="en-US" sz="1400" b="1" dirty="0"/>
            </a:p>
          </p:txBody>
        </p:sp>
        <p:grpSp>
          <p:nvGrpSpPr>
            <p:cNvPr id="106" name="组合 105">
              <a:extLst>
                <a:ext uri="{FF2B5EF4-FFF2-40B4-BE49-F238E27FC236}">
                  <a16:creationId xmlns:a16="http://schemas.microsoft.com/office/drawing/2014/main" id="{495A1D4E-5F7F-4E8B-A10B-996FB4EEAF2C}"/>
                </a:ext>
              </a:extLst>
            </p:cNvPr>
            <p:cNvGrpSpPr/>
            <p:nvPr/>
          </p:nvGrpSpPr>
          <p:grpSpPr>
            <a:xfrm>
              <a:off x="2987824" y="4066020"/>
              <a:ext cx="5976664" cy="2626440"/>
              <a:chOff x="2987824" y="4066020"/>
              <a:chExt cx="5976664" cy="2626440"/>
            </a:xfrm>
          </p:grpSpPr>
          <p:grpSp>
            <p:nvGrpSpPr>
              <p:cNvPr id="107" name="组合 106">
                <a:extLst>
                  <a:ext uri="{FF2B5EF4-FFF2-40B4-BE49-F238E27FC236}">
                    <a16:creationId xmlns:a16="http://schemas.microsoft.com/office/drawing/2014/main" id="{B85FA85A-40D8-4B54-A8EC-E8DC013FDDE6}"/>
                  </a:ext>
                </a:extLst>
              </p:cNvPr>
              <p:cNvGrpSpPr/>
              <p:nvPr/>
            </p:nvGrpSpPr>
            <p:grpSpPr>
              <a:xfrm>
                <a:off x="2987824" y="4066020"/>
                <a:ext cx="5976664" cy="2626440"/>
                <a:chOff x="2987824" y="4066020"/>
                <a:chExt cx="5976664" cy="2626440"/>
              </a:xfrm>
            </p:grpSpPr>
            <p:sp>
              <p:nvSpPr>
                <p:cNvPr id="112" name="文本框 111">
                  <a:extLst>
                    <a:ext uri="{FF2B5EF4-FFF2-40B4-BE49-F238E27FC236}">
                      <a16:creationId xmlns:a16="http://schemas.microsoft.com/office/drawing/2014/main" id="{E3DD324A-8999-4B3D-BBC0-532AA015D822}"/>
                    </a:ext>
                  </a:extLst>
                </p:cNvPr>
                <p:cNvSpPr txBox="1"/>
                <p:nvPr/>
              </p:nvSpPr>
              <p:spPr>
                <a:xfrm>
                  <a:off x="7246211" y="5914001"/>
                  <a:ext cx="697627" cy="246221"/>
                </a:xfrm>
                <a:prstGeom prst="rect">
                  <a:avLst/>
                </a:prstGeom>
                <a:noFill/>
              </p:spPr>
              <p:txBody>
                <a:bodyPr wrap="none" rtlCol="0">
                  <a:spAutoFit/>
                </a:bodyPr>
                <a:lstStyle/>
                <a:p>
                  <a:r>
                    <a:rPr lang="zh-CN" altLang="en-US" sz="1000" b="1" dirty="0"/>
                    <a:t>主存地址</a:t>
                  </a:r>
                </a:p>
              </p:txBody>
            </p:sp>
            <p:grpSp>
              <p:nvGrpSpPr>
                <p:cNvPr id="113" name="组合 112">
                  <a:extLst>
                    <a:ext uri="{FF2B5EF4-FFF2-40B4-BE49-F238E27FC236}">
                      <a16:creationId xmlns:a16="http://schemas.microsoft.com/office/drawing/2014/main" id="{E2AA91BF-DED0-468A-AE96-5CF43FF55E33}"/>
                    </a:ext>
                  </a:extLst>
                </p:cNvPr>
                <p:cNvGrpSpPr/>
                <p:nvPr/>
              </p:nvGrpSpPr>
              <p:grpSpPr>
                <a:xfrm>
                  <a:off x="2987824" y="4066020"/>
                  <a:ext cx="5976664" cy="2626440"/>
                  <a:chOff x="2987824" y="4066020"/>
                  <a:chExt cx="5976664" cy="2626440"/>
                </a:xfrm>
              </p:grpSpPr>
              <p:grpSp>
                <p:nvGrpSpPr>
                  <p:cNvPr id="114" name="组合 113">
                    <a:extLst>
                      <a:ext uri="{FF2B5EF4-FFF2-40B4-BE49-F238E27FC236}">
                        <a16:creationId xmlns:a16="http://schemas.microsoft.com/office/drawing/2014/main" id="{6A8FFB30-4FE0-4A51-B025-D31E310DFAA2}"/>
                      </a:ext>
                    </a:extLst>
                  </p:cNvPr>
                  <p:cNvGrpSpPr/>
                  <p:nvPr/>
                </p:nvGrpSpPr>
                <p:grpSpPr>
                  <a:xfrm>
                    <a:off x="2987824" y="4066020"/>
                    <a:ext cx="4258387" cy="2626440"/>
                    <a:chOff x="2987824" y="4066020"/>
                    <a:chExt cx="4258387" cy="2626440"/>
                  </a:xfrm>
                </p:grpSpPr>
                <p:grpSp>
                  <p:nvGrpSpPr>
                    <p:cNvPr id="121" name="组合 120">
                      <a:extLst>
                        <a:ext uri="{FF2B5EF4-FFF2-40B4-BE49-F238E27FC236}">
                          <a16:creationId xmlns:a16="http://schemas.microsoft.com/office/drawing/2014/main" id="{7F132554-0446-4F5E-8BBE-49F2697C8D78}"/>
                        </a:ext>
                      </a:extLst>
                    </p:cNvPr>
                    <p:cNvGrpSpPr/>
                    <p:nvPr/>
                  </p:nvGrpSpPr>
                  <p:grpSpPr>
                    <a:xfrm>
                      <a:off x="2987824" y="4066020"/>
                      <a:ext cx="3728337" cy="2626440"/>
                      <a:chOff x="2987824" y="3838963"/>
                      <a:chExt cx="3728337" cy="2626440"/>
                    </a:xfrm>
                  </p:grpSpPr>
                  <p:grpSp>
                    <p:nvGrpSpPr>
                      <p:cNvPr id="123" name="组合 122">
                        <a:extLst>
                          <a:ext uri="{FF2B5EF4-FFF2-40B4-BE49-F238E27FC236}">
                            <a16:creationId xmlns:a16="http://schemas.microsoft.com/office/drawing/2014/main" id="{CF820C69-B507-46BD-AB4D-13FE728FB24B}"/>
                          </a:ext>
                        </a:extLst>
                      </p:cNvPr>
                      <p:cNvGrpSpPr/>
                      <p:nvPr/>
                    </p:nvGrpSpPr>
                    <p:grpSpPr>
                      <a:xfrm>
                        <a:off x="2987824" y="3838963"/>
                        <a:ext cx="3728337" cy="2626440"/>
                        <a:chOff x="2987824" y="3838963"/>
                        <a:chExt cx="3728337" cy="2626440"/>
                      </a:xfrm>
                    </p:grpSpPr>
                    <p:grpSp>
                      <p:nvGrpSpPr>
                        <p:cNvPr id="125" name="组合 124">
                          <a:extLst>
                            <a:ext uri="{FF2B5EF4-FFF2-40B4-BE49-F238E27FC236}">
                              <a16:creationId xmlns:a16="http://schemas.microsoft.com/office/drawing/2014/main" id="{C8CC6EB3-88C8-40BB-8F29-B8A8395E4FCE}"/>
                            </a:ext>
                          </a:extLst>
                        </p:cNvPr>
                        <p:cNvGrpSpPr/>
                        <p:nvPr/>
                      </p:nvGrpSpPr>
                      <p:grpSpPr>
                        <a:xfrm>
                          <a:off x="2987824" y="3838963"/>
                          <a:ext cx="3728337" cy="2626440"/>
                          <a:chOff x="2987824" y="3838963"/>
                          <a:chExt cx="3728337" cy="2626440"/>
                        </a:xfrm>
                      </p:grpSpPr>
                      <p:grpSp>
                        <p:nvGrpSpPr>
                          <p:cNvPr id="127" name="组合 126">
                            <a:extLst>
                              <a:ext uri="{FF2B5EF4-FFF2-40B4-BE49-F238E27FC236}">
                                <a16:creationId xmlns:a16="http://schemas.microsoft.com/office/drawing/2014/main" id="{A15656B6-B6CA-45CF-AE9C-788701DA5EFA}"/>
                              </a:ext>
                            </a:extLst>
                          </p:cNvPr>
                          <p:cNvGrpSpPr/>
                          <p:nvPr/>
                        </p:nvGrpSpPr>
                        <p:grpSpPr>
                          <a:xfrm>
                            <a:off x="2987824" y="3838963"/>
                            <a:ext cx="3728337" cy="2626440"/>
                            <a:chOff x="2555776" y="4715272"/>
                            <a:chExt cx="3728337" cy="2626440"/>
                          </a:xfrm>
                        </p:grpSpPr>
                        <p:grpSp>
                          <p:nvGrpSpPr>
                            <p:cNvPr id="138" name="组合 137">
                              <a:extLst>
                                <a:ext uri="{FF2B5EF4-FFF2-40B4-BE49-F238E27FC236}">
                                  <a16:creationId xmlns:a16="http://schemas.microsoft.com/office/drawing/2014/main" id="{A16F38CC-570C-4F89-8FCF-7F6DF2E62F18}"/>
                                </a:ext>
                              </a:extLst>
                            </p:cNvPr>
                            <p:cNvGrpSpPr/>
                            <p:nvPr/>
                          </p:nvGrpSpPr>
                          <p:grpSpPr>
                            <a:xfrm>
                              <a:off x="2555776" y="4715272"/>
                              <a:ext cx="3728337" cy="2626440"/>
                              <a:chOff x="2267744" y="2708920"/>
                              <a:chExt cx="4349727" cy="2626440"/>
                            </a:xfrm>
                          </p:grpSpPr>
                          <p:grpSp>
                            <p:nvGrpSpPr>
                              <p:cNvPr id="140" name="组合 139">
                                <a:extLst>
                                  <a:ext uri="{FF2B5EF4-FFF2-40B4-BE49-F238E27FC236}">
                                    <a16:creationId xmlns:a16="http://schemas.microsoft.com/office/drawing/2014/main" id="{DF44A70C-322A-4803-B32B-E2675B56846C}"/>
                                  </a:ext>
                                </a:extLst>
                              </p:cNvPr>
                              <p:cNvGrpSpPr/>
                              <p:nvPr/>
                            </p:nvGrpSpPr>
                            <p:grpSpPr>
                              <a:xfrm>
                                <a:off x="2267744" y="2708920"/>
                                <a:ext cx="2352262" cy="307777"/>
                                <a:chOff x="2267744" y="2708920"/>
                                <a:chExt cx="2352262" cy="307777"/>
                              </a:xfrm>
                            </p:grpSpPr>
                            <p:sp>
                              <p:nvSpPr>
                                <p:cNvPr id="142" name="文本框 141">
                                  <a:extLst>
                                    <a:ext uri="{FF2B5EF4-FFF2-40B4-BE49-F238E27FC236}">
                                      <a16:creationId xmlns:a16="http://schemas.microsoft.com/office/drawing/2014/main" id="{1D8B0EBB-8D27-4E93-A53C-CFC870009D5A}"/>
                                    </a:ext>
                                  </a:extLst>
                                </p:cNvPr>
                                <p:cNvSpPr txBox="1"/>
                                <p:nvPr/>
                              </p:nvSpPr>
                              <p:spPr>
                                <a:xfrm>
                                  <a:off x="2267744" y="2708920"/>
                                  <a:ext cx="1176130"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a:t>OP</a:t>
                                  </a:r>
                                  <a:endParaRPr lang="zh-CN" altLang="en-US" dirty="0"/>
                                </a:p>
                              </p:txBody>
                            </p:sp>
                            <p:sp>
                              <p:nvSpPr>
                                <p:cNvPr id="143" name="文本框 142">
                                  <a:extLst>
                                    <a:ext uri="{FF2B5EF4-FFF2-40B4-BE49-F238E27FC236}">
                                      <a16:creationId xmlns:a16="http://schemas.microsoft.com/office/drawing/2014/main" id="{2FD847E7-7A42-40AE-B375-AECBB3B7DAFD}"/>
                                    </a:ext>
                                  </a:extLst>
                                </p:cNvPr>
                                <p:cNvSpPr txBox="1"/>
                                <p:nvPr/>
                              </p:nvSpPr>
                              <p:spPr>
                                <a:xfrm>
                                  <a:off x="3443874" y="2708920"/>
                                  <a:ext cx="1176132" cy="307777"/>
                                </a:xfrm>
                                <a:prstGeom prst="rect">
                                  <a:avLst/>
                                </a:prstGeom>
                                <a:noFill/>
                                <a:ln w="12700">
                                  <a:solidFill>
                                    <a:srgbClr val="0070C0"/>
                                  </a:solidFill>
                                </a:ln>
                              </p:spPr>
                              <p:txBody>
                                <a:bodyPr wrap="square" rtlCol="0">
                                  <a:spAutoFit/>
                                </a:bodyPr>
                                <a:lstStyle>
                                  <a:defPPr>
                                    <a:defRPr lang="zh-CN"/>
                                  </a:defPPr>
                                  <a:lvl1pPr algn="ctr">
                                    <a:defRPr sz="1400" b="1"/>
                                  </a:lvl1pPr>
                                </a:lstStyle>
                                <a:p>
                                  <a:r>
                                    <a:rPr lang="en-US" altLang="zh-CN" dirty="0">
                                      <a:solidFill>
                                        <a:srgbClr val="0070C0"/>
                                      </a:solidFill>
                                    </a:rPr>
                                    <a:t>100</a:t>
                                  </a:r>
                                  <a:endParaRPr lang="zh-CN" altLang="en-US" dirty="0">
                                    <a:solidFill>
                                      <a:srgbClr val="0070C0"/>
                                    </a:solidFill>
                                  </a:endParaRPr>
                                </a:p>
                              </p:txBody>
                            </p:sp>
                          </p:grpSp>
                          <p:sp>
                            <p:nvSpPr>
                              <p:cNvPr id="141" name="文本框 140">
                                <a:extLst>
                                  <a:ext uri="{FF2B5EF4-FFF2-40B4-BE49-F238E27FC236}">
                                    <a16:creationId xmlns:a16="http://schemas.microsoft.com/office/drawing/2014/main" id="{BB2731AB-52F8-4CAB-A798-B66D9605CA05}"/>
                                  </a:ext>
                                </a:extLst>
                              </p:cNvPr>
                              <p:cNvSpPr txBox="1"/>
                              <p:nvPr/>
                            </p:nvSpPr>
                            <p:spPr>
                              <a:xfrm>
                                <a:off x="4918981" y="5058361"/>
                                <a:ext cx="1698490" cy="276999"/>
                              </a:xfrm>
                              <a:prstGeom prst="rect">
                                <a:avLst/>
                              </a:prstGeom>
                              <a:noFill/>
                            </p:spPr>
                            <p:txBody>
                              <a:bodyPr wrap="none" rtlCol="0">
                                <a:spAutoFit/>
                              </a:bodyPr>
                              <a:lstStyle/>
                              <a:p>
                                <a:r>
                                  <a:rPr lang="zh-CN" altLang="en-US" sz="1200" b="1" dirty="0"/>
                                  <a:t>图</a:t>
                                </a:r>
                                <a:r>
                                  <a:rPr lang="en-US" altLang="zh-CN" sz="1200" b="1" dirty="0"/>
                                  <a:t>5.10b    </a:t>
                                </a:r>
                                <a:r>
                                  <a:rPr lang="zh-CN" altLang="en-US" sz="1200" b="1" dirty="0"/>
                                  <a:t>基址寻址</a:t>
                                </a:r>
                              </a:p>
                            </p:txBody>
                          </p:sp>
                        </p:grpSp>
                        <p:sp>
                          <p:nvSpPr>
                            <p:cNvPr id="139" name="文本框 138">
                              <a:extLst>
                                <a:ext uri="{FF2B5EF4-FFF2-40B4-BE49-F238E27FC236}">
                                  <a16:creationId xmlns:a16="http://schemas.microsoft.com/office/drawing/2014/main" id="{85FE56C4-ACBF-4676-88CB-6B5CFDFD8EB1}"/>
                                </a:ext>
                              </a:extLst>
                            </p:cNvPr>
                            <p:cNvSpPr txBox="1"/>
                            <p:nvPr/>
                          </p:nvSpPr>
                          <p:spPr>
                            <a:xfrm>
                              <a:off x="4572001" y="4716060"/>
                              <a:ext cx="1035790" cy="307777"/>
                            </a:xfrm>
                            <a:prstGeom prst="rect">
                              <a:avLst/>
                            </a:prstGeom>
                            <a:noFill/>
                            <a:ln w="12700">
                              <a:solidFill>
                                <a:srgbClr val="0070C0"/>
                              </a:solidFill>
                            </a:ln>
                          </p:spPr>
                          <p:txBody>
                            <a:bodyPr wrap="square" rtlCol="0">
                              <a:spAutoFit/>
                            </a:bodyPr>
                            <a:lstStyle/>
                            <a:p>
                              <a:pPr algn="ctr"/>
                              <a:r>
                                <a:rPr lang="en-US" altLang="zh-CN" sz="1400" b="1" dirty="0"/>
                                <a:t>B</a:t>
                              </a:r>
                              <a:endParaRPr lang="zh-CN" altLang="en-US" sz="1400" b="1" dirty="0"/>
                            </a:p>
                          </p:txBody>
                        </p:sp>
                      </p:grpSp>
                      <p:grpSp>
                        <p:nvGrpSpPr>
                          <p:cNvPr id="128" name="组合 127">
                            <a:extLst>
                              <a:ext uri="{FF2B5EF4-FFF2-40B4-BE49-F238E27FC236}">
                                <a16:creationId xmlns:a16="http://schemas.microsoft.com/office/drawing/2014/main" id="{669823A3-AD34-462E-B4A5-9003566BFAA2}"/>
                              </a:ext>
                            </a:extLst>
                          </p:cNvPr>
                          <p:cNvGrpSpPr/>
                          <p:nvPr/>
                        </p:nvGrpSpPr>
                        <p:grpSpPr>
                          <a:xfrm>
                            <a:off x="3923928" y="4153552"/>
                            <a:ext cx="2112361" cy="1377378"/>
                            <a:chOff x="3923928" y="4153552"/>
                            <a:chExt cx="2112361" cy="1377378"/>
                          </a:xfrm>
                        </p:grpSpPr>
                        <p:grpSp>
                          <p:nvGrpSpPr>
                            <p:cNvPr id="129" name="组合 128">
                              <a:extLst>
                                <a:ext uri="{FF2B5EF4-FFF2-40B4-BE49-F238E27FC236}">
                                  <a16:creationId xmlns:a16="http://schemas.microsoft.com/office/drawing/2014/main" id="{3C20BC76-546C-4336-AC27-AEEEEFE1E1AC}"/>
                                </a:ext>
                              </a:extLst>
                            </p:cNvPr>
                            <p:cNvGrpSpPr/>
                            <p:nvPr/>
                          </p:nvGrpSpPr>
                          <p:grpSpPr>
                            <a:xfrm>
                              <a:off x="3923928" y="4437112"/>
                              <a:ext cx="2112361" cy="1093818"/>
                              <a:chOff x="6232394" y="3543813"/>
                              <a:chExt cx="2112361" cy="1093818"/>
                            </a:xfrm>
                          </p:grpSpPr>
                          <p:sp>
                            <p:nvSpPr>
                              <p:cNvPr id="132" name="文本框 131">
                                <a:extLst>
                                  <a:ext uri="{FF2B5EF4-FFF2-40B4-BE49-F238E27FC236}">
                                    <a16:creationId xmlns:a16="http://schemas.microsoft.com/office/drawing/2014/main" id="{C02B89F5-D0AB-4356-9661-1FCB9A126824}"/>
                                  </a:ext>
                                </a:extLst>
                              </p:cNvPr>
                              <p:cNvSpPr txBox="1"/>
                              <p:nvPr/>
                            </p:nvSpPr>
                            <p:spPr>
                              <a:xfrm>
                                <a:off x="7336643" y="3800073"/>
                                <a:ext cx="1008112" cy="276999"/>
                              </a:xfrm>
                              <a:prstGeom prst="rect">
                                <a:avLst/>
                              </a:prstGeom>
                              <a:noFill/>
                              <a:ln>
                                <a:solidFill>
                                  <a:srgbClr val="002060"/>
                                </a:solidFill>
                              </a:ln>
                            </p:spPr>
                            <p:txBody>
                              <a:bodyPr wrap="square" rtlCol="0">
                                <a:spAutoFit/>
                              </a:bodyPr>
                              <a:lstStyle/>
                              <a:p>
                                <a:pPr algn="ctr"/>
                                <a:endParaRPr lang="zh-CN" altLang="en-US" sz="1200" b="1" u="sng" dirty="0"/>
                              </a:p>
                            </p:txBody>
                          </p:sp>
                          <p:sp>
                            <p:nvSpPr>
                              <p:cNvPr id="133" name="文本框 132">
                                <a:extLst>
                                  <a:ext uri="{FF2B5EF4-FFF2-40B4-BE49-F238E27FC236}">
                                    <a16:creationId xmlns:a16="http://schemas.microsoft.com/office/drawing/2014/main" id="{C17541B2-9B34-498C-8AF6-2FD1E42B193D}"/>
                                  </a:ext>
                                </a:extLst>
                              </p:cNvPr>
                              <p:cNvSpPr txBox="1"/>
                              <p:nvPr/>
                            </p:nvSpPr>
                            <p:spPr>
                              <a:xfrm>
                                <a:off x="7336643" y="4083633"/>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en-US" altLang="zh-CN" dirty="0"/>
                                  <a:t>R[B]</a:t>
                                </a:r>
                                <a:endParaRPr lang="zh-CN" altLang="en-US" dirty="0"/>
                              </a:p>
                            </p:txBody>
                          </p:sp>
                          <p:sp>
                            <p:nvSpPr>
                              <p:cNvPr id="134" name="文本框 133">
                                <a:extLst>
                                  <a:ext uri="{FF2B5EF4-FFF2-40B4-BE49-F238E27FC236}">
                                    <a16:creationId xmlns:a16="http://schemas.microsoft.com/office/drawing/2014/main" id="{22108B8B-DCDF-4E28-8562-0368E1D829DC}"/>
                                  </a:ext>
                                </a:extLst>
                              </p:cNvPr>
                              <p:cNvSpPr txBox="1"/>
                              <p:nvPr/>
                            </p:nvSpPr>
                            <p:spPr>
                              <a:xfrm>
                                <a:off x="7336643" y="4360632"/>
                                <a:ext cx="1008112" cy="276999"/>
                              </a:xfrm>
                              <a:prstGeom prst="rect">
                                <a:avLst/>
                              </a:prstGeom>
                              <a:noFill/>
                              <a:ln>
                                <a:solidFill>
                                  <a:srgbClr val="002060"/>
                                </a:solidFill>
                              </a:ln>
                            </p:spPr>
                            <p:txBody>
                              <a:bodyPr wrap="square" rtlCol="0">
                                <a:spAutoFit/>
                              </a:bodyPr>
                              <a:lstStyle/>
                              <a:p>
                                <a:pPr algn="ctr"/>
                                <a:endParaRPr lang="zh-CN" altLang="en-US" sz="1200" b="1" dirty="0"/>
                              </a:p>
                            </p:txBody>
                          </p:sp>
                          <p:sp>
                            <p:nvSpPr>
                              <p:cNvPr id="135" name="文本框 134">
                                <a:extLst>
                                  <a:ext uri="{FF2B5EF4-FFF2-40B4-BE49-F238E27FC236}">
                                    <a16:creationId xmlns:a16="http://schemas.microsoft.com/office/drawing/2014/main" id="{25715212-1805-42DE-BFF7-7F6A170A410C}"/>
                                  </a:ext>
                                </a:extLst>
                              </p:cNvPr>
                              <p:cNvSpPr txBox="1"/>
                              <p:nvPr/>
                            </p:nvSpPr>
                            <p:spPr>
                              <a:xfrm>
                                <a:off x="6232394" y="4109794"/>
                                <a:ext cx="825867" cy="246221"/>
                              </a:xfrm>
                              <a:prstGeom prst="rect">
                                <a:avLst/>
                              </a:prstGeom>
                              <a:noFill/>
                            </p:spPr>
                            <p:txBody>
                              <a:bodyPr wrap="none" rtlCol="0">
                                <a:spAutoFit/>
                              </a:bodyPr>
                              <a:lstStyle/>
                              <a:p>
                                <a:r>
                                  <a:rPr lang="zh-CN" altLang="en-US" sz="1000" b="1" dirty="0"/>
                                  <a:t>寄存器编号</a:t>
                                </a:r>
                              </a:p>
                            </p:txBody>
                          </p:sp>
                          <p:cxnSp>
                            <p:nvCxnSpPr>
                              <p:cNvPr id="136" name="直接箭头连接符 135">
                                <a:extLst>
                                  <a:ext uri="{FF2B5EF4-FFF2-40B4-BE49-F238E27FC236}">
                                    <a16:creationId xmlns:a16="http://schemas.microsoft.com/office/drawing/2014/main" id="{4477DEC8-15E0-4BB4-9973-21E9BA649153}"/>
                                  </a:ext>
                                </a:extLst>
                              </p:cNvPr>
                              <p:cNvCxnSpPr>
                                <a:cxnSpLocks/>
                              </p:cNvCxnSpPr>
                              <p:nvPr/>
                            </p:nvCxnSpPr>
                            <p:spPr>
                              <a:xfrm>
                                <a:off x="7110086" y="4222132"/>
                                <a:ext cx="2265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7E44F014-B1CF-4C30-A4C6-386EE7CADD55}"/>
                                  </a:ext>
                                </a:extLst>
                              </p:cNvPr>
                              <p:cNvCxnSpPr>
                                <a:cxnSpLocks/>
                              </p:cNvCxnSpPr>
                              <p:nvPr/>
                            </p:nvCxnSpPr>
                            <p:spPr>
                              <a:xfrm>
                                <a:off x="7110086" y="3543813"/>
                                <a:ext cx="0" cy="67831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30" name="直接箭头连接符 129">
                              <a:extLst>
                                <a:ext uri="{FF2B5EF4-FFF2-40B4-BE49-F238E27FC236}">
                                  <a16:creationId xmlns:a16="http://schemas.microsoft.com/office/drawing/2014/main" id="{5809BE7A-7F4C-4C3B-92BF-9CBF60D245D5}"/>
                                </a:ext>
                              </a:extLst>
                            </p:cNvPr>
                            <p:cNvCxnSpPr>
                              <a:cxnSpLocks/>
                            </p:cNvCxnSpPr>
                            <p:nvPr/>
                          </p:nvCxnSpPr>
                          <p:spPr>
                            <a:xfrm flipH="1">
                              <a:off x="4801620" y="4437112"/>
                              <a:ext cx="72032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14FCB586-CA2E-43F9-8E8F-84FAC5D09D7C}"/>
                                </a:ext>
                              </a:extLst>
                            </p:cNvPr>
                            <p:cNvCxnSpPr>
                              <a:cxnSpLocks/>
                            </p:cNvCxnSpPr>
                            <p:nvPr/>
                          </p:nvCxnSpPr>
                          <p:spPr>
                            <a:xfrm>
                              <a:off x="5521944" y="4153552"/>
                              <a:ext cx="0" cy="28356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26" name="文本框 125">
                          <a:extLst>
                            <a:ext uri="{FF2B5EF4-FFF2-40B4-BE49-F238E27FC236}">
                              <a16:creationId xmlns:a16="http://schemas.microsoft.com/office/drawing/2014/main" id="{5C496DE9-42FB-4395-9825-269715C8F559}"/>
                            </a:ext>
                          </a:extLst>
                        </p:cNvPr>
                        <p:cNvSpPr txBox="1"/>
                        <p:nvPr/>
                      </p:nvSpPr>
                      <p:spPr>
                        <a:xfrm>
                          <a:off x="5173130" y="4469693"/>
                          <a:ext cx="697627" cy="246221"/>
                        </a:xfrm>
                        <a:prstGeom prst="rect">
                          <a:avLst/>
                        </a:prstGeom>
                        <a:noFill/>
                      </p:spPr>
                      <p:txBody>
                        <a:bodyPr wrap="none" rtlCol="0">
                          <a:spAutoFit/>
                        </a:bodyPr>
                        <a:lstStyle/>
                        <a:p>
                          <a:r>
                            <a:rPr lang="zh-CN" altLang="en-US" sz="1000" b="1" dirty="0"/>
                            <a:t>寄存器组</a:t>
                          </a:r>
                        </a:p>
                      </p:txBody>
                    </p:sp>
                  </p:grpSp>
                  <p:sp>
                    <p:nvSpPr>
                      <p:cNvPr id="124" name="文本框 123">
                        <a:extLst>
                          <a:ext uri="{FF2B5EF4-FFF2-40B4-BE49-F238E27FC236}">
                            <a16:creationId xmlns:a16="http://schemas.microsoft.com/office/drawing/2014/main" id="{7A5A34D6-7BB8-48BE-B2E4-B970E1174BE9}"/>
                          </a:ext>
                        </a:extLst>
                      </p:cNvPr>
                      <p:cNvSpPr txBox="1"/>
                      <p:nvPr/>
                    </p:nvSpPr>
                    <p:spPr>
                      <a:xfrm>
                        <a:off x="5030628" y="5528265"/>
                        <a:ext cx="1008112" cy="276999"/>
                      </a:xfrm>
                      <a:prstGeom prst="rect">
                        <a:avLst/>
                      </a:prstGeom>
                      <a:noFill/>
                      <a:ln>
                        <a:solidFill>
                          <a:srgbClr val="002060"/>
                        </a:solidFill>
                      </a:ln>
                    </p:spPr>
                    <p:txBody>
                      <a:bodyPr wrap="square" rtlCol="0">
                        <a:spAutoFit/>
                      </a:bodyPr>
                      <a:lstStyle>
                        <a:defPPr>
                          <a:defRPr lang="zh-CN"/>
                        </a:defPPr>
                        <a:lvl1pPr algn="ctr">
                          <a:defRPr sz="1200" b="1" u="sng"/>
                        </a:lvl1pPr>
                      </a:lstStyle>
                      <a:p>
                        <a:endParaRPr lang="zh-CN" altLang="en-US" dirty="0"/>
                      </a:p>
                    </p:txBody>
                  </p:sp>
                </p:grpSp>
                <p:cxnSp>
                  <p:nvCxnSpPr>
                    <p:cNvPr id="122" name="直接箭头连接符 121">
                      <a:extLst>
                        <a:ext uri="{FF2B5EF4-FFF2-40B4-BE49-F238E27FC236}">
                          <a16:creationId xmlns:a16="http://schemas.microsoft.com/office/drawing/2014/main" id="{C68C2EBE-4EB0-44BE-846B-4B6BC8B9DB40}"/>
                        </a:ext>
                      </a:extLst>
                    </p:cNvPr>
                    <p:cNvCxnSpPr>
                      <a:cxnSpLocks/>
                    </p:cNvCxnSpPr>
                    <p:nvPr/>
                  </p:nvCxnSpPr>
                  <p:spPr>
                    <a:xfrm>
                      <a:off x="7246211" y="5335079"/>
                      <a:ext cx="0" cy="5447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5" name="文本框 114">
                    <a:extLst>
                      <a:ext uri="{FF2B5EF4-FFF2-40B4-BE49-F238E27FC236}">
                        <a16:creationId xmlns:a16="http://schemas.microsoft.com/office/drawing/2014/main" id="{7ABA2DF4-2622-42F3-9DF4-395614686A78}"/>
                      </a:ext>
                    </a:extLst>
                  </p:cNvPr>
                  <p:cNvSpPr txBox="1"/>
                  <p:nvPr/>
                </p:nvSpPr>
                <p:spPr>
                  <a:xfrm>
                    <a:off x="7953925" y="4925220"/>
                    <a:ext cx="1008112" cy="276999"/>
                  </a:xfrm>
                  <a:prstGeom prst="rect">
                    <a:avLst/>
                  </a:prstGeom>
                  <a:noFill/>
                  <a:ln>
                    <a:solidFill>
                      <a:srgbClr val="002060"/>
                    </a:solidFill>
                  </a:ln>
                </p:spPr>
                <p:txBody>
                  <a:bodyPr wrap="square" rtlCol="0">
                    <a:spAutoFit/>
                  </a:bodyPr>
                  <a:lstStyle/>
                  <a:p>
                    <a:pPr algn="ctr"/>
                    <a:endParaRPr lang="zh-CN" altLang="en-US" sz="1200" b="1" u="sng" dirty="0"/>
                  </a:p>
                </p:txBody>
              </p:sp>
              <p:sp>
                <p:nvSpPr>
                  <p:cNvPr id="116" name="文本框 115">
                    <a:extLst>
                      <a:ext uri="{FF2B5EF4-FFF2-40B4-BE49-F238E27FC236}">
                        <a16:creationId xmlns:a16="http://schemas.microsoft.com/office/drawing/2014/main" id="{A402EA67-6421-4051-9687-A6D4854EB7C7}"/>
                      </a:ext>
                    </a:extLst>
                  </p:cNvPr>
                  <p:cNvSpPr txBox="1"/>
                  <p:nvPr/>
                </p:nvSpPr>
                <p:spPr>
                  <a:xfrm>
                    <a:off x="7953925" y="5208780"/>
                    <a:ext cx="1008112" cy="276999"/>
                  </a:xfrm>
                  <a:prstGeom prst="rect">
                    <a:avLst/>
                  </a:prstGeom>
                  <a:noFill/>
                  <a:ln>
                    <a:solidFill>
                      <a:srgbClr val="002060"/>
                    </a:solidFill>
                  </a:ln>
                </p:spPr>
                <p:txBody>
                  <a:bodyPr wrap="square" rtlCol="0">
                    <a:spAutoFit/>
                  </a:bodyPr>
                  <a:lstStyle>
                    <a:defPPr>
                      <a:defRPr lang="zh-CN"/>
                    </a:defPPr>
                    <a:lvl1pPr algn="ctr">
                      <a:defRPr sz="1200" b="1"/>
                    </a:lvl1pPr>
                  </a:lstStyle>
                  <a:p>
                    <a:endParaRPr lang="zh-CN" altLang="en-US" dirty="0"/>
                  </a:p>
                </p:txBody>
              </p:sp>
              <p:sp>
                <p:nvSpPr>
                  <p:cNvPr id="117" name="文本框 116">
                    <a:extLst>
                      <a:ext uri="{FF2B5EF4-FFF2-40B4-BE49-F238E27FC236}">
                        <a16:creationId xmlns:a16="http://schemas.microsoft.com/office/drawing/2014/main" id="{D01C71BC-2061-4900-8F7D-8BAC1F8CA592}"/>
                      </a:ext>
                    </a:extLst>
                  </p:cNvPr>
                  <p:cNvSpPr txBox="1"/>
                  <p:nvPr/>
                </p:nvSpPr>
                <p:spPr>
                  <a:xfrm>
                    <a:off x="7953925" y="5485779"/>
                    <a:ext cx="1008112" cy="276999"/>
                  </a:xfrm>
                  <a:prstGeom prst="rect">
                    <a:avLst/>
                  </a:prstGeom>
                  <a:noFill/>
                  <a:ln>
                    <a:solidFill>
                      <a:srgbClr val="002060"/>
                    </a:solidFill>
                  </a:ln>
                </p:spPr>
                <p:txBody>
                  <a:bodyPr wrap="square" rtlCol="0">
                    <a:spAutoFit/>
                  </a:bodyPr>
                  <a:lstStyle/>
                  <a:p>
                    <a:pPr algn="ctr"/>
                    <a:endParaRPr lang="zh-CN" altLang="en-US" sz="1200" b="1" dirty="0"/>
                  </a:p>
                </p:txBody>
              </p:sp>
              <p:cxnSp>
                <p:nvCxnSpPr>
                  <p:cNvPr id="118" name="直接箭头连接符 117">
                    <a:extLst>
                      <a:ext uri="{FF2B5EF4-FFF2-40B4-BE49-F238E27FC236}">
                        <a16:creationId xmlns:a16="http://schemas.microsoft.com/office/drawing/2014/main" id="{5C2052C7-ACF2-4DF7-8341-3FC2DD193888}"/>
                      </a:ext>
                    </a:extLst>
                  </p:cNvPr>
                  <p:cNvCxnSpPr>
                    <a:cxnSpLocks/>
                  </p:cNvCxnSpPr>
                  <p:nvPr/>
                </p:nvCxnSpPr>
                <p:spPr>
                  <a:xfrm>
                    <a:off x="7246211" y="5879851"/>
                    <a:ext cx="7172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61A275D5-A8EE-42B9-AC3B-C745BB0EFF46}"/>
                      </a:ext>
                    </a:extLst>
                  </p:cNvPr>
                  <p:cNvSpPr txBox="1"/>
                  <p:nvPr/>
                </p:nvSpPr>
                <p:spPr>
                  <a:xfrm>
                    <a:off x="7956376" y="5760113"/>
                    <a:ext cx="1008112" cy="276999"/>
                  </a:xfrm>
                  <a:prstGeom prst="rect">
                    <a:avLst/>
                  </a:prstGeom>
                  <a:solidFill>
                    <a:srgbClr val="00B0F0"/>
                  </a:solidFill>
                  <a:ln>
                    <a:solidFill>
                      <a:srgbClr val="002060"/>
                    </a:solidFill>
                  </a:ln>
                </p:spPr>
                <p:txBody>
                  <a:bodyPr wrap="square" rtlCol="0">
                    <a:spAutoFit/>
                  </a:bodyPr>
                  <a:lstStyle>
                    <a:defPPr>
                      <a:defRPr lang="zh-CN"/>
                    </a:defPPr>
                    <a:lvl1pPr algn="ctr">
                      <a:defRPr sz="1200" b="1"/>
                    </a:lvl1pPr>
                  </a:lstStyle>
                  <a:p>
                    <a:r>
                      <a:rPr lang="en-US" altLang="zh-CN" dirty="0"/>
                      <a:t>S</a:t>
                    </a:r>
                    <a:endParaRPr lang="zh-CN" altLang="en-US" dirty="0"/>
                  </a:p>
                </p:txBody>
              </p:sp>
              <p:sp>
                <p:nvSpPr>
                  <p:cNvPr id="120" name="文本框 119">
                    <a:extLst>
                      <a:ext uri="{FF2B5EF4-FFF2-40B4-BE49-F238E27FC236}">
                        <a16:creationId xmlns:a16="http://schemas.microsoft.com/office/drawing/2014/main" id="{74DBBDB0-C1CC-4D3C-91A8-AFDF773993E5}"/>
                      </a:ext>
                    </a:extLst>
                  </p:cNvPr>
                  <p:cNvSpPr txBox="1"/>
                  <p:nvPr/>
                </p:nvSpPr>
                <p:spPr>
                  <a:xfrm>
                    <a:off x="8064778" y="4629365"/>
                    <a:ext cx="697627" cy="246221"/>
                  </a:xfrm>
                  <a:prstGeom prst="rect">
                    <a:avLst/>
                  </a:prstGeom>
                  <a:noFill/>
                </p:spPr>
                <p:txBody>
                  <a:bodyPr wrap="none" rtlCol="0">
                    <a:spAutoFit/>
                  </a:bodyPr>
                  <a:lstStyle/>
                  <a:p>
                    <a:r>
                      <a:rPr lang="zh-CN" altLang="en-US" sz="1000" b="1" dirty="0"/>
                      <a:t>主存储器</a:t>
                    </a:r>
                  </a:p>
                </p:txBody>
              </p:sp>
            </p:grpSp>
          </p:grpSp>
          <p:cxnSp>
            <p:nvCxnSpPr>
              <p:cNvPr id="108" name="直接箭头连接符 107">
                <a:extLst>
                  <a:ext uri="{FF2B5EF4-FFF2-40B4-BE49-F238E27FC236}">
                    <a16:creationId xmlns:a16="http://schemas.microsoft.com/office/drawing/2014/main" id="{1A4D14D9-E779-4C2F-97A0-83F5166F4F8C}"/>
                  </a:ext>
                </a:extLst>
              </p:cNvPr>
              <p:cNvCxnSpPr>
                <a:cxnSpLocks/>
              </p:cNvCxnSpPr>
              <p:nvPr/>
            </p:nvCxnSpPr>
            <p:spPr>
              <a:xfrm>
                <a:off x="6549552" y="4373200"/>
                <a:ext cx="9798" cy="84828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5B9AD8AB-F871-43CD-AA88-E7AA5A79BCB8}"/>
                  </a:ext>
                </a:extLst>
              </p:cNvPr>
              <p:cNvCxnSpPr>
                <a:cxnSpLocks/>
              </p:cNvCxnSpPr>
              <p:nvPr/>
            </p:nvCxnSpPr>
            <p:spPr>
              <a:xfrm flipH="1">
                <a:off x="6667362" y="5335079"/>
                <a:ext cx="578849" cy="1484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F322439C-B0FA-42DF-BFB9-8F35DA3A5099}"/>
                  </a:ext>
                </a:extLst>
              </p:cNvPr>
              <p:cNvCxnSpPr>
                <a:cxnSpLocks/>
                <a:stCxn id="133" idx="3"/>
              </p:cNvCxnSpPr>
              <p:nvPr/>
            </p:nvCxnSpPr>
            <p:spPr>
              <a:xfrm>
                <a:off x="6036289" y="5342489"/>
                <a:ext cx="415049" cy="7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id="{ECFAA8B5-C17D-48D4-928F-412A2AA72AFB}"/>
                  </a:ext>
                </a:extLst>
              </p:cNvPr>
              <p:cNvSpPr txBox="1"/>
              <p:nvPr/>
            </p:nvSpPr>
            <p:spPr>
              <a:xfrm>
                <a:off x="6351601" y="5165261"/>
                <a:ext cx="415498" cy="369332"/>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a:t>
                </a:r>
                <a:endParaRPr lang="zh-CN" altLang="en-US" dirty="0"/>
              </a:p>
            </p:txBody>
          </p:sp>
        </p:grpSp>
      </p:grpSp>
    </p:spTree>
    <p:extLst>
      <p:ext uri="{BB962C8B-B14F-4D97-AF65-F5344CB8AC3E}">
        <p14:creationId xmlns:p14="http://schemas.microsoft.com/office/powerpoint/2010/main" val="11676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260648"/>
            <a:ext cx="8229600" cy="5750099"/>
          </a:xfrm>
        </p:spPr>
        <p:txBody>
          <a:bodyPr/>
          <a:lstStyle/>
          <a:p>
            <a:pPr lvl="1"/>
            <a:r>
              <a:rPr lang="en-US" altLang="zh-CN" sz="2000" b="1" dirty="0">
                <a:latin typeface="+mn-ea"/>
              </a:rPr>
              <a:t>9</a:t>
            </a:r>
            <a:r>
              <a:rPr lang="zh-CN" altLang="en-US" sz="2000" b="1" dirty="0">
                <a:latin typeface="+mn-ea"/>
              </a:rPr>
              <a:t>、堆栈寻址</a:t>
            </a:r>
            <a:endParaRPr lang="en-US" altLang="zh-CN" sz="1800" b="1" dirty="0">
              <a:latin typeface="+mn-ea"/>
            </a:endParaRPr>
          </a:p>
          <a:p>
            <a:pPr lvl="1"/>
            <a:endParaRPr lang="en-US" altLang="zh-CN" sz="1200" b="1" dirty="0">
              <a:latin typeface="+mn-ea"/>
            </a:endParaRPr>
          </a:p>
          <a:p>
            <a:pPr lvl="2"/>
            <a:r>
              <a:rPr lang="zh-CN" altLang="en-US" sz="1400" b="1" dirty="0">
                <a:solidFill>
                  <a:srgbClr val="FF0000"/>
                </a:solidFill>
              </a:rPr>
              <a:t>堆栈</a:t>
            </a:r>
            <a:r>
              <a:rPr lang="zh-CN" altLang="en-US" sz="1400" b="1" dirty="0"/>
              <a:t>（</a:t>
            </a:r>
            <a:r>
              <a:rPr lang="en-US" altLang="zh-CN" sz="1400" b="1" dirty="0"/>
              <a:t>Stack</a:t>
            </a:r>
            <a:r>
              <a:rPr lang="zh-CN" altLang="en-US" sz="1400" b="1" dirty="0"/>
              <a:t>）以先进后出（</a:t>
            </a:r>
            <a:r>
              <a:rPr lang="en-US" altLang="zh-CN" sz="1400" b="1" dirty="0"/>
              <a:t>First In Last Out</a:t>
            </a:r>
            <a:r>
              <a:rPr lang="zh-CN" altLang="en-US" sz="1400" b="1" dirty="0"/>
              <a:t>）的方式存储数据，堆栈通常有</a:t>
            </a:r>
            <a:r>
              <a:rPr lang="zh-CN" altLang="en-US" sz="1400" b="1" dirty="0">
                <a:solidFill>
                  <a:srgbClr val="FF0000"/>
                </a:solidFill>
              </a:rPr>
              <a:t>存储器堆栈</a:t>
            </a:r>
            <a:r>
              <a:rPr lang="zh-CN" altLang="en-US" sz="1400" b="1" dirty="0"/>
              <a:t>和</a:t>
            </a:r>
            <a:r>
              <a:rPr lang="zh-CN" altLang="en-US" sz="1400" b="1" dirty="0">
                <a:solidFill>
                  <a:srgbClr val="FF0000"/>
                </a:solidFill>
              </a:rPr>
              <a:t>寄存器堆栈</a:t>
            </a:r>
            <a:r>
              <a:rPr lang="zh-CN" altLang="en-US" sz="1400" b="1" dirty="0"/>
              <a:t>两种</a:t>
            </a:r>
            <a:endParaRPr lang="en-US" altLang="zh-CN" sz="1400" b="1" dirty="0"/>
          </a:p>
          <a:p>
            <a:pPr lvl="2"/>
            <a:endParaRPr lang="en-US" altLang="zh-CN" sz="1400" b="1" dirty="0"/>
          </a:p>
          <a:p>
            <a:pPr lvl="2"/>
            <a:endParaRPr lang="en-US" altLang="zh-CN" sz="1400" b="1" dirty="0"/>
          </a:p>
          <a:p>
            <a:pPr lvl="2"/>
            <a:endParaRPr lang="en-US" altLang="zh-CN" sz="1400" b="1" dirty="0"/>
          </a:p>
        </p:txBody>
      </p:sp>
      <p:pic>
        <p:nvPicPr>
          <p:cNvPr id="43" name="图片 42">
            <a:extLst>
              <a:ext uri="{FF2B5EF4-FFF2-40B4-BE49-F238E27FC236}">
                <a16:creationId xmlns:a16="http://schemas.microsoft.com/office/drawing/2014/main" id="{240B6DA6-A7D4-4BC6-AE9A-516519892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4077541"/>
            <a:ext cx="3813890" cy="2664296"/>
          </a:xfrm>
          <a:prstGeom prst="rect">
            <a:avLst/>
          </a:prstGeom>
        </p:spPr>
      </p:pic>
      <p:pic>
        <p:nvPicPr>
          <p:cNvPr id="44" name="图片 43">
            <a:extLst>
              <a:ext uri="{FF2B5EF4-FFF2-40B4-BE49-F238E27FC236}">
                <a16:creationId xmlns:a16="http://schemas.microsoft.com/office/drawing/2014/main" id="{8D98283E-B983-4157-84ED-A8B58B47A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281" y="1445177"/>
            <a:ext cx="3396903" cy="2343863"/>
          </a:xfrm>
          <a:prstGeom prst="rect">
            <a:avLst/>
          </a:prstGeom>
        </p:spPr>
      </p:pic>
    </p:spTree>
    <p:extLst>
      <p:ext uri="{BB962C8B-B14F-4D97-AF65-F5344CB8AC3E}">
        <p14:creationId xmlns:p14="http://schemas.microsoft.com/office/powerpoint/2010/main" val="402777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F15E9-F7DF-4875-B1AA-964774A6B31E}"/>
              </a:ext>
            </a:extLst>
          </p:cNvPr>
          <p:cNvSpPr>
            <a:spLocks noGrp="1"/>
          </p:cNvSpPr>
          <p:nvPr>
            <p:ph idx="1"/>
          </p:nvPr>
        </p:nvSpPr>
        <p:spPr>
          <a:xfrm>
            <a:off x="457200" y="476672"/>
            <a:ext cx="8229600" cy="4525963"/>
          </a:xfrm>
        </p:spPr>
        <p:txBody>
          <a:bodyPr/>
          <a:lstStyle/>
          <a:p>
            <a:r>
              <a:rPr lang="zh-CN" altLang="en-US" sz="1800" b="1" dirty="0"/>
              <a:t>（</a:t>
            </a:r>
            <a:r>
              <a:rPr lang="en-US" altLang="zh-CN" sz="1800" b="1" dirty="0"/>
              <a:t>1</a:t>
            </a:r>
            <a:r>
              <a:rPr lang="zh-CN" altLang="en-US" sz="1800" b="1" dirty="0"/>
              <a:t>）存储器堆栈</a:t>
            </a:r>
            <a:endParaRPr lang="en-US" altLang="zh-CN" sz="1600" b="1" dirty="0"/>
          </a:p>
          <a:p>
            <a:pPr lvl="1"/>
            <a:endParaRPr lang="en-US" altLang="zh-CN" sz="1400" b="1" dirty="0"/>
          </a:p>
          <a:p>
            <a:pPr lvl="1"/>
            <a:r>
              <a:rPr lang="zh-CN" altLang="en-US" sz="1400" b="1" dirty="0"/>
              <a:t>图</a:t>
            </a:r>
            <a:r>
              <a:rPr lang="en-US" altLang="zh-CN" sz="1400" b="1" dirty="0"/>
              <a:t>5.11</a:t>
            </a:r>
            <a:r>
              <a:rPr lang="zh-CN" altLang="en-US" sz="1400" b="1" dirty="0"/>
              <a:t>为存储器堆栈</a:t>
            </a:r>
            <a:r>
              <a:rPr lang="zh-CN" altLang="en-US" sz="1400" b="1" dirty="0">
                <a:solidFill>
                  <a:srgbClr val="FF0000"/>
                </a:solidFill>
              </a:rPr>
              <a:t>进出栈</a:t>
            </a:r>
            <a:r>
              <a:rPr lang="zh-CN" altLang="en-US" sz="1400" b="1" dirty="0"/>
              <a:t>的操作过程，其中</a:t>
            </a:r>
            <a:r>
              <a:rPr lang="en-US" altLang="zh-CN" sz="1400" b="1" dirty="0"/>
              <a:t>SP</a:t>
            </a:r>
            <a:r>
              <a:rPr lang="zh-CN" altLang="en-US" sz="1400" b="1" dirty="0"/>
              <a:t>为堆栈指针寄存器（</a:t>
            </a:r>
            <a:r>
              <a:rPr lang="en-US" altLang="zh-CN" sz="1400" b="1" dirty="0"/>
              <a:t>Stack Pointer</a:t>
            </a:r>
            <a:r>
              <a:rPr lang="zh-CN" altLang="en-US" sz="1400" b="1" dirty="0"/>
              <a:t>）</a:t>
            </a:r>
            <a:endParaRPr lang="en-US" altLang="zh-CN" sz="1400" b="1" dirty="0"/>
          </a:p>
          <a:p>
            <a:pPr lvl="1"/>
            <a:endParaRPr lang="en-US" altLang="zh-CN" sz="1400" b="1" dirty="0"/>
          </a:p>
          <a:p>
            <a:pPr lvl="1"/>
            <a:r>
              <a:rPr lang="zh-CN" altLang="en-US" sz="1400" b="1" dirty="0"/>
              <a:t>入栈操作：</a:t>
            </a:r>
            <a:r>
              <a:rPr lang="en-US" altLang="zh-CN" sz="1400" b="1" dirty="0"/>
              <a:t>SP=SP-1</a:t>
            </a:r>
            <a:r>
              <a:rPr lang="zh-CN" altLang="en-US" sz="1400" b="1" dirty="0"/>
              <a:t>，</a:t>
            </a:r>
            <a:r>
              <a:rPr lang="en-US" altLang="zh-CN" sz="1400" b="1" dirty="0"/>
              <a:t>M[SP]=R                                 </a:t>
            </a:r>
            <a:r>
              <a:rPr lang="zh-CN" altLang="en-US" sz="1400" b="1" dirty="0"/>
              <a:t>；假设入栈数据为</a:t>
            </a:r>
            <a:r>
              <a:rPr lang="en-US" altLang="zh-CN" sz="1400" b="1" dirty="0"/>
              <a:t>8</a:t>
            </a:r>
            <a:r>
              <a:rPr lang="zh-CN" altLang="en-US" sz="1400" b="1" dirty="0"/>
              <a:t>位</a:t>
            </a:r>
            <a:endParaRPr lang="en-US" altLang="zh-CN" sz="1400" b="1" dirty="0"/>
          </a:p>
          <a:p>
            <a:pPr lvl="1"/>
            <a:endParaRPr lang="en-US" altLang="zh-CN" sz="1400" b="1" dirty="0"/>
          </a:p>
          <a:p>
            <a:pPr lvl="1"/>
            <a:r>
              <a:rPr lang="zh-CN" altLang="en-US" sz="1400" b="1" dirty="0"/>
              <a:t>出栈操作：</a:t>
            </a:r>
            <a:r>
              <a:rPr lang="en-US" altLang="zh-CN" sz="1400" b="1" dirty="0"/>
              <a:t>M[SP]=R</a:t>
            </a:r>
            <a:r>
              <a:rPr lang="zh-CN" altLang="en-US" sz="1400" b="1" dirty="0"/>
              <a:t>，</a:t>
            </a:r>
            <a:r>
              <a:rPr lang="en-US" altLang="zh-CN" sz="1400" b="1" dirty="0"/>
              <a:t>SP=SP+1                                </a:t>
            </a:r>
            <a:r>
              <a:rPr lang="zh-CN" altLang="en-US" sz="1400" b="1" dirty="0"/>
              <a:t>；假设出栈数据为</a:t>
            </a:r>
            <a:r>
              <a:rPr lang="en-US" altLang="zh-CN" sz="1400" b="1" dirty="0"/>
              <a:t>8</a:t>
            </a:r>
            <a:r>
              <a:rPr lang="zh-CN" altLang="en-US" sz="1400" b="1" dirty="0"/>
              <a:t>位</a:t>
            </a:r>
            <a:endParaRPr lang="en-US" altLang="zh-CN" sz="1400" b="1" dirty="0"/>
          </a:p>
          <a:p>
            <a:pPr lvl="1"/>
            <a:endParaRPr lang="en-US" altLang="zh-CN" sz="1400" b="1" dirty="0"/>
          </a:p>
          <a:p>
            <a:pPr lvl="1"/>
            <a:r>
              <a:rPr lang="zh-CN" altLang="en-US" sz="1400" b="1" dirty="0"/>
              <a:t>注意：如果进出栈的数据为</a:t>
            </a:r>
            <a:r>
              <a:rPr lang="en-US" altLang="zh-CN" sz="1400" b="1" dirty="0"/>
              <a:t>16</a:t>
            </a:r>
            <a:r>
              <a:rPr lang="zh-CN" altLang="en-US" sz="1400" b="1" dirty="0"/>
              <a:t>位，则为</a:t>
            </a:r>
            <a:r>
              <a:rPr lang="en-US" altLang="zh-CN" sz="1400" b="1" dirty="0"/>
              <a:t>SP-2</a:t>
            </a:r>
            <a:r>
              <a:rPr lang="zh-CN" altLang="en-US" sz="1400" b="1" dirty="0"/>
              <a:t>（</a:t>
            </a:r>
            <a:r>
              <a:rPr lang="en-US" altLang="zh-CN" sz="1400" b="1" dirty="0"/>
              <a:t>SP+2</a:t>
            </a:r>
            <a:r>
              <a:rPr lang="zh-CN" altLang="en-US" sz="1400" b="1" dirty="0"/>
              <a:t>）；如果进出栈的数据为</a:t>
            </a:r>
            <a:r>
              <a:rPr lang="en-US" altLang="zh-CN" sz="1400" b="1" dirty="0"/>
              <a:t>32</a:t>
            </a:r>
            <a:r>
              <a:rPr lang="zh-CN" altLang="en-US" sz="1400" b="1" dirty="0"/>
              <a:t>位，则为</a:t>
            </a:r>
            <a:r>
              <a:rPr lang="en-US" altLang="zh-CN" sz="1400" b="1" dirty="0"/>
              <a:t>SP-4</a:t>
            </a:r>
            <a:r>
              <a:rPr lang="zh-CN" altLang="en-US" sz="1400" b="1" dirty="0"/>
              <a:t>（</a:t>
            </a:r>
            <a:r>
              <a:rPr lang="en-US" altLang="zh-CN" sz="1400" b="1" dirty="0"/>
              <a:t>SP+4</a:t>
            </a:r>
            <a:r>
              <a:rPr lang="zh-CN" altLang="en-US" sz="1400" b="1" dirty="0"/>
              <a:t>）</a:t>
            </a:r>
            <a:endParaRPr lang="en-US" altLang="zh-CN" sz="1400" b="1" dirty="0"/>
          </a:p>
          <a:p>
            <a:endParaRPr lang="zh-CN" altLang="en-US" sz="1800" b="1" dirty="0"/>
          </a:p>
        </p:txBody>
      </p:sp>
      <p:grpSp>
        <p:nvGrpSpPr>
          <p:cNvPr id="181" name="组合 180">
            <a:extLst>
              <a:ext uri="{FF2B5EF4-FFF2-40B4-BE49-F238E27FC236}">
                <a16:creationId xmlns:a16="http://schemas.microsoft.com/office/drawing/2014/main" id="{08DD8132-F54D-464D-A4E9-963394FC634A}"/>
              </a:ext>
            </a:extLst>
          </p:cNvPr>
          <p:cNvGrpSpPr/>
          <p:nvPr/>
        </p:nvGrpSpPr>
        <p:grpSpPr>
          <a:xfrm>
            <a:off x="467544" y="3517947"/>
            <a:ext cx="7930752" cy="3151413"/>
            <a:chOff x="467544" y="2489791"/>
            <a:chExt cx="7930752" cy="3151413"/>
          </a:xfrm>
        </p:grpSpPr>
        <p:grpSp>
          <p:nvGrpSpPr>
            <p:cNvPr id="179" name="组合 178">
              <a:extLst>
                <a:ext uri="{FF2B5EF4-FFF2-40B4-BE49-F238E27FC236}">
                  <a16:creationId xmlns:a16="http://schemas.microsoft.com/office/drawing/2014/main" id="{1707540D-C0C3-48D5-ADD1-68D0DB3B44C1}"/>
                </a:ext>
              </a:extLst>
            </p:cNvPr>
            <p:cNvGrpSpPr/>
            <p:nvPr/>
          </p:nvGrpSpPr>
          <p:grpSpPr>
            <a:xfrm>
              <a:off x="467544" y="2489791"/>
              <a:ext cx="7930752" cy="2540746"/>
              <a:chOff x="467544" y="2489791"/>
              <a:chExt cx="7930752" cy="2540746"/>
            </a:xfrm>
          </p:grpSpPr>
          <p:grpSp>
            <p:nvGrpSpPr>
              <p:cNvPr id="177" name="组合 176">
                <a:extLst>
                  <a:ext uri="{FF2B5EF4-FFF2-40B4-BE49-F238E27FC236}">
                    <a16:creationId xmlns:a16="http://schemas.microsoft.com/office/drawing/2014/main" id="{9CE5B3F9-E986-4BF7-9585-D454FD48CEF3}"/>
                  </a:ext>
                </a:extLst>
              </p:cNvPr>
              <p:cNvGrpSpPr/>
              <p:nvPr/>
            </p:nvGrpSpPr>
            <p:grpSpPr>
              <a:xfrm>
                <a:off x="467544" y="2489791"/>
                <a:ext cx="7930752" cy="2524689"/>
                <a:chOff x="467544" y="2489791"/>
                <a:chExt cx="7930752" cy="2524689"/>
              </a:xfrm>
            </p:grpSpPr>
            <p:grpSp>
              <p:nvGrpSpPr>
                <p:cNvPr id="24" name="组合 23">
                  <a:extLst>
                    <a:ext uri="{FF2B5EF4-FFF2-40B4-BE49-F238E27FC236}">
                      <a16:creationId xmlns:a16="http://schemas.microsoft.com/office/drawing/2014/main" id="{D5913D87-C0B2-4D5F-A3B8-DF157DAEA6B6}"/>
                    </a:ext>
                  </a:extLst>
                </p:cNvPr>
                <p:cNvGrpSpPr/>
                <p:nvPr/>
              </p:nvGrpSpPr>
              <p:grpSpPr>
                <a:xfrm>
                  <a:off x="467544" y="2491592"/>
                  <a:ext cx="1167878" cy="2521584"/>
                  <a:chOff x="1963962" y="1791978"/>
                  <a:chExt cx="1167878" cy="2521584"/>
                </a:xfrm>
              </p:grpSpPr>
              <p:grpSp>
                <p:nvGrpSpPr>
                  <p:cNvPr id="18" name="组合 17">
                    <a:extLst>
                      <a:ext uri="{FF2B5EF4-FFF2-40B4-BE49-F238E27FC236}">
                        <a16:creationId xmlns:a16="http://schemas.microsoft.com/office/drawing/2014/main" id="{C192600A-BA4C-4BCB-A594-0DB581D83173}"/>
                      </a:ext>
                    </a:extLst>
                  </p:cNvPr>
                  <p:cNvGrpSpPr/>
                  <p:nvPr/>
                </p:nvGrpSpPr>
                <p:grpSpPr>
                  <a:xfrm>
                    <a:off x="1963962" y="2060848"/>
                    <a:ext cx="1167878" cy="2252714"/>
                    <a:chOff x="1963962" y="2060848"/>
                    <a:chExt cx="1167878" cy="2252714"/>
                  </a:xfrm>
                </p:grpSpPr>
                <p:cxnSp>
                  <p:nvCxnSpPr>
                    <p:cNvPr id="15" name="直接箭头连接符 14">
                      <a:extLst>
                        <a:ext uri="{FF2B5EF4-FFF2-40B4-BE49-F238E27FC236}">
                          <a16:creationId xmlns:a16="http://schemas.microsoft.com/office/drawing/2014/main" id="{51C3B22C-1615-4D0C-B68D-1921899DE03A}"/>
                        </a:ext>
                      </a:extLst>
                    </p:cNvPr>
                    <p:cNvCxnSpPr/>
                    <p:nvPr/>
                  </p:nvCxnSpPr>
                  <p:spPr>
                    <a:xfrm>
                      <a:off x="1979712" y="3898334"/>
                      <a:ext cx="3600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5AC4DCD2-745A-4CB1-82D2-A11200B279FD}"/>
                        </a:ext>
                      </a:extLst>
                    </p:cNvPr>
                    <p:cNvGrpSpPr/>
                    <p:nvPr/>
                  </p:nvGrpSpPr>
                  <p:grpSpPr>
                    <a:xfrm>
                      <a:off x="1963962" y="2060848"/>
                      <a:ext cx="1167878" cy="2252714"/>
                      <a:chOff x="1963962" y="2060848"/>
                      <a:chExt cx="1167878" cy="2252714"/>
                    </a:xfrm>
                  </p:grpSpPr>
                  <p:grpSp>
                    <p:nvGrpSpPr>
                      <p:cNvPr id="13" name="组合 12">
                        <a:extLst>
                          <a:ext uri="{FF2B5EF4-FFF2-40B4-BE49-F238E27FC236}">
                            <a16:creationId xmlns:a16="http://schemas.microsoft.com/office/drawing/2014/main" id="{6C8F40B7-CF53-446A-8F90-CC7146E675E3}"/>
                          </a:ext>
                        </a:extLst>
                      </p:cNvPr>
                      <p:cNvGrpSpPr/>
                      <p:nvPr/>
                    </p:nvGrpSpPr>
                    <p:grpSpPr>
                      <a:xfrm>
                        <a:off x="2339752" y="2060848"/>
                        <a:ext cx="792088" cy="2252714"/>
                        <a:chOff x="2339752" y="2060848"/>
                        <a:chExt cx="792088" cy="2252714"/>
                      </a:xfrm>
                    </p:grpSpPr>
                    <p:sp>
                      <p:nvSpPr>
                        <p:cNvPr id="6" name="文本框 5">
                          <a:extLst>
                            <a:ext uri="{FF2B5EF4-FFF2-40B4-BE49-F238E27FC236}">
                              <a16:creationId xmlns:a16="http://schemas.microsoft.com/office/drawing/2014/main" id="{49FBBBA2-82FB-4C06-9643-DC9A2E49F2C9}"/>
                            </a:ext>
                          </a:extLst>
                        </p:cNvPr>
                        <p:cNvSpPr txBox="1"/>
                        <p:nvPr/>
                      </p:nvSpPr>
                      <p:spPr>
                        <a:xfrm>
                          <a:off x="2339752" y="262533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nvGrpSpPr>
                        <p:cNvPr id="12" name="组合 11">
                          <a:extLst>
                            <a:ext uri="{FF2B5EF4-FFF2-40B4-BE49-F238E27FC236}">
                              <a16:creationId xmlns:a16="http://schemas.microsoft.com/office/drawing/2014/main" id="{B0D250B6-4D7F-4A30-A421-DD778131D48C}"/>
                            </a:ext>
                          </a:extLst>
                        </p:cNvPr>
                        <p:cNvGrpSpPr/>
                        <p:nvPr/>
                      </p:nvGrpSpPr>
                      <p:grpSpPr>
                        <a:xfrm>
                          <a:off x="2339752" y="2060848"/>
                          <a:ext cx="792088" cy="2252714"/>
                          <a:chOff x="2339752" y="2060848"/>
                          <a:chExt cx="792088" cy="2252714"/>
                        </a:xfrm>
                      </p:grpSpPr>
                      <p:sp>
                        <p:nvSpPr>
                          <p:cNvPr id="4" name="文本框 3">
                            <a:extLst>
                              <a:ext uri="{FF2B5EF4-FFF2-40B4-BE49-F238E27FC236}">
                                <a16:creationId xmlns:a16="http://schemas.microsoft.com/office/drawing/2014/main" id="{EB05061C-4CB8-443A-BAB2-411FD25194D5}"/>
                              </a:ext>
                            </a:extLst>
                          </p:cNvPr>
                          <p:cNvSpPr txBox="1"/>
                          <p:nvPr/>
                        </p:nvSpPr>
                        <p:spPr>
                          <a:xfrm>
                            <a:off x="2339752" y="206084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5" name="文本框 4">
                            <a:extLst>
                              <a:ext uri="{FF2B5EF4-FFF2-40B4-BE49-F238E27FC236}">
                                <a16:creationId xmlns:a16="http://schemas.microsoft.com/office/drawing/2014/main" id="{43CD8103-8B69-43CD-A5B2-7EF34109BAE6}"/>
                              </a:ext>
                            </a:extLst>
                          </p:cNvPr>
                          <p:cNvSpPr txBox="1"/>
                          <p:nvPr/>
                        </p:nvSpPr>
                        <p:spPr>
                          <a:xfrm>
                            <a:off x="2339752" y="234309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7" name="文本框 6">
                            <a:extLst>
                              <a:ext uri="{FF2B5EF4-FFF2-40B4-BE49-F238E27FC236}">
                                <a16:creationId xmlns:a16="http://schemas.microsoft.com/office/drawing/2014/main" id="{35C7278C-5A0E-4F4F-B73E-32B42501240B}"/>
                              </a:ext>
                            </a:extLst>
                          </p:cNvPr>
                          <p:cNvSpPr txBox="1"/>
                          <p:nvPr/>
                        </p:nvSpPr>
                        <p:spPr>
                          <a:xfrm>
                            <a:off x="2339752" y="290758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8" name="文本框 7">
                            <a:extLst>
                              <a:ext uri="{FF2B5EF4-FFF2-40B4-BE49-F238E27FC236}">
                                <a16:creationId xmlns:a16="http://schemas.microsoft.com/office/drawing/2014/main" id="{F0E545F9-70B1-4F63-B2B6-1D85604301B1}"/>
                              </a:ext>
                            </a:extLst>
                          </p:cNvPr>
                          <p:cNvSpPr txBox="1"/>
                          <p:nvPr/>
                        </p:nvSpPr>
                        <p:spPr>
                          <a:xfrm>
                            <a:off x="2339752" y="318982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9" name="文本框 8">
                            <a:extLst>
                              <a:ext uri="{FF2B5EF4-FFF2-40B4-BE49-F238E27FC236}">
                                <a16:creationId xmlns:a16="http://schemas.microsoft.com/office/drawing/2014/main" id="{784FAFFC-110E-401A-8577-F9775B3468C9}"/>
                              </a:ext>
                            </a:extLst>
                          </p:cNvPr>
                          <p:cNvSpPr txBox="1"/>
                          <p:nvPr/>
                        </p:nvSpPr>
                        <p:spPr>
                          <a:xfrm>
                            <a:off x="2339752" y="3472073"/>
                            <a:ext cx="792088" cy="276999"/>
                          </a:xfrm>
                          <a:prstGeom prst="rect">
                            <a:avLst/>
                          </a:prstGeom>
                          <a:solidFill>
                            <a:schemeClr val="bg1"/>
                          </a:solidFill>
                          <a:ln>
                            <a:solidFill>
                              <a:schemeClr val="tx1"/>
                            </a:solidFill>
                          </a:ln>
                        </p:spPr>
                        <p:txBody>
                          <a:bodyPr wrap="square" rtlCol="0">
                            <a:spAutoFit/>
                          </a:bodyPr>
                          <a:lstStyle/>
                          <a:p>
                            <a:pPr algn="ctr"/>
                            <a:r>
                              <a:rPr lang="zh-CN" altLang="en-US" sz="1200" b="1" dirty="0"/>
                              <a:t>栈底</a:t>
                            </a:r>
                          </a:p>
                        </p:txBody>
                      </p:sp>
                      <p:sp>
                        <p:nvSpPr>
                          <p:cNvPr id="10" name="文本框 9">
                            <a:extLst>
                              <a:ext uri="{FF2B5EF4-FFF2-40B4-BE49-F238E27FC236}">
                                <a16:creationId xmlns:a16="http://schemas.microsoft.com/office/drawing/2014/main" id="{44FFD309-83F1-4458-9C42-886E34295664}"/>
                              </a:ext>
                            </a:extLst>
                          </p:cNvPr>
                          <p:cNvSpPr txBox="1"/>
                          <p:nvPr/>
                        </p:nvSpPr>
                        <p:spPr>
                          <a:xfrm>
                            <a:off x="2339752" y="3754318"/>
                            <a:ext cx="792088" cy="276999"/>
                          </a:xfrm>
                          <a:prstGeom prst="rect">
                            <a:avLst/>
                          </a:prstGeom>
                          <a:solidFill>
                            <a:srgbClr val="00B0F0"/>
                          </a:solidFill>
                          <a:ln>
                            <a:solidFill>
                              <a:schemeClr val="tx1"/>
                            </a:solidFill>
                          </a:ln>
                        </p:spPr>
                        <p:txBody>
                          <a:bodyPr wrap="square" rtlCol="0">
                            <a:spAutoFit/>
                          </a:bodyPr>
                          <a:lstStyle/>
                          <a:p>
                            <a:pPr algn="ctr"/>
                            <a:endParaRPr lang="zh-CN" altLang="en-US" sz="1200" b="1" dirty="0"/>
                          </a:p>
                        </p:txBody>
                      </p:sp>
                      <p:sp>
                        <p:nvSpPr>
                          <p:cNvPr id="11" name="文本框 10">
                            <a:extLst>
                              <a:ext uri="{FF2B5EF4-FFF2-40B4-BE49-F238E27FC236}">
                                <a16:creationId xmlns:a16="http://schemas.microsoft.com/office/drawing/2014/main" id="{1A8B2904-4349-4ED8-9059-6F85C177E9F1}"/>
                              </a:ext>
                            </a:extLst>
                          </p:cNvPr>
                          <p:cNvSpPr txBox="1"/>
                          <p:nvPr/>
                        </p:nvSpPr>
                        <p:spPr>
                          <a:xfrm>
                            <a:off x="2339752" y="403656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grpSp>
                  <p:sp>
                    <p:nvSpPr>
                      <p:cNvPr id="16" name="文本框 15">
                        <a:extLst>
                          <a:ext uri="{FF2B5EF4-FFF2-40B4-BE49-F238E27FC236}">
                            <a16:creationId xmlns:a16="http://schemas.microsoft.com/office/drawing/2014/main" id="{BF9013FC-F70A-4C89-8C63-2C1945C121C4}"/>
                          </a:ext>
                        </a:extLst>
                      </p:cNvPr>
                      <p:cNvSpPr txBox="1"/>
                      <p:nvPr/>
                    </p:nvSpPr>
                    <p:spPr>
                      <a:xfrm>
                        <a:off x="1963962" y="3615818"/>
                        <a:ext cx="338554" cy="276999"/>
                      </a:xfrm>
                      <a:prstGeom prst="rect">
                        <a:avLst/>
                      </a:prstGeom>
                      <a:noFill/>
                    </p:spPr>
                    <p:txBody>
                      <a:bodyPr wrap="none" rtlCol="0">
                        <a:spAutoFit/>
                      </a:bodyPr>
                      <a:lstStyle/>
                      <a:p>
                        <a:r>
                          <a:rPr lang="en-US" altLang="zh-CN" sz="1200" b="1" dirty="0"/>
                          <a:t>SP</a:t>
                        </a:r>
                        <a:endParaRPr lang="zh-CN" altLang="en-US" sz="1200" b="1" dirty="0"/>
                      </a:p>
                    </p:txBody>
                  </p:sp>
                </p:grpSp>
              </p:grpSp>
              <p:sp>
                <p:nvSpPr>
                  <p:cNvPr id="23" name="文本框 22">
                    <a:extLst>
                      <a:ext uri="{FF2B5EF4-FFF2-40B4-BE49-F238E27FC236}">
                        <a16:creationId xmlns:a16="http://schemas.microsoft.com/office/drawing/2014/main" id="{DA5754E1-AC8D-4DA7-97B5-38E93CA4E2B9}"/>
                      </a:ext>
                    </a:extLst>
                  </p:cNvPr>
                  <p:cNvSpPr txBox="1"/>
                  <p:nvPr/>
                </p:nvSpPr>
                <p:spPr>
                  <a:xfrm>
                    <a:off x="2489574" y="1791978"/>
                    <a:ext cx="492443" cy="276999"/>
                  </a:xfrm>
                  <a:prstGeom prst="rect">
                    <a:avLst/>
                  </a:prstGeom>
                  <a:noFill/>
                </p:spPr>
                <p:txBody>
                  <a:bodyPr wrap="none" rtlCol="0">
                    <a:spAutoFit/>
                  </a:bodyPr>
                  <a:lstStyle/>
                  <a:p>
                    <a:r>
                      <a:rPr lang="zh-CN" altLang="en-US" sz="1200" b="1" dirty="0"/>
                      <a:t>空栈</a:t>
                    </a:r>
                  </a:p>
                </p:txBody>
              </p:sp>
            </p:grpSp>
            <p:grpSp>
              <p:nvGrpSpPr>
                <p:cNvPr id="25" name="组合 24">
                  <a:extLst>
                    <a:ext uri="{FF2B5EF4-FFF2-40B4-BE49-F238E27FC236}">
                      <a16:creationId xmlns:a16="http://schemas.microsoft.com/office/drawing/2014/main" id="{A6A5C849-49E8-4B01-981C-37528A83E7E3}"/>
                    </a:ext>
                  </a:extLst>
                </p:cNvPr>
                <p:cNvGrpSpPr/>
                <p:nvPr/>
              </p:nvGrpSpPr>
              <p:grpSpPr>
                <a:xfrm>
                  <a:off x="1907704" y="2489791"/>
                  <a:ext cx="1167878" cy="2521584"/>
                  <a:chOff x="1963962" y="1791978"/>
                  <a:chExt cx="1167878" cy="2521584"/>
                </a:xfrm>
              </p:grpSpPr>
              <p:grpSp>
                <p:nvGrpSpPr>
                  <p:cNvPr id="26" name="组合 25">
                    <a:extLst>
                      <a:ext uri="{FF2B5EF4-FFF2-40B4-BE49-F238E27FC236}">
                        <a16:creationId xmlns:a16="http://schemas.microsoft.com/office/drawing/2014/main" id="{20EFE5A3-A0CF-4F5A-8400-0F898E485AD1}"/>
                      </a:ext>
                    </a:extLst>
                  </p:cNvPr>
                  <p:cNvGrpSpPr/>
                  <p:nvPr/>
                </p:nvGrpSpPr>
                <p:grpSpPr>
                  <a:xfrm>
                    <a:off x="1963962" y="2060848"/>
                    <a:ext cx="1167878" cy="2252714"/>
                    <a:chOff x="1963962" y="2060848"/>
                    <a:chExt cx="1167878" cy="2252714"/>
                  </a:xfrm>
                </p:grpSpPr>
                <p:cxnSp>
                  <p:nvCxnSpPr>
                    <p:cNvPr id="28" name="直接箭头连接符 27">
                      <a:extLst>
                        <a:ext uri="{FF2B5EF4-FFF2-40B4-BE49-F238E27FC236}">
                          <a16:creationId xmlns:a16="http://schemas.microsoft.com/office/drawing/2014/main" id="{99211C02-5EB3-4A90-870B-807AEF1FE16F}"/>
                        </a:ext>
                      </a:extLst>
                    </p:cNvPr>
                    <p:cNvCxnSpPr/>
                    <p:nvPr/>
                  </p:nvCxnSpPr>
                  <p:spPr>
                    <a:xfrm>
                      <a:off x="1979712" y="3612103"/>
                      <a:ext cx="3600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85CB2481-ABC0-474D-A04E-980AA687B771}"/>
                        </a:ext>
                      </a:extLst>
                    </p:cNvPr>
                    <p:cNvGrpSpPr/>
                    <p:nvPr/>
                  </p:nvGrpSpPr>
                  <p:grpSpPr>
                    <a:xfrm>
                      <a:off x="1963962" y="2060848"/>
                      <a:ext cx="1167878" cy="2252714"/>
                      <a:chOff x="1963962" y="2060848"/>
                      <a:chExt cx="1167878" cy="2252714"/>
                    </a:xfrm>
                  </p:grpSpPr>
                  <p:grpSp>
                    <p:nvGrpSpPr>
                      <p:cNvPr id="30" name="组合 29">
                        <a:extLst>
                          <a:ext uri="{FF2B5EF4-FFF2-40B4-BE49-F238E27FC236}">
                            <a16:creationId xmlns:a16="http://schemas.microsoft.com/office/drawing/2014/main" id="{B322BA02-9662-4B59-875B-15A4F4B9E656}"/>
                          </a:ext>
                        </a:extLst>
                      </p:cNvPr>
                      <p:cNvGrpSpPr/>
                      <p:nvPr/>
                    </p:nvGrpSpPr>
                    <p:grpSpPr>
                      <a:xfrm>
                        <a:off x="2339752" y="2060848"/>
                        <a:ext cx="792088" cy="2252714"/>
                        <a:chOff x="2339752" y="2060848"/>
                        <a:chExt cx="792088" cy="2252714"/>
                      </a:xfrm>
                    </p:grpSpPr>
                    <p:sp>
                      <p:nvSpPr>
                        <p:cNvPr id="32" name="文本框 31">
                          <a:extLst>
                            <a:ext uri="{FF2B5EF4-FFF2-40B4-BE49-F238E27FC236}">
                              <a16:creationId xmlns:a16="http://schemas.microsoft.com/office/drawing/2014/main" id="{37DA015B-29BA-4F39-BE66-9D7AB8E4173C}"/>
                            </a:ext>
                          </a:extLst>
                        </p:cNvPr>
                        <p:cNvSpPr txBox="1"/>
                        <p:nvPr/>
                      </p:nvSpPr>
                      <p:spPr>
                        <a:xfrm>
                          <a:off x="2339752" y="262533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nvGrpSpPr>
                        <p:cNvPr id="33" name="组合 32">
                          <a:extLst>
                            <a:ext uri="{FF2B5EF4-FFF2-40B4-BE49-F238E27FC236}">
                              <a16:creationId xmlns:a16="http://schemas.microsoft.com/office/drawing/2014/main" id="{46E3BF11-BC74-49B8-B748-6C72A7FFAF07}"/>
                            </a:ext>
                          </a:extLst>
                        </p:cNvPr>
                        <p:cNvGrpSpPr/>
                        <p:nvPr/>
                      </p:nvGrpSpPr>
                      <p:grpSpPr>
                        <a:xfrm>
                          <a:off x="2339752" y="2060848"/>
                          <a:ext cx="792088" cy="2252714"/>
                          <a:chOff x="2339752" y="2060848"/>
                          <a:chExt cx="792088" cy="2252714"/>
                        </a:xfrm>
                      </p:grpSpPr>
                      <p:sp>
                        <p:nvSpPr>
                          <p:cNvPr id="34" name="文本框 33">
                            <a:extLst>
                              <a:ext uri="{FF2B5EF4-FFF2-40B4-BE49-F238E27FC236}">
                                <a16:creationId xmlns:a16="http://schemas.microsoft.com/office/drawing/2014/main" id="{C825D038-0E83-4647-B29D-E18E4B7C34E8}"/>
                              </a:ext>
                            </a:extLst>
                          </p:cNvPr>
                          <p:cNvSpPr txBox="1"/>
                          <p:nvPr/>
                        </p:nvSpPr>
                        <p:spPr>
                          <a:xfrm>
                            <a:off x="2339752" y="206084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35" name="文本框 34">
                            <a:extLst>
                              <a:ext uri="{FF2B5EF4-FFF2-40B4-BE49-F238E27FC236}">
                                <a16:creationId xmlns:a16="http://schemas.microsoft.com/office/drawing/2014/main" id="{BE20D476-8EF1-4C28-9882-EEA65218A22B}"/>
                              </a:ext>
                            </a:extLst>
                          </p:cNvPr>
                          <p:cNvSpPr txBox="1"/>
                          <p:nvPr/>
                        </p:nvSpPr>
                        <p:spPr>
                          <a:xfrm>
                            <a:off x="2339752" y="234309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36" name="文本框 35">
                            <a:extLst>
                              <a:ext uri="{FF2B5EF4-FFF2-40B4-BE49-F238E27FC236}">
                                <a16:creationId xmlns:a16="http://schemas.microsoft.com/office/drawing/2014/main" id="{6970B680-A528-4EBB-B592-156A9EFD6399}"/>
                              </a:ext>
                            </a:extLst>
                          </p:cNvPr>
                          <p:cNvSpPr txBox="1"/>
                          <p:nvPr/>
                        </p:nvSpPr>
                        <p:spPr>
                          <a:xfrm>
                            <a:off x="2339752" y="290758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37" name="文本框 36">
                            <a:extLst>
                              <a:ext uri="{FF2B5EF4-FFF2-40B4-BE49-F238E27FC236}">
                                <a16:creationId xmlns:a16="http://schemas.microsoft.com/office/drawing/2014/main" id="{EC4022FC-59A1-4F89-A3D5-866C8D2DBED3}"/>
                              </a:ext>
                            </a:extLst>
                          </p:cNvPr>
                          <p:cNvSpPr txBox="1"/>
                          <p:nvPr/>
                        </p:nvSpPr>
                        <p:spPr>
                          <a:xfrm>
                            <a:off x="2339752" y="318982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38" name="文本框 37">
                            <a:extLst>
                              <a:ext uri="{FF2B5EF4-FFF2-40B4-BE49-F238E27FC236}">
                                <a16:creationId xmlns:a16="http://schemas.microsoft.com/office/drawing/2014/main" id="{8904CF65-D2E5-44CD-9FA7-FAECD1B53A13}"/>
                              </a:ext>
                            </a:extLst>
                          </p:cNvPr>
                          <p:cNvSpPr txBox="1"/>
                          <p:nvPr/>
                        </p:nvSpPr>
                        <p:spPr>
                          <a:xfrm>
                            <a:off x="2339752" y="3472073"/>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A</a:t>
                            </a:r>
                            <a:endParaRPr lang="zh-CN" altLang="en-US" sz="1200" b="1" dirty="0"/>
                          </a:p>
                        </p:txBody>
                      </p:sp>
                      <p:sp>
                        <p:nvSpPr>
                          <p:cNvPr id="39" name="文本框 38">
                            <a:extLst>
                              <a:ext uri="{FF2B5EF4-FFF2-40B4-BE49-F238E27FC236}">
                                <a16:creationId xmlns:a16="http://schemas.microsoft.com/office/drawing/2014/main" id="{BD48BF14-F060-4BE7-8334-D44FE43287DF}"/>
                              </a:ext>
                            </a:extLst>
                          </p:cNvPr>
                          <p:cNvSpPr txBox="1"/>
                          <p:nvPr/>
                        </p:nvSpPr>
                        <p:spPr>
                          <a:xfrm>
                            <a:off x="2339752" y="3754318"/>
                            <a:ext cx="792088" cy="276999"/>
                          </a:xfrm>
                          <a:prstGeom prst="rect">
                            <a:avLst/>
                          </a:prstGeom>
                          <a:solidFill>
                            <a:schemeClr val="bg1"/>
                          </a:solidFill>
                          <a:ln>
                            <a:solidFill>
                              <a:schemeClr val="tx1"/>
                            </a:solidFill>
                          </a:ln>
                        </p:spPr>
                        <p:txBody>
                          <a:bodyPr wrap="square" rtlCol="0">
                            <a:spAutoFit/>
                          </a:bodyPr>
                          <a:lstStyle>
                            <a:defPPr>
                              <a:defRPr lang="zh-CN"/>
                            </a:defPPr>
                            <a:lvl1pPr algn="ctr">
                              <a:defRPr sz="1200" b="1"/>
                            </a:lvl1pPr>
                          </a:lstStyle>
                          <a:p>
                            <a:endParaRPr lang="zh-CN" altLang="en-US" dirty="0"/>
                          </a:p>
                        </p:txBody>
                      </p:sp>
                      <p:sp>
                        <p:nvSpPr>
                          <p:cNvPr id="40" name="文本框 39">
                            <a:extLst>
                              <a:ext uri="{FF2B5EF4-FFF2-40B4-BE49-F238E27FC236}">
                                <a16:creationId xmlns:a16="http://schemas.microsoft.com/office/drawing/2014/main" id="{D17E5CF7-5944-4E3A-BC46-95F19B2C456B}"/>
                              </a:ext>
                            </a:extLst>
                          </p:cNvPr>
                          <p:cNvSpPr txBox="1"/>
                          <p:nvPr/>
                        </p:nvSpPr>
                        <p:spPr>
                          <a:xfrm>
                            <a:off x="2339752" y="403656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grpSp>
                  <p:sp>
                    <p:nvSpPr>
                      <p:cNvPr id="31" name="文本框 30">
                        <a:extLst>
                          <a:ext uri="{FF2B5EF4-FFF2-40B4-BE49-F238E27FC236}">
                            <a16:creationId xmlns:a16="http://schemas.microsoft.com/office/drawing/2014/main" id="{DB280929-6D86-4CB6-8C37-5CF2EAB7C71D}"/>
                          </a:ext>
                        </a:extLst>
                      </p:cNvPr>
                      <p:cNvSpPr txBox="1"/>
                      <p:nvPr/>
                    </p:nvSpPr>
                    <p:spPr>
                      <a:xfrm>
                        <a:off x="1963962" y="3340891"/>
                        <a:ext cx="338554" cy="276999"/>
                      </a:xfrm>
                      <a:prstGeom prst="rect">
                        <a:avLst/>
                      </a:prstGeom>
                      <a:noFill/>
                    </p:spPr>
                    <p:txBody>
                      <a:bodyPr wrap="none" rtlCol="0">
                        <a:spAutoFit/>
                      </a:bodyPr>
                      <a:lstStyle/>
                      <a:p>
                        <a:r>
                          <a:rPr lang="en-US" altLang="zh-CN" sz="1200" b="1" dirty="0"/>
                          <a:t>SP</a:t>
                        </a:r>
                        <a:endParaRPr lang="zh-CN" altLang="en-US" sz="1200" b="1" dirty="0"/>
                      </a:p>
                    </p:txBody>
                  </p:sp>
                </p:grpSp>
              </p:grpSp>
              <p:sp>
                <p:nvSpPr>
                  <p:cNvPr id="27" name="文本框 26">
                    <a:extLst>
                      <a:ext uri="{FF2B5EF4-FFF2-40B4-BE49-F238E27FC236}">
                        <a16:creationId xmlns:a16="http://schemas.microsoft.com/office/drawing/2014/main" id="{3EC95700-77A5-4FE3-8A6E-4E5D3EB84954}"/>
                      </a:ext>
                    </a:extLst>
                  </p:cNvPr>
                  <p:cNvSpPr txBox="1"/>
                  <p:nvPr/>
                </p:nvSpPr>
                <p:spPr>
                  <a:xfrm>
                    <a:off x="2489574" y="1791978"/>
                    <a:ext cx="492443" cy="276999"/>
                  </a:xfrm>
                  <a:prstGeom prst="rect">
                    <a:avLst/>
                  </a:prstGeom>
                  <a:noFill/>
                </p:spPr>
                <p:txBody>
                  <a:bodyPr wrap="none" rtlCol="0">
                    <a:spAutoFit/>
                  </a:bodyPr>
                  <a:lstStyle/>
                  <a:p>
                    <a:r>
                      <a:rPr lang="zh-CN" altLang="en-US" sz="1200" b="1" dirty="0"/>
                      <a:t>入栈</a:t>
                    </a:r>
                  </a:p>
                </p:txBody>
              </p:sp>
            </p:grpSp>
            <p:grpSp>
              <p:nvGrpSpPr>
                <p:cNvPr id="41" name="组合 40">
                  <a:extLst>
                    <a:ext uri="{FF2B5EF4-FFF2-40B4-BE49-F238E27FC236}">
                      <a16:creationId xmlns:a16="http://schemas.microsoft.com/office/drawing/2014/main" id="{C928752C-BB09-40A8-9C65-B73B1AD5D72B}"/>
                    </a:ext>
                  </a:extLst>
                </p:cNvPr>
                <p:cNvGrpSpPr/>
                <p:nvPr/>
              </p:nvGrpSpPr>
              <p:grpSpPr>
                <a:xfrm>
                  <a:off x="3419872" y="2489791"/>
                  <a:ext cx="1167878" cy="2521584"/>
                  <a:chOff x="1963962" y="1791978"/>
                  <a:chExt cx="1167878" cy="2521584"/>
                </a:xfrm>
              </p:grpSpPr>
              <p:grpSp>
                <p:nvGrpSpPr>
                  <p:cNvPr id="42" name="组合 41">
                    <a:extLst>
                      <a:ext uri="{FF2B5EF4-FFF2-40B4-BE49-F238E27FC236}">
                        <a16:creationId xmlns:a16="http://schemas.microsoft.com/office/drawing/2014/main" id="{5134408E-F6A1-47E4-A0B3-DCC7D13A5674}"/>
                      </a:ext>
                    </a:extLst>
                  </p:cNvPr>
                  <p:cNvGrpSpPr/>
                  <p:nvPr/>
                </p:nvGrpSpPr>
                <p:grpSpPr>
                  <a:xfrm>
                    <a:off x="1963962" y="2060848"/>
                    <a:ext cx="1167878" cy="2252714"/>
                    <a:chOff x="1963962" y="2060848"/>
                    <a:chExt cx="1167878" cy="2252714"/>
                  </a:xfrm>
                </p:grpSpPr>
                <p:cxnSp>
                  <p:nvCxnSpPr>
                    <p:cNvPr id="44" name="直接箭头连接符 43">
                      <a:extLst>
                        <a:ext uri="{FF2B5EF4-FFF2-40B4-BE49-F238E27FC236}">
                          <a16:creationId xmlns:a16="http://schemas.microsoft.com/office/drawing/2014/main" id="{A144252D-B475-446B-983E-320F4C2B8FD9}"/>
                        </a:ext>
                      </a:extLst>
                    </p:cNvPr>
                    <p:cNvCxnSpPr/>
                    <p:nvPr/>
                  </p:nvCxnSpPr>
                  <p:spPr>
                    <a:xfrm>
                      <a:off x="1979712" y="3341973"/>
                      <a:ext cx="3600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6ACE70EA-93BF-487C-8662-4CF5AA290B6C}"/>
                        </a:ext>
                      </a:extLst>
                    </p:cNvPr>
                    <p:cNvGrpSpPr/>
                    <p:nvPr/>
                  </p:nvGrpSpPr>
                  <p:grpSpPr>
                    <a:xfrm>
                      <a:off x="1963962" y="2060848"/>
                      <a:ext cx="1167878" cy="2252714"/>
                      <a:chOff x="1963962" y="2060848"/>
                      <a:chExt cx="1167878" cy="2252714"/>
                    </a:xfrm>
                  </p:grpSpPr>
                  <p:grpSp>
                    <p:nvGrpSpPr>
                      <p:cNvPr id="46" name="组合 45">
                        <a:extLst>
                          <a:ext uri="{FF2B5EF4-FFF2-40B4-BE49-F238E27FC236}">
                            <a16:creationId xmlns:a16="http://schemas.microsoft.com/office/drawing/2014/main" id="{C6FC3B8A-6E02-4B02-B194-63841BA49916}"/>
                          </a:ext>
                        </a:extLst>
                      </p:cNvPr>
                      <p:cNvGrpSpPr/>
                      <p:nvPr/>
                    </p:nvGrpSpPr>
                    <p:grpSpPr>
                      <a:xfrm>
                        <a:off x="2339752" y="2060848"/>
                        <a:ext cx="792088" cy="2252714"/>
                        <a:chOff x="2339752" y="2060848"/>
                        <a:chExt cx="792088" cy="2252714"/>
                      </a:xfrm>
                    </p:grpSpPr>
                    <p:sp>
                      <p:nvSpPr>
                        <p:cNvPr id="48" name="文本框 47">
                          <a:extLst>
                            <a:ext uri="{FF2B5EF4-FFF2-40B4-BE49-F238E27FC236}">
                              <a16:creationId xmlns:a16="http://schemas.microsoft.com/office/drawing/2014/main" id="{7EBC175E-7FB9-4500-A788-A29533F8B0A0}"/>
                            </a:ext>
                          </a:extLst>
                        </p:cNvPr>
                        <p:cNvSpPr txBox="1"/>
                        <p:nvPr/>
                      </p:nvSpPr>
                      <p:spPr>
                        <a:xfrm>
                          <a:off x="2339752" y="262533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nvGrpSpPr>
                        <p:cNvPr id="49" name="组合 48">
                          <a:extLst>
                            <a:ext uri="{FF2B5EF4-FFF2-40B4-BE49-F238E27FC236}">
                              <a16:creationId xmlns:a16="http://schemas.microsoft.com/office/drawing/2014/main" id="{195CDFA4-7B98-48AB-8779-7BC269925A72}"/>
                            </a:ext>
                          </a:extLst>
                        </p:cNvPr>
                        <p:cNvGrpSpPr/>
                        <p:nvPr/>
                      </p:nvGrpSpPr>
                      <p:grpSpPr>
                        <a:xfrm>
                          <a:off x="2339752" y="2060848"/>
                          <a:ext cx="792088" cy="2252714"/>
                          <a:chOff x="2339752" y="2060848"/>
                          <a:chExt cx="792088" cy="2252714"/>
                        </a:xfrm>
                      </p:grpSpPr>
                      <p:sp>
                        <p:nvSpPr>
                          <p:cNvPr id="50" name="文本框 49">
                            <a:extLst>
                              <a:ext uri="{FF2B5EF4-FFF2-40B4-BE49-F238E27FC236}">
                                <a16:creationId xmlns:a16="http://schemas.microsoft.com/office/drawing/2014/main" id="{4D86AFF0-ABDC-4EC7-80D9-76E46634705A}"/>
                              </a:ext>
                            </a:extLst>
                          </p:cNvPr>
                          <p:cNvSpPr txBox="1"/>
                          <p:nvPr/>
                        </p:nvSpPr>
                        <p:spPr>
                          <a:xfrm>
                            <a:off x="2339752" y="206084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51" name="文本框 50">
                            <a:extLst>
                              <a:ext uri="{FF2B5EF4-FFF2-40B4-BE49-F238E27FC236}">
                                <a16:creationId xmlns:a16="http://schemas.microsoft.com/office/drawing/2014/main" id="{9F086294-A0EA-4536-9797-D2CFF3A225BB}"/>
                              </a:ext>
                            </a:extLst>
                          </p:cNvPr>
                          <p:cNvSpPr txBox="1"/>
                          <p:nvPr/>
                        </p:nvSpPr>
                        <p:spPr>
                          <a:xfrm>
                            <a:off x="2339752" y="234309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52" name="文本框 51">
                            <a:extLst>
                              <a:ext uri="{FF2B5EF4-FFF2-40B4-BE49-F238E27FC236}">
                                <a16:creationId xmlns:a16="http://schemas.microsoft.com/office/drawing/2014/main" id="{88D99061-D44A-4AE7-BCD8-075B046C9E4B}"/>
                              </a:ext>
                            </a:extLst>
                          </p:cNvPr>
                          <p:cNvSpPr txBox="1"/>
                          <p:nvPr/>
                        </p:nvSpPr>
                        <p:spPr>
                          <a:xfrm>
                            <a:off x="2339752" y="290758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53" name="文本框 52">
                            <a:extLst>
                              <a:ext uri="{FF2B5EF4-FFF2-40B4-BE49-F238E27FC236}">
                                <a16:creationId xmlns:a16="http://schemas.microsoft.com/office/drawing/2014/main" id="{D066251B-8B59-407E-B7EC-67C278E97B21}"/>
                              </a:ext>
                            </a:extLst>
                          </p:cNvPr>
                          <p:cNvSpPr txBox="1"/>
                          <p:nvPr/>
                        </p:nvSpPr>
                        <p:spPr>
                          <a:xfrm>
                            <a:off x="2339752" y="3189828"/>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B</a:t>
                            </a:r>
                            <a:endParaRPr lang="zh-CN" altLang="en-US" sz="1200" b="1" dirty="0"/>
                          </a:p>
                        </p:txBody>
                      </p:sp>
                      <p:sp>
                        <p:nvSpPr>
                          <p:cNvPr id="54" name="文本框 53">
                            <a:extLst>
                              <a:ext uri="{FF2B5EF4-FFF2-40B4-BE49-F238E27FC236}">
                                <a16:creationId xmlns:a16="http://schemas.microsoft.com/office/drawing/2014/main" id="{70479491-1B9D-4717-8375-019ECC7F43B9}"/>
                              </a:ext>
                            </a:extLst>
                          </p:cNvPr>
                          <p:cNvSpPr txBox="1"/>
                          <p:nvPr/>
                        </p:nvSpPr>
                        <p:spPr>
                          <a:xfrm>
                            <a:off x="2339752" y="3472073"/>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A</a:t>
                            </a:r>
                            <a:endParaRPr lang="zh-CN" altLang="en-US" sz="1200" b="1" dirty="0"/>
                          </a:p>
                        </p:txBody>
                      </p:sp>
                      <p:sp>
                        <p:nvSpPr>
                          <p:cNvPr id="55" name="文本框 54">
                            <a:extLst>
                              <a:ext uri="{FF2B5EF4-FFF2-40B4-BE49-F238E27FC236}">
                                <a16:creationId xmlns:a16="http://schemas.microsoft.com/office/drawing/2014/main" id="{0CCA05D8-F845-414B-B60D-A2698B3327B4}"/>
                              </a:ext>
                            </a:extLst>
                          </p:cNvPr>
                          <p:cNvSpPr txBox="1"/>
                          <p:nvPr/>
                        </p:nvSpPr>
                        <p:spPr>
                          <a:xfrm>
                            <a:off x="2339752" y="3754318"/>
                            <a:ext cx="792088" cy="276999"/>
                          </a:xfrm>
                          <a:prstGeom prst="rect">
                            <a:avLst/>
                          </a:prstGeom>
                          <a:solidFill>
                            <a:schemeClr val="bg1"/>
                          </a:solidFill>
                          <a:ln>
                            <a:solidFill>
                              <a:schemeClr val="tx1"/>
                            </a:solidFill>
                          </a:ln>
                        </p:spPr>
                        <p:txBody>
                          <a:bodyPr wrap="square" rtlCol="0">
                            <a:spAutoFit/>
                          </a:bodyPr>
                          <a:lstStyle>
                            <a:defPPr>
                              <a:defRPr lang="zh-CN"/>
                            </a:defPPr>
                            <a:lvl1pPr algn="ctr">
                              <a:defRPr sz="1200" b="1"/>
                            </a:lvl1pPr>
                          </a:lstStyle>
                          <a:p>
                            <a:endParaRPr lang="zh-CN" altLang="en-US" dirty="0"/>
                          </a:p>
                        </p:txBody>
                      </p:sp>
                      <p:sp>
                        <p:nvSpPr>
                          <p:cNvPr id="56" name="文本框 55">
                            <a:extLst>
                              <a:ext uri="{FF2B5EF4-FFF2-40B4-BE49-F238E27FC236}">
                                <a16:creationId xmlns:a16="http://schemas.microsoft.com/office/drawing/2014/main" id="{A1E0022E-EA7E-4593-9D7D-75AF0BB7902A}"/>
                              </a:ext>
                            </a:extLst>
                          </p:cNvPr>
                          <p:cNvSpPr txBox="1"/>
                          <p:nvPr/>
                        </p:nvSpPr>
                        <p:spPr>
                          <a:xfrm>
                            <a:off x="2339752" y="403656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grpSp>
                  <p:sp>
                    <p:nvSpPr>
                      <p:cNvPr id="47" name="文本框 46">
                        <a:extLst>
                          <a:ext uri="{FF2B5EF4-FFF2-40B4-BE49-F238E27FC236}">
                            <a16:creationId xmlns:a16="http://schemas.microsoft.com/office/drawing/2014/main" id="{DEA65704-9874-4F02-BDC2-5CA9D030927B}"/>
                          </a:ext>
                        </a:extLst>
                      </p:cNvPr>
                      <p:cNvSpPr txBox="1"/>
                      <p:nvPr/>
                    </p:nvSpPr>
                    <p:spPr>
                      <a:xfrm>
                        <a:off x="1963962" y="3091227"/>
                        <a:ext cx="338554" cy="276999"/>
                      </a:xfrm>
                      <a:prstGeom prst="rect">
                        <a:avLst/>
                      </a:prstGeom>
                      <a:noFill/>
                    </p:spPr>
                    <p:txBody>
                      <a:bodyPr wrap="none" rtlCol="0">
                        <a:spAutoFit/>
                      </a:bodyPr>
                      <a:lstStyle/>
                      <a:p>
                        <a:r>
                          <a:rPr lang="en-US" altLang="zh-CN" sz="1200" b="1" dirty="0"/>
                          <a:t>SP</a:t>
                        </a:r>
                        <a:endParaRPr lang="zh-CN" altLang="en-US" sz="1200" b="1" dirty="0"/>
                      </a:p>
                    </p:txBody>
                  </p:sp>
                </p:grpSp>
              </p:grpSp>
              <p:sp>
                <p:nvSpPr>
                  <p:cNvPr id="43" name="文本框 42">
                    <a:extLst>
                      <a:ext uri="{FF2B5EF4-FFF2-40B4-BE49-F238E27FC236}">
                        <a16:creationId xmlns:a16="http://schemas.microsoft.com/office/drawing/2014/main" id="{4F585891-9302-4691-A4AE-E3753578B53C}"/>
                      </a:ext>
                    </a:extLst>
                  </p:cNvPr>
                  <p:cNvSpPr txBox="1"/>
                  <p:nvPr/>
                </p:nvSpPr>
                <p:spPr>
                  <a:xfrm>
                    <a:off x="2489574" y="1791978"/>
                    <a:ext cx="492443" cy="276999"/>
                  </a:xfrm>
                  <a:prstGeom prst="rect">
                    <a:avLst/>
                  </a:prstGeom>
                  <a:noFill/>
                </p:spPr>
                <p:txBody>
                  <a:bodyPr wrap="none" rtlCol="0">
                    <a:spAutoFit/>
                  </a:bodyPr>
                  <a:lstStyle/>
                  <a:p>
                    <a:r>
                      <a:rPr lang="zh-CN" altLang="en-US" sz="1200" b="1" dirty="0"/>
                      <a:t>入栈</a:t>
                    </a:r>
                  </a:p>
                </p:txBody>
              </p:sp>
            </p:grpSp>
            <p:grpSp>
              <p:nvGrpSpPr>
                <p:cNvPr id="57" name="组合 56">
                  <a:extLst>
                    <a:ext uri="{FF2B5EF4-FFF2-40B4-BE49-F238E27FC236}">
                      <a16:creationId xmlns:a16="http://schemas.microsoft.com/office/drawing/2014/main" id="{7CC03A77-E3A2-40D0-B52A-BED5CE7A9522}"/>
                    </a:ext>
                  </a:extLst>
                </p:cNvPr>
                <p:cNvGrpSpPr/>
                <p:nvPr/>
              </p:nvGrpSpPr>
              <p:grpSpPr>
                <a:xfrm>
                  <a:off x="4916290" y="2492896"/>
                  <a:ext cx="1167878" cy="2521584"/>
                  <a:chOff x="1963962" y="1791978"/>
                  <a:chExt cx="1167878" cy="2521584"/>
                </a:xfrm>
              </p:grpSpPr>
              <p:grpSp>
                <p:nvGrpSpPr>
                  <p:cNvPr id="58" name="组合 57">
                    <a:extLst>
                      <a:ext uri="{FF2B5EF4-FFF2-40B4-BE49-F238E27FC236}">
                        <a16:creationId xmlns:a16="http://schemas.microsoft.com/office/drawing/2014/main" id="{815A514E-F06C-4539-9A86-B646C6A93DCD}"/>
                      </a:ext>
                    </a:extLst>
                  </p:cNvPr>
                  <p:cNvGrpSpPr/>
                  <p:nvPr/>
                </p:nvGrpSpPr>
                <p:grpSpPr>
                  <a:xfrm>
                    <a:off x="1963962" y="2060848"/>
                    <a:ext cx="1167878" cy="2252714"/>
                    <a:chOff x="1963962" y="2060848"/>
                    <a:chExt cx="1167878" cy="2252714"/>
                  </a:xfrm>
                </p:grpSpPr>
                <p:cxnSp>
                  <p:nvCxnSpPr>
                    <p:cNvPr id="60" name="直接箭头连接符 59">
                      <a:extLst>
                        <a:ext uri="{FF2B5EF4-FFF2-40B4-BE49-F238E27FC236}">
                          <a16:creationId xmlns:a16="http://schemas.microsoft.com/office/drawing/2014/main" id="{B479C29F-0719-496C-9381-23C2BF59732D}"/>
                        </a:ext>
                      </a:extLst>
                    </p:cNvPr>
                    <p:cNvCxnSpPr/>
                    <p:nvPr/>
                  </p:nvCxnSpPr>
                  <p:spPr>
                    <a:xfrm>
                      <a:off x="1979712" y="3059187"/>
                      <a:ext cx="3600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3C60130A-5B3F-417B-B4A9-7E8CD468779F}"/>
                        </a:ext>
                      </a:extLst>
                    </p:cNvPr>
                    <p:cNvGrpSpPr/>
                    <p:nvPr/>
                  </p:nvGrpSpPr>
                  <p:grpSpPr>
                    <a:xfrm>
                      <a:off x="1963962" y="2060848"/>
                      <a:ext cx="1167878" cy="2252714"/>
                      <a:chOff x="1963962" y="2060848"/>
                      <a:chExt cx="1167878" cy="2252714"/>
                    </a:xfrm>
                  </p:grpSpPr>
                  <p:grpSp>
                    <p:nvGrpSpPr>
                      <p:cNvPr id="62" name="组合 61">
                        <a:extLst>
                          <a:ext uri="{FF2B5EF4-FFF2-40B4-BE49-F238E27FC236}">
                            <a16:creationId xmlns:a16="http://schemas.microsoft.com/office/drawing/2014/main" id="{54A674CC-3134-49BB-A94C-18860A92D21F}"/>
                          </a:ext>
                        </a:extLst>
                      </p:cNvPr>
                      <p:cNvGrpSpPr/>
                      <p:nvPr/>
                    </p:nvGrpSpPr>
                    <p:grpSpPr>
                      <a:xfrm>
                        <a:off x="2339752" y="2060848"/>
                        <a:ext cx="792088" cy="2252714"/>
                        <a:chOff x="2339752" y="2060848"/>
                        <a:chExt cx="792088" cy="2252714"/>
                      </a:xfrm>
                    </p:grpSpPr>
                    <p:sp>
                      <p:nvSpPr>
                        <p:cNvPr id="64" name="文本框 63">
                          <a:extLst>
                            <a:ext uri="{FF2B5EF4-FFF2-40B4-BE49-F238E27FC236}">
                              <a16:creationId xmlns:a16="http://schemas.microsoft.com/office/drawing/2014/main" id="{A349DFF2-6765-4D30-BC4B-FB9D3F348963}"/>
                            </a:ext>
                          </a:extLst>
                        </p:cNvPr>
                        <p:cNvSpPr txBox="1"/>
                        <p:nvPr/>
                      </p:nvSpPr>
                      <p:spPr>
                        <a:xfrm>
                          <a:off x="2339752" y="262533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nvGrpSpPr>
                        <p:cNvPr id="65" name="组合 64">
                          <a:extLst>
                            <a:ext uri="{FF2B5EF4-FFF2-40B4-BE49-F238E27FC236}">
                              <a16:creationId xmlns:a16="http://schemas.microsoft.com/office/drawing/2014/main" id="{1648A286-BD28-49DF-880B-972FD8C4861E}"/>
                            </a:ext>
                          </a:extLst>
                        </p:cNvPr>
                        <p:cNvGrpSpPr/>
                        <p:nvPr/>
                      </p:nvGrpSpPr>
                      <p:grpSpPr>
                        <a:xfrm>
                          <a:off x="2339752" y="2060848"/>
                          <a:ext cx="792088" cy="2252714"/>
                          <a:chOff x="2339752" y="2060848"/>
                          <a:chExt cx="792088" cy="2252714"/>
                        </a:xfrm>
                      </p:grpSpPr>
                      <p:sp>
                        <p:nvSpPr>
                          <p:cNvPr id="66" name="文本框 65">
                            <a:extLst>
                              <a:ext uri="{FF2B5EF4-FFF2-40B4-BE49-F238E27FC236}">
                                <a16:creationId xmlns:a16="http://schemas.microsoft.com/office/drawing/2014/main" id="{690319ED-293D-43D9-B715-CC97FCA2E11C}"/>
                              </a:ext>
                            </a:extLst>
                          </p:cNvPr>
                          <p:cNvSpPr txBox="1"/>
                          <p:nvPr/>
                        </p:nvSpPr>
                        <p:spPr>
                          <a:xfrm>
                            <a:off x="2339752" y="206084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67" name="文本框 66">
                            <a:extLst>
                              <a:ext uri="{FF2B5EF4-FFF2-40B4-BE49-F238E27FC236}">
                                <a16:creationId xmlns:a16="http://schemas.microsoft.com/office/drawing/2014/main" id="{4C8EC711-F164-40FF-8749-960412AB0622}"/>
                              </a:ext>
                            </a:extLst>
                          </p:cNvPr>
                          <p:cNvSpPr txBox="1"/>
                          <p:nvPr/>
                        </p:nvSpPr>
                        <p:spPr>
                          <a:xfrm>
                            <a:off x="2339752" y="234309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68" name="文本框 67">
                            <a:extLst>
                              <a:ext uri="{FF2B5EF4-FFF2-40B4-BE49-F238E27FC236}">
                                <a16:creationId xmlns:a16="http://schemas.microsoft.com/office/drawing/2014/main" id="{4E110147-D4E9-4D4A-B315-F0AFDF534006}"/>
                              </a:ext>
                            </a:extLst>
                          </p:cNvPr>
                          <p:cNvSpPr txBox="1"/>
                          <p:nvPr/>
                        </p:nvSpPr>
                        <p:spPr>
                          <a:xfrm>
                            <a:off x="2339752" y="2907583"/>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C</a:t>
                            </a:r>
                            <a:endParaRPr lang="zh-CN" altLang="en-US" sz="1200" b="1" dirty="0"/>
                          </a:p>
                        </p:txBody>
                      </p:sp>
                      <p:sp>
                        <p:nvSpPr>
                          <p:cNvPr id="69" name="文本框 68">
                            <a:extLst>
                              <a:ext uri="{FF2B5EF4-FFF2-40B4-BE49-F238E27FC236}">
                                <a16:creationId xmlns:a16="http://schemas.microsoft.com/office/drawing/2014/main" id="{7577A2FD-404C-46B8-B28F-C8F01D956A12}"/>
                              </a:ext>
                            </a:extLst>
                          </p:cNvPr>
                          <p:cNvSpPr txBox="1"/>
                          <p:nvPr/>
                        </p:nvSpPr>
                        <p:spPr>
                          <a:xfrm>
                            <a:off x="2339752" y="3189828"/>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B</a:t>
                            </a:r>
                            <a:endParaRPr lang="zh-CN" altLang="en-US" sz="1200" b="1" dirty="0"/>
                          </a:p>
                        </p:txBody>
                      </p:sp>
                      <p:sp>
                        <p:nvSpPr>
                          <p:cNvPr id="70" name="文本框 69">
                            <a:extLst>
                              <a:ext uri="{FF2B5EF4-FFF2-40B4-BE49-F238E27FC236}">
                                <a16:creationId xmlns:a16="http://schemas.microsoft.com/office/drawing/2014/main" id="{3CAFFB1A-E173-49B4-AC91-0D686C68299D}"/>
                              </a:ext>
                            </a:extLst>
                          </p:cNvPr>
                          <p:cNvSpPr txBox="1"/>
                          <p:nvPr/>
                        </p:nvSpPr>
                        <p:spPr>
                          <a:xfrm>
                            <a:off x="2339752" y="3472073"/>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A</a:t>
                            </a:r>
                            <a:endParaRPr lang="zh-CN" altLang="en-US" sz="1200" b="1" dirty="0"/>
                          </a:p>
                        </p:txBody>
                      </p:sp>
                      <p:sp>
                        <p:nvSpPr>
                          <p:cNvPr id="71" name="文本框 70">
                            <a:extLst>
                              <a:ext uri="{FF2B5EF4-FFF2-40B4-BE49-F238E27FC236}">
                                <a16:creationId xmlns:a16="http://schemas.microsoft.com/office/drawing/2014/main" id="{31A23C04-1F51-4733-AC68-844165B4276D}"/>
                              </a:ext>
                            </a:extLst>
                          </p:cNvPr>
                          <p:cNvSpPr txBox="1"/>
                          <p:nvPr/>
                        </p:nvSpPr>
                        <p:spPr>
                          <a:xfrm>
                            <a:off x="2339752" y="3754318"/>
                            <a:ext cx="792088" cy="276999"/>
                          </a:xfrm>
                          <a:prstGeom prst="rect">
                            <a:avLst/>
                          </a:prstGeom>
                          <a:solidFill>
                            <a:schemeClr val="bg1"/>
                          </a:solidFill>
                          <a:ln>
                            <a:solidFill>
                              <a:schemeClr val="tx1"/>
                            </a:solidFill>
                          </a:ln>
                        </p:spPr>
                        <p:txBody>
                          <a:bodyPr wrap="square" rtlCol="0">
                            <a:spAutoFit/>
                          </a:bodyPr>
                          <a:lstStyle>
                            <a:defPPr>
                              <a:defRPr lang="zh-CN"/>
                            </a:defPPr>
                            <a:lvl1pPr algn="ctr">
                              <a:defRPr sz="1200" b="1"/>
                            </a:lvl1pPr>
                          </a:lstStyle>
                          <a:p>
                            <a:endParaRPr lang="zh-CN" altLang="en-US" dirty="0"/>
                          </a:p>
                        </p:txBody>
                      </p:sp>
                      <p:sp>
                        <p:nvSpPr>
                          <p:cNvPr id="72" name="文本框 71">
                            <a:extLst>
                              <a:ext uri="{FF2B5EF4-FFF2-40B4-BE49-F238E27FC236}">
                                <a16:creationId xmlns:a16="http://schemas.microsoft.com/office/drawing/2014/main" id="{ECE8F8C2-136A-4001-8D73-D4692451CF05}"/>
                              </a:ext>
                            </a:extLst>
                          </p:cNvPr>
                          <p:cNvSpPr txBox="1"/>
                          <p:nvPr/>
                        </p:nvSpPr>
                        <p:spPr>
                          <a:xfrm>
                            <a:off x="2339752" y="403656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grpSp>
                  <p:sp>
                    <p:nvSpPr>
                      <p:cNvPr id="63" name="文本框 62">
                        <a:extLst>
                          <a:ext uri="{FF2B5EF4-FFF2-40B4-BE49-F238E27FC236}">
                            <a16:creationId xmlns:a16="http://schemas.microsoft.com/office/drawing/2014/main" id="{F030B47D-5A93-4EF5-8203-D6098AF3F850}"/>
                          </a:ext>
                        </a:extLst>
                      </p:cNvPr>
                      <p:cNvSpPr txBox="1"/>
                      <p:nvPr/>
                    </p:nvSpPr>
                    <p:spPr>
                      <a:xfrm>
                        <a:off x="1963962" y="2800090"/>
                        <a:ext cx="338554" cy="276999"/>
                      </a:xfrm>
                      <a:prstGeom prst="rect">
                        <a:avLst/>
                      </a:prstGeom>
                      <a:noFill/>
                    </p:spPr>
                    <p:txBody>
                      <a:bodyPr wrap="none" rtlCol="0">
                        <a:spAutoFit/>
                      </a:bodyPr>
                      <a:lstStyle/>
                      <a:p>
                        <a:r>
                          <a:rPr lang="en-US" altLang="zh-CN" sz="1200" b="1" dirty="0"/>
                          <a:t>SP</a:t>
                        </a:r>
                        <a:endParaRPr lang="zh-CN" altLang="en-US" sz="1200" b="1" dirty="0"/>
                      </a:p>
                    </p:txBody>
                  </p:sp>
                </p:grpSp>
              </p:grpSp>
              <p:sp>
                <p:nvSpPr>
                  <p:cNvPr id="59" name="文本框 58">
                    <a:extLst>
                      <a:ext uri="{FF2B5EF4-FFF2-40B4-BE49-F238E27FC236}">
                        <a16:creationId xmlns:a16="http://schemas.microsoft.com/office/drawing/2014/main" id="{81458997-BF1A-46FE-BBF6-2E0795D32D81}"/>
                      </a:ext>
                    </a:extLst>
                  </p:cNvPr>
                  <p:cNvSpPr txBox="1"/>
                  <p:nvPr/>
                </p:nvSpPr>
                <p:spPr>
                  <a:xfrm>
                    <a:off x="2489574" y="1791978"/>
                    <a:ext cx="492443" cy="276999"/>
                  </a:xfrm>
                  <a:prstGeom prst="rect">
                    <a:avLst/>
                  </a:prstGeom>
                  <a:noFill/>
                </p:spPr>
                <p:txBody>
                  <a:bodyPr wrap="none" rtlCol="0">
                    <a:spAutoFit/>
                  </a:bodyPr>
                  <a:lstStyle/>
                  <a:p>
                    <a:r>
                      <a:rPr lang="zh-CN" altLang="en-US" sz="1200" b="1" dirty="0"/>
                      <a:t>入栈</a:t>
                    </a:r>
                  </a:p>
                </p:txBody>
              </p:sp>
            </p:grpSp>
            <p:grpSp>
              <p:nvGrpSpPr>
                <p:cNvPr id="73" name="组合 72">
                  <a:extLst>
                    <a:ext uri="{FF2B5EF4-FFF2-40B4-BE49-F238E27FC236}">
                      <a16:creationId xmlns:a16="http://schemas.microsoft.com/office/drawing/2014/main" id="{062ECA94-3BE8-42F7-BD20-DA9AE3FA1521}"/>
                    </a:ext>
                  </a:extLst>
                </p:cNvPr>
                <p:cNvGrpSpPr/>
                <p:nvPr/>
              </p:nvGrpSpPr>
              <p:grpSpPr>
                <a:xfrm>
                  <a:off x="6428458" y="2492896"/>
                  <a:ext cx="1167878" cy="2521584"/>
                  <a:chOff x="1963962" y="1791978"/>
                  <a:chExt cx="1167878" cy="2521584"/>
                </a:xfrm>
              </p:grpSpPr>
              <p:grpSp>
                <p:nvGrpSpPr>
                  <p:cNvPr id="74" name="组合 73">
                    <a:extLst>
                      <a:ext uri="{FF2B5EF4-FFF2-40B4-BE49-F238E27FC236}">
                        <a16:creationId xmlns:a16="http://schemas.microsoft.com/office/drawing/2014/main" id="{43B0BC06-9D0C-4984-9D55-5183F1452FF1}"/>
                      </a:ext>
                    </a:extLst>
                  </p:cNvPr>
                  <p:cNvGrpSpPr/>
                  <p:nvPr/>
                </p:nvGrpSpPr>
                <p:grpSpPr>
                  <a:xfrm>
                    <a:off x="1963962" y="2060848"/>
                    <a:ext cx="1167878" cy="2252714"/>
                    <a:chOff x="1963962" y="2060848"/>
                    <a:chExt cx="1167878" cy="2252714"/>
                  </a:xfrm>
                </p:grpSpPr>
                <p:cxnSp>
                  <p:nvCxnSpPr>
                    <p:cNvPr id="76" name="直接箭头连接符 75">
                      <a:extLst>
                        <a:ext uri="{FF2B5EF4-FFF2-40B4-BE49-F238E27FC236}">
                          <a16:creationId xmlns:a16="http://schemas.microsoft.com/office/drawing/2014/main" id="{F2BC3D5C-3378-4C70-B6A9-D68F04A4BF08}"/>
                        </a:ext>
                      </a:extLst>
                    </p:cNvPr>
                    <p:cNvCxnSpPr/>
                    <p:nvPr/>
                  </p:nvCxnSpPr>
                  <p:spPr>
                    <a:xfrm>
                      <a:off x="1979712" y="3338868"/>
                      <a:ext cx="3600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5CD9E400-03C2-4D60-8350-B8EC6899FF3A}"/>
                        </a:ext>
                      </a:extLst>
                    </p:cNvPr>
                    <p:cNvGrpSpPr/>
                    <p:nvPr/>
                  </p:nvGrpSpPr>
                  <p:grpSpPr>
                    <a:xfrm>
                      <a:off x="1963962" y="2060848"/>
                      <a:ext cx="1167878" cy="2252714"/>
                      <a:chOff x="1963962" y="2060848"/>
                      <a:chExt cx="1167878" cy="2252714"/>
                    </a:xfrm>
                  </p:grpSpPr>
                  <p:grpSp>
                    <p:nvGrpSpPr>
                      <p:cNvPr id="78" name="组合 77">
                        <a:extLst>
                          <a:ext uri="{FF2B5EF4-FFF2-40B4-BE49-F238E27FC236}">
                            <a16:creationId xmlns:a16="http://schemas.microsoft.com/office/drawing/2014/main" id="{CC7B4050-F836-4129-B92D-CF4BDD258D2C}"/>
                          </a:ext>
                        </a:extLst>
                      </p:cNvPr>
                      <p:cNvGrpSpPr/>
                      <p:nvPr/>
                    </p:nvGrpSpPr>
                    <p:grpSpPr>
                      <a:xfrm>
                        <a:off x="2339752" y="2060848"/>
                        <a:ext cx="792088" cy="2252714"/>
                        <a:chOff x="2339752" y="2060848"/>
                        <a:chExt cx="792088" cy="2252714"/>
                      </a:xfrm>
                    </p:grpSpPr>
                    <p:sp>
                      <p:nvSpPr>
                        <p:cNvPr id="80" name="文本框 79">
                          <a:extLst>
                            <a:ext uri="{FF2B5EF4-FFF2-40B4-BE49-F238E27FC236}">
                              <a16:creationId xmlns:a16="http://schemas.microsoft.com/office/drawing/2014/main" id="{7DD0418C-2A7C-4AED-8D86-D9A80E401DBD}"/>
                            </a:ext>
                          </a:extLst>
                        </p:cNvPr>
                        <p:cNvSpPr txBox="1"/>
                        <p:nvPr/>
                      </p:nvSpPr>
                      <p:spPr>
                        <a:xfrm>
                          <a:off x="2339752" y="262533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nvGrpSpPr>
                        <p:cNvPr id="81" name="组合 80">
                          <a:extLst>
                            <a:ext uri="{FF2B5EF4-FFF2-40B4-BE49-F238E27FC236}">
                              <a16:creationId xmlns:a16="http://schemas.microsoft.com/office/drawing/2014/main" id="{974E4D09-87F7-4398-A23A-79B6C90AFD14}"/>
                            </a:ext>
                          </a:extLst>
                        </p:cNvPr>
                        <p:cNvGrpSpPr/>
                        <p:nvPr/>
                      </p:nvGrpSpPr>
                      <p:grpSpPr>
                        <a:xfrm>
                          <a:off x="2339752" y="2060848"/>
                          <a:ext cx="792088" cy="2252714"/>
                          <a:chOff x="2339752" y="2060848"/>
                          <a:chExt cx="792088" cy="2252714"/>
                        </a:xfrm>
                      </p:grpSpPr>
                      <p:sp>
                        <p:nvSpPr>
                          <p:cNvPr id="82" name="文本框 81">
                            <a:extLst>
                              <a:ext uri="{FF2B5EF4-FFF2-40B4-BE49-F238E27FC236}">
                                <a16:creationId xmlns:a16="http://schemas.microsoft.com/office/drawing/2014/main" id="{6BF13BEF-12BB-4ED4-ACD9-05AC062B833A}"/>
                              </a:ext>
                            </a:extLst>
                          </p:cNvPr>
                          <p:cNvSpPr txBox="1"/>
                          <p:nvPr/>
                        </p:nvSpPr>
                        <p:spPr>
                          <a:xfrm>
                            <a:off x="2339752" y="2060848"/>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83" name="文本框 82">
                            <a:extLst>
                              <a:ext uri="{FF2B5EF4-FFF2-40B4-BE49-F238E27FC236}">
                                <a16:creationId xmlns:a16="http://schemas.microsoft.com/office/drawing/2014/main" id="{8A1E2060-E08B-4C8F-9B07-78F0A0B82EA8}"/>
                              </a:ext>
                            </a:extLst>
                          </p:cNvPr>
                          <p:cNvSpPr txBox="1"/>
                          <p:nvPr/>
                        </p:nvSpPr>
                        <p:spPr>
                          <a:xfrm>
                            <a:off x="2339752" y="234309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84" name="文本框 83">
                            <a:extLst>
                              <a:ext uri="{FF2B5EF4-FFF2-40B4-BE49-F238E27FC236}">
                                <a16:creationId xmlns:a16="http://schemas.microsoft.com/office/drawing/2014/main" id="{99528D3F-0CB2-4B4A-9BC5-15B9D6DBEE99}"/>
                              </a:ext>
                            </a:extLst>
                          </p:cNvPr>
                          <p:cNvSpPr txBox="1"/>
                          <p:nvPr/>
                        </p:nvSpPr>
                        <p:spPr>
                          <a:xfrm>
                            <a:off x="2339752" y="2907583"/>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C</a:t>
                            </a:r>
                            <a:endParaRPr lang="zh-CN" altLang="en-US" sz="1200" b="1" dirty="0"/>
                          </a:p>
                        </p:txBody>
                      </p:sp>
                      <p:sp>
                        <p:nvSpPr>
                          <p:cNvPr id="85" name="文本框 84">
                            <a:extLst>
                              <a:ext uri="{FF2B5EF4-FFF2-40B4-BE49-F238E27FC236}">
                                <a16:creationId xmlns:a16="http://schemas.microsoft.com/office/drawing/2014/main" id="{A0E2A8FA-311A-4405-B039-7C0276EEC2C2}"/>
                              </a:ext>
                            </a:extLst>
                          </p:cNvPr>
                          <p:cNvSpPr txBox="1"/>
                          <p:nvPr/>
                        </p:nvSpPr>
                        <p:spPr>
                          <a:xfrm>
                            <a:off x="2339752" y="3189828"/>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B</a:t>
                            </a:r>
                            <a:endParaRPr lang="zh-CN" altLang="en-US" sz="1200" b="1" dirty="0"/>
                          </a:p>
                        </p:txBody>
                      </p:sp>
                      <p:sp>
                        <p:nvSpPr>
                          <p:cNvPr id="86" name="文本框 85">
                            <a:extLst>
                              <a:ext uri="{FF2B5EF4-FFF2-40B4-BE49-F238E27FC236}">
                                <a16:creationId xmlns:a16="http://schemas.microsoft.com/office/drawing/2014/main" id="{269F592E-9D24-4FB4-B030-02201487253C}"/>
                              </a:ext>
                            </a:extLst>
                          </p:cNvPr>
                          <p:cNvSpPr txBox="1"/>
                          <p:nvPr/>
                        </p:nvSpPr>
                        <p:spPr>
                          <a:xfrm>
                            <a:off x="2339752" y="3472073"/>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A</a:t>
                            </a:r>
                            <a:endParaRPr lang="zh-CN" altLang="en-US" sz="1200" b="1" dirty="0"/>
                          </a:p>
                        </p:txBody>
                      </p:sp>
                      <p:sp>
                        <p:nvSpPr>
                          <p:cNvPr id="87" name="文本框 86">
                            <a:extLst>
                              <a:ext uri="{FF2B5EF4-FFF2-40B4-BE49-F238E27FC236}">
                                <a16:creationId xmlns:a16="http://schemas.microsoft.com/office/drawing/2014/main" id="{F93F7C06-8B3A-48AF-A2D2-F797F6B0E371}"/>
                              </a:ext>
                            </a:extLst>
                          </p:cNvPr>
                          <p:cNvSpPr txBox="1"/>
                          <p:nvPr/>
                        </p:nvSpPr>
                        <p:spPr>
                          <a:xfrm>
                            <a:off x="2339752" y="3754318"/>
                            <a:ext cx="792088" cy="276999"/>
                          </a:xfrm>
                          <a:prstGeom prst="rect">
                            <a:avLst/>
                          </a:prstGeom>
                          <a:solidFill>
                            <a:schemeClr val="bg1"/>
                          </a:solidFill>
                          <a:ln>
                            <a:solidFill>
                              <a:schemeClr val="tx1"/>
                            </a:solidFill>
                          </a:ln>
                        </p:spPr>
                        <p:txBody>
                          <a:bodyPr wrap="square" rtlCol="0">
                            <a:spAutoFit/>
                          </a:bodyPr>
                          <a:lstStyle>
                            <a:defPPr>
                              <a:defRPr lang="zh-CN"/>
                            </a:defPPr>
                            <a:lvl1pPr algn="ctr">
                              <a:defRPr sz="1200" b="1"/>
                            </a:lvl1pPr>
                          </a:lstStyle>
                          <a:p>
                            <a:endParaRPr lang="zh-CN" altLang="en-US" dirty="0"/>
                          </a:p>
                        </p:txBody>
                      </p:sp>
                      <p:sp>
                        <p:nvSpPr>
                          <p:cNvPr id="88" name="文本框 87">
                            <a:extLst>
                              <a:ext uri="{FF2B5EF4-FFF2-40B4-BE49-F238E27FC236}">
                                <a16:creationId xmlns:a16="http://schemas.microsoft.com/office/drawing/2014/main" id="{A5D1A5EC-01A5-4F6E-8DAF-8B3424D68759}"/>
                              </a:ext>
                            </a:extLst>
                          </p:cNvPr>
                          <p:cNvSpPr txBox="1"/>
                          <p:nvPr/>
                        </p:nvSpPr>
                        <p:spPr>
                          <a:xfrm>
                            <a:off x="2339752" y="403656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grpSp>
                  <p:sp>
                    <p:nvSpPr>
                      <p:cNvPr id="79" name="文本框 78">
                        <a:extLst>
                          <a:ext uri="{FF2B5EF4-FFF2-40B4-BE49-F238E27FC236}">
                            <a16:creationId xmlns:a16="http://schemas.microsoft.com/office/drawing/2014/main" id="{7785A13B-5D29-42A1-9998-BDE470ADC93D}"/>
                          </a:ext>
                        </a:extLst>
                      </p:cNvPr>
                      <p:cNvSpPr txBox="1"/>
                      <p:nvPr/>
                    </p:nvSpPr>
                    <p:spPr>
                      <a:xfrm>
                        <a:off x="1963962" y="3093909"/>
                        <a:ext cx="338554" cy="276999"/>
                      </a:xfrm>
                      <a:prstGeom prst="rect">
                        <a:avLst/>
                      </a:prstGeom>
                      <a:noFill/>
                    </p:spPr>
                    <p:txBody>
                      <a:bodyPr wrap="none" rtlCol="0">
                        <a:spAutoFit/>
                      </a:bodyPr>
                      <a:lstStyle/>
                      <a:p>
                        <a:r>
                          <a:rPr lang="en-US" altLang="zh-CN" sz="1200" b="1" dirty="0"/>
                          <a:t>SP</a:t>
                        </a:r>
                        <a:endParaRPr lang="zh-CN" altLang="en-US" sz="1200" b="1" dirty="0"/>
                      </a:p>
                    </p:txBody>
                  </p:sp>
                </p:grpSp>
              </p:grpSp>
              <p:sp>
                <p:nvSpPr>
                  <p:cNvPr id="75" name="文本框 74">
                    <a:extLst>
                      <a:ext uri="{FF2B5EF4-FFF2-40B4-BE49-F238E27FC236}">
                        <a16:creationId xmlns:a16="http://schemas.microsoft.com/office/drawing/2014/main" id="{D047FEFE-13B4-40E8-9FF1-20943B2706C6}"/>
                      </a:ext>
                    </a:extLst>
                  </p:cNvPr>
                  <p:cNvSpPr txBox="1"/>
                  <p:nvPr/>
                </p:nvSpPr>
                <p:spPr>
                  <a:xfrm>
                    <a:off x="2489574" y="1791978"/>
                    <a:ext cx="492443" cy="276999"/>
                  </a:xfrm>
                  <a:prstGeom prst="rect">
                    <a:avLst/>
                  </a:prstGeom>
                  <a:noFill/>
                </p:spPr>
                <p:txBody>
                  <a:bodyPr wrap="none" rtlCol="0">
                    <a:spAutoFit/>
                  </a:bodyPr>
                  <a:lstStyle/>
                  <a:p>
                    <a:r>
                      <a:rPr lang="zh-CN" altLang="en-US" sz="1200" b="1" dirty="0"/>
                      <a:t>出栈</a:t>
                    </a:r>
                  </a:p>
                </p:txBody>
              </p:sp>
            </p:grpSp>
            <p:cxnSp>
              <p:nvCxnSpPr>
                <p:cNvPr id="90" name="直接箭头连接符 89">
                  <a:extLst>
                    <a:ext uri="{FF2B5EF4-FFF2-40B4-BE49-F238E27FC236}">
                      <a16:creationId xmlns:a16="http://schemas.microsoft.com/office/drawing/2014/main" id="{45270534-9AEE-4DAB-A726-4186EA611A91}"/>
                    </a:ext>
                  </a:extLst>
                </p:cNvPr>
                <p:cNvCxnSpPr>
                  <a:cxnSpLocks/>
                </p:cNvCxnSpPr>
                <p:nvPr/>
              </p:nvCxnSpPr>
              <p:spPr>
                <a:xfrm>
                  <a:off x="8028384" y="2979591"/>
                  <a:ext cx="0" cy="18090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B23C8994-3480-49F1-9CB6-BA980E3FB612}"/>
                    </a:ext>
                  </a:extLst>
                </p:cNvPr>
                <p:cNvSpPr txBox="1"/>
                <p:nvPr/>
              </p:nvSpPr>
              <p:spPr>
                <a:xfrm>
                  <a:off x="7751965" y="2719953"/>
                  <a:ext cx="646331" cy="276999"/>
                </a:xfrm>
                <a:prstGeom prst="rect">
                  <a:avLst/>
                </a:prstGeom>
                <a:noFill/>
              </p:spPr>
              <p:txBody>
                <a:bodyPr wrap="none" rtlCol="0">
                  <a:spAutoFit/>
                </a:bodyPr>
                <a:lstStyle/>
                <a:p>
                  <a:r>
                    <a:rPr lang="zh-CN" altLang="en-US" sz="1200" b="1" dirty="0"/>
                    <a:t>低地址</a:t>
                  </a:r>
                </a:p>
              </p:txBody>
            </p:sp>
          </p:grpSp>
          <p:sp>
            <p:nvSpPr>
              <p:cNvPr id="178" name="文本框 177">
                <a:extLst>
                  <a:ext uri="{FF2B5EF4-FFF2-40B4-BE49-F238E27FC236}">
                    <a16:creationId xmlns:a16="http://schemas.microsoft.com/office/drawing/2014/main" id="{8151122E-3B36-42A9-A482-208A2CDDEFD3}"/>
                  </a:ext>
                </a:extLst>
              </p:cNvPr>
              <p:cNvSpPr txBox="1"/>
              <p:nvPr/>
            </p:nvSpPr>
            <p:spPr>
              <a:xfrm>
                <a:off x="7740352" y="4753538"/>
                <a:ext cx="646331" cy="276999"/>
              </a:xfrm>
              <a:prstGeom prst="rect">
                <a:avLst/>
              </a:prstGeom>
              <a:noFill/>
            </p:spPr>
            <p:txBody>
              <a:bodyPr wrap="none" rtlCol="0">
                <a:spAutoFit/>
              </a:bodyPr>
              <a:lstStyle/>
              <a:p>
                <a:r>
                  <a:rPr lang="zh-CN" altLang="en-US" sz="1200" b="1" dirty="0"/>
                  <a:t>高地址</a:t>
                </a:r>
              </a:p>
            </p:txBody>
          </p:sp>
        </p:grpSp>
        <p:sp>
          <p:nvSpPr>
            <p:cNvPr id="180" name="文本框 179">
              <a:extLst>
                <a:ext uri="{FF2B5EF4-FFF2-40B4-BE49-F238E27FC236}">
                  <a16:creationId xmlns:a16="http://schemas.microsoft.com/office/drawing/2014/main" id="{1C224223-A6DE-40FA-81D7-0A99EC64D28B}"/>
                </a:ext>
              </a:extLst>
            </p:cNvPr>
            <p:cNvSpPr txBox="1"/>
            <p:nvPr/>
          </p:nvSpPr>
          <p:spPr>
            <a:xfrm>
              <a:off x="3075582" y="5364205"/>
              <a:ext cx="2757486" cy="276999"/>
            </a:xfrm>
            <a:prstGeom prst="rect">
              <a:avLst/>
            </a:prstGeom>
            <a:noFill/>
          </p:spPr>
          <p:txBody>
            <a:bodyPr wrap="none" rtlCol="0">
              <a:spAutoFit/>
            </a:bodyPr>
            <a:lstStyle/>
            <a:p>
              <a:r>
                <a:rPr lang="zh-CN" altLang="en-US" sz="1200" b="1" dirty="0"/>
                <a:t>图</a:t>
              </a:r>
              <a:r>
                <a:rPr lang="en-US" altLang="zh-CN" sz="1200" b="1" dirty="0"/>
                <a:t>5.11    </a:t>
              </a:r>
              <a:r>
                <a:rPr lang="zh-CN" altLang="en-US" sz="1200" b="1" dirty="0"/>
                <a:t>存储器堆栈进出栈的操作过程</a:t>
              </a:r>
            </a:p>
          </p:txBody>
        </p:sp>
      </p:grpSp>
    </p:spTree>
    <p:extLst>
      <p:ext uri="{BB962C8B-B14F-4D97-AF65-F5344CB8AC3E}">
        <p14:creationId xmlns:p14="http://schemas.microsoft.com/office/powerpoint/2010/main" val="23562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F15E9-F7DF-4875-B1AA-964774A6B31E}"/>
              </a:ext>
            </a:extLst>
          </p:cNvPr>
          <p:cNvSpPr>
            <a:spLocks noGrp="1"/>
          </p:cNvSpPr>
          <p:nvPr>
            <p:ph idx="1"/>
          </p:nvPr>
        </p:nvSpPr>
        <p:spPr>
          <a:xfrm>
            <a:off x="457200" y="260648"/>
            <a:ext cx="8229600" cy="4525963"/>
          </a:xfrm>
        </p:spPr>
        <p:txBody>
          <a:bodyPr/>
          <a:lstStyle/>
          <a:p>
            <a:r>
              <a:rPr lang="zh-CN" altLang="en-US" sz="1800" b="1" dirty="0"/>
              <a:t>（</a:t>
            </a:r>
            <a:r>
              <a:rPr lang="en-US" altLang="zh-CN" sz="1800" b="1" dirty="0"/>
              <a:t>2</a:t>
            </a:r>
            <a:r>
              <a:rPr lang="zh-CN" altLang="en-US" sz="1800" b="1" dirty="0"/>
              <a:t>）寄存器堆栈</a:t>
            </a:r>
            <a:endParaRPr lang="en-US" altLang="zh-CN" sz="1600" b="1" dirty="0"/>
          </a:p>
          <a:p>
            <a:pPr lvl="1"/>
            <a:endParaRPr lang="en-US" altLang="zh-CN" sz="1400" b="1" dirty="0"/>
          </a:p>
          <a:p>
            <a:pPr lvl="1"/>
            <a:r>
              <a:rPr lang="zh-CN" altLang="en-US" sz="1400" b="1" dirty="0"/>
              <a:t>图</a:t>
            </a:r>
            <a:r>
              <a:rPr lang="en-US" altLang="zh-CN" sz="1400" b="1" dirty="0"/>
              <a:t>5.12</a:t>
            </a:r>
            <a:r>
              <a:rPr lang="zh-CN" altLang="en-US" sz="1400" b="1" dirty="0"/>
              <a:t>为寄存器堆栈</a:t>
            </a:r>
            <a:r>
              <a:rPr lang="zh-CN" altLang="en-US" sz="1400" b="1" dirty="0">
                <a:solidFill>
                  <a:srgbClr val="FF0000"/>
                </a:solidFill>
              </a:rPr>
              <a:t>进出栈</a:t>
            </a:r>
            <a:r>
              <a:rPr lang="zh-CN" altLang="en-US" sz="1400" b="1" dirty="0"/>
              <a:t>的操作过程，寄存器堆栈</a:t>
            </a:r>
            <a:r>
              <a:rPr lang="zh-CN" altLang="en-US" sz="1400" b="1" dirty="0">
                <a:highlight>
                  <a:srgbClr val="FFFF00"/>
                </a:highlight>
              </a:rPr>
              <a:t>不需要堆栈指示器</a:t>
            </a:r>
            <a:r>
              <a:rPr lang="en-US" altLang="zh-CN" sz="1400" b="1" dirty="0">
                <a:highlight>
                  <a:srgbClr val="FFFF00"/>
                </a:highlight>
              </a:rPr>
              <a:t>SP</a:t>
            </a:r>
          </a:p>
          <a:p>
            <a:pPr lvl="1"/>
            <a:endParaRPr lang="en-US" altLang="zh-CN" sz="1400" b="1" dirty="0"/>
          </a:p>
          <a:p>
            <a:pPr lvl="1"/>
            <a:r>
              <a:rPr lang="zh-CN" altLang="en-US" sz="1400" b="1" dirty="0"/>
              <a:t>寄存器堆栈与存储器堆栈的不同点：</a:t>
            </a:r>
            <a:endParaRPr lang="en-US" altLang="zh-CN" sz="1400" b="1" dirty="0"/>
          </a:p>
          <a:p>
            <a:pPr lvl="2">
              <a:buFont typeface="+mj-ea"/>
              <a:buAutoNum type="circleNumDbPlain"/>
            </a:pPr>
            <a:r>
              <a:rPr lang="zh-CN" altLang="en-US" sz="1200" b="1" dirty="0"/>
              <a:t>寄存器堆栈栈顶固定不动，而存储器堆栈栈顶随着堆栈操作而移动</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进行堆栈操作时，寄存器堆栈中的数据移动，而存储器堆栈中的数据不动</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寄存器堆栈速度快，但容量有限；存储器堆栈速度慢，但容量很大</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t>寄存器堆栈必须采用专用堆栈指令进行控制，存储器堆栈则不一定</a:t>
            </a:r>
            <a:endParaRPr lang="en-US" altLang="zh-CN" sz="1400" b="1" dirty="0"/>
          </a:p>
          <a:p>
            <a:pPr lvl="1"/>
            <a:endParaRPr lang="en-US" altLang="zh-CN" sz="1400" b="1" dirty="0"/>
          </a:p>
          <a:p>
            <a:endParaRPr lang="zh-CN" altLang="en-US" sz="1800" b="1" dirty="0"/>
          </a:p>
        </p:txBody>
      </p:sp>
      <p:grpSp>
        <p:nvGrpSpPr>
          <p:cNvPr id="93" name="组合 92">
            <a:extLst>
              <a:ext uri="{FF2B5EF4-FFF2-40B4-BE49-F238E27FC236}">
                <a16:creationId xmlns:a16="http://schemas.microsoft.com/office/drawing/2014/main" id="{A27C80A3-6C0F-442C-A343-0BC36568599B}"/>
              </a:ext>
            </a:extLst>
          </p:cNvPr>
          <p:cNvGrpSpPr/>
          <p:nvPr/>
        </p:nvGrpSpPr>
        <p:grpSpPr>
          <a:xfrm>
            <a:off x="179512" y="3519748"/>
            <a:ext cx="8613957" cy="3149612"/>
            <a:chOff x="179512" y="3519748"/>
            <a:chExt cx="8613957" cy="3149612"/>
          </a:xfrm>
        </p:grpSpPr>
        <p:sp>
          <p:nvSpPr>
            <p:cNvPr id="180" name="文本框 179">
              <a:extLst>
                <a:ext uri="{FF2B5EF4-FFF2-40B4-BE49-F238E27FC236}">
                  <a16:creationId xmlns:a16="http://schemas.microsoft.com/office/drawing/2014/main" id="{1C224223-A6DE-40FA-81D7-0A99EC64D28B}"/>
                </a:ext>
              </a:extLst>
            </p:cNvPr>
            <p:cNvSpPr txBox="1"/>
            <p:nvPr/>
          </p:nvSpPr>
          <p:spPr>
            <a:xfrm>
              <a:off x="3075582" y="6392361"/>
              <a:ext cx="2757486" cy="276999"/>
            </a:xfrm>
            <a:prstGeom prst="rect">
              <a:avLst/>
            </a:prstGeom>
            <a:noFill/>
          </p:spPr>
          <p:txBody>
            <a:bodyPr wrap="none" rtlCol="0">
              <a:spAutoFit/>
            </a:bodyPr>
            <a:lstStyle/>
            <a:p>
              <a:r>
                <a:rPr lang="zh-CN" altLang="en-US" sz="1200" b="1" dirty="0"/>
                <a:t>图</a:t>
              </a:r>
              <a:r>
                <a:rPr lang="en-US" altLang="zh-CN" sz="1200" b="1" dirty="0"/>
                <a:t>5.12    </a:t>
              </a:r>
              <a:r>
                <a:rPr lang="zh-CN" altLang="en-US" sz="1200" b="1" dirty="0"/>
                <a:t>寄存器堆栈进出栈的操作过程</a:t>
              </a:r>
            </a:p>
          </p:txBody>
        </p:sp>
        <p:grpSp>
          <p:nvGrpSpPr>
            <p:cNvPr id="89" name="组合 88">
              <a:extLst>
                <a:ext uri="{FF2B5EF4-FFF2-40B4-BE49-F238E27FC236}">
                  <a16:creationId xmlns:a16="http://schemas.microsoft.com/office/drawing/2014/main" id="{C01789EF-A160-4853-924F-E9707C8ECA4A}"/>
                </a:ext>
              </a:extLst>
            </p:cNvPr>
            <p:cNvGrpSpPr/>
            <p:nvPr/>
          </p:nvGrpSpPr>
          <p:grpSpPr>
            <a:xfrm>
              <a:off x="179512" y="3519748"/>
              <a:ext cx="8613957" cy="2525992"/>
              <a:chOff x="179512" y="3519748"/>
              <a:chExt cx="8613957" cy="2525992"/>
            </a:xfrm>
          </p:grpSpPr>
          <p:sp>
            <p:nvSpPr>
              <p:cNvPr id="92" name="文本框 91">
                <a:extLst>
                  <a:ext uri="{FF2B5EF4-FFF2-40B4-BE49-F238E27FC236}">
                    <a16:creationId xmlns:a16="http://schemas.microsoft.com/office/drawing/2014/main" id="{B23C8994-3480-49F1-9CB6-BA980E3FB612}"/>
                  </a:ext>
                </a:extLst>
              </p:cNvPr>
              <p:cNvSpPr txBox="1"/>
              <p:nvPr/>
            </p:nvSpPr>
            <p:spPr>
              <a:xfrm>
                <a:off x="7839362" y="5229200"/>
                <a:ext cx="954107" cy="276999"/>
              </a:xfrm>
              <a:prstGeom prst="rect">
                <a:avLst/>
              </a:prstGeom>
              <a:noFill/>
            </p:spPr>
            <p:txBody>
              <a:bodyPr wrap="none" rtlCol="0">
                <a:spAutoFit/>
              </a:bodyPr>
              <a:lstStyle/>
              <a:p>
                <a:r>
                  <a:rPr lang="zh-CN" altLang="en-US" sz="1200" b="1" dirty="0"/>
                  <a:t>寄存器堆栈</a:t>
                </a:r>
              </a:p>
            </p:txBody>
          </p:sp>
          <p:grpSp>
            <p:nvGrpSpPr>
              <p:cNvPr id="20" name="组合 19">
                <a:extLst>
                  <a:ext uri="{FF2B5EF4-FFF2-40B4-BE49-F238E27FC236}">
                    <a16:creationId xmlns:a16="http://schemas.microsoft.com/office/drawing/2014/main" id="{A74DB2A9-07A0-412D-AF77-4CF20682FDED}"/>
                  </a:ext>
                </a:extLst>
              </p:cNvPr>
              <p:cNvGrpSpPr/>
              <p:nvPr/>
            </p:nvGrpSpPr>
            <p:grpSpPr>
              <a:xfrm>
                <a:off x="179512" y="3519748"/>
                <a:ext cx="1455910" cy="2521584"/>
                <a:chOff x="179512" y="3519748"/>
                <a:chExt cx="1455910" cy="2521584"/>
              </a:xfrm>
            </p:grpSpPr>
            <p:grpSp>
              <p:nvGrpSpPr>
                <p:cNvPr id="2" name="组合 1">
                  <a:extLst>
                    <a:ext uri="{FF2B5EF4-FFF2-40B4-BE49-F238E27FC236}">
                      <a16:creationId xmlns:a16="http://schemas.microsoft.com/office/drawing/2014/main" id="{46BA143A-F720-4FC1-93CB-41C51B241BAC}"/>
                    </a:ext>
                  </a:extLst>
                </p:cNvPr>
                <p:cNvGrpSpPr/>
                <p:nvPr/>
              </p:nvGrpSpPr>
              <p:grpSpPr>
                <a:xfrm>
                  <a:off x="179512" y="3519748"/>
                  <a:ext cx="1455910" cy="2521584"/>
                  <a:chOff x="179512" y="3519748"/>
                  <a:chExt cx="1455910" cy="2521584"/>
                </a:xfrm>
              </p:grpSpPr>
              <p:grpSp>
                <p:nvGrpSpPr>
                  <p:cNvPr id="24" name="组合 23">
                    <a:extLst>
                      <a:ext uri="{FF2B5EF4-FFF2-40B4-BE49-F238E27FC236}">
                        <a16:creationId xmlns:a16="http://schemas.microsoft.com/office/drawing/2014/main" id="{D5913D87-C0B2-4D5F-A3B8-DF157DAEA6B6}"/>
                      </a:ext>
                    </a:extLst>
                  </p:cNvPr>
                  <p:cNvGrpSpPr/>
                  <p:nvPr/>
                </p:nvGrpSpPr>
                <p:grpSpPr>
                  <a:xfrm>
                    <a:off x="323528" y="3519748"/>
                    <a:ext cx="1311894" cy="2521584"/>
                    <a:chOff x="1819946" y="1791978"/>
                    <a:chExt cx="1311894" cy="2521584"/>
                  </a:xfrm>
                </p:grpSpPr>
                <p:grpSp>
                  <p:nvGrpSpPr>
                    <p:cNvPr id="17" name="组合 16">
                      <a:extLst>
                        <a:ext uri="{FF2B5EF4-FFF2-40B4-BE49-F238E27FC236}">
                          <a16:creationId xmlns:a16="http://schemas.microsoft.com/office/drawing/2014/main" id="{5AC4DCD2-745A-4CB1-82D2-A11200B279FD}"/>
                        </a:ext>
                      </a:extLst>
                    </p:cNvPr>
                    <p:cNvGrpSpPr/>
                    <p:nvPr/>
                  </p:nvGrpSpPr>
                  <p:grpSpPr>
                    <a:xfrm>
                      <a:off x="1819946" y="2205286"/>
                      <a:ext cx="1311894" cy="2108276"/>
                      <a:chOff x="1819946" y="2205286"/>
                      <a:chExt cx="1311894" cy="2108276"/>
                    </a:xfrm>
                  </p:grpSpPr>
                  <p:grpSp>
                    <p:nvGrpSpPr>
                      <p:cNvPr id="13" name="组合 12">
                        <a:extLst>
                          <a:ext uri="{FF2B5EF4-FFF2-40B4-BE49-F238E27FC236}">
                            <a16:creationId xmlns:a16="http://schemas.microsoft.com/office/drawing/2014/main" id="{6C8F40B7-CF53-446A-8F90-CC7146E675E3}"/>
                          </a:ext>
                        </a:extLst>
                      </p:cNvPr>
                      <p:cNvGrpSpPr/>
                      <p:nvPr/>
                    </p:nvGrpSpPr>
                    <p:grpSpPr>
                      <a:xfrm>
                        <a:off x="2339752" y="2205286"/>
                        <a:ext cx="792088" cy="2108276"/>
                        <a:chOff x="2339752" y="2205286"/>
                        <a:chExt cx="792088" cy="2108276"/>
                      </a:xfrm>
                    </p:grpSpPr>
                    <p:sp>
                      <p:nvSpPr>
                        <p:cNvPr id="6" name="文本框 5">
                          <a:extLst>
                            <a:ext uri="{FF2B5EF4-FFF2-40B4-BE49-F238E27FC236}">
                              <a16:creationId xmlns:a16="http://schemas.microsoft.com/office/drawing/2014/main" id="{49FBBBA2-82FB-4C06-9643-DC9A2E49F2C9}"/>
                            </a:ext>
                          </a:extLst>
                        </p:cNvPr>
                        <p:cNvSpPr txBox="1"/>
                        <p:nvPr/>
                      </p:nvSpPr>
                      <p:spPr>
                        <a:xfrm>
                          <a:off x="2339752" y="2936399"/>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nvGrpSpPr>
                        <p:cNvPr id="12" name="组合 11">
                          <a:extLst>
                            <a:ext uri="{FF2B5EF4-FFF2-40B4-BE49-F238E27FC236}">
                              <a16:creationId xmlns:a16="http://schemas.microsoft.com/office/drawing/2014/main" id="{B0D250B6-4D7F-4A30-A421-DD778131D48C}"/>
                            </a:ext>
                          </a:extLst>
                        </p:cNvPr>
                        <p:cNvGrpSpPr/>
                        <p:nvPr/>
                      </p:nvGrpSpPr>
                      <p:grpSpPr>
                        <a:xfrm>
                          <a:off x="2339752" y="2205286"/>
                          <a:ext cx="792088" cy="2108276"/>
                          <a:chOff x="2339752" y="2205286"/>
                          <a:chExt cx="792088" cy="2108276"/>
                        </a:xfrm>
                      </p:grpSpPr>
                      <p:sp>
                        <p:nvSpPr>
                          <p:cNvPr id="4" name="文本框 3">
                            <a:extLst>
                              <a:ext uri="{FF2B5EF4-FFF2-40B4-BE49-F238E27FC236}">
                                <a16:creationId xmlns:a16="http://schemas.microsoft.com/office/drawing/2014/main" id="{EB05061C-4CB8-443A-BAB2-411FD25194D5}"/>
                              </a:ext>
                            </a:extLst>
                          </p:cNvPr>
                          <p:cNvSpPr txBox="1"/>
                          <p:nvPr/>
                        </p:nvSpPr>
                        <p:spPr>
                          <a:xfrm>
                            <a:off x="2339752" y="2205286"/>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A</a:t>
                            </a:r>
                            <a:endParaRPr lang="zh-CN" altLang="en-US" sz="1200" b="1" dirty="0"/>
                          </a:p>
                        </p:txBody>
                      </p:sp>
                      <p:sp>
                        <p:nvSpPr>
                          <p:cNvPr id="8" name="文本框 7">
                            <a:extLst>
                              <a:ext uri="{FF2B5EF4-FFF2-40B4-BE49-F238E27FC236}">
                                <a16:creationId xmlns:a16="http://schemas.microsoft.com/office/drawing/2014/main" id="{F0E545F9-70B1-4F63-B2B6-1D85604301B1}"/>
                              </a:ext>
                            </a:extLst>
                          </p:cNvPr>
                          <p:cNvSpPr txBox="1"/>
                          <p:nvPr/>
                        </p:nvSpPr>
                        <p:spPr>
                          <a:xfrm>
                            <a:off x="2339752" y="3296439"/>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9" name="文本框 8">
                            <a:extLst>
                              <a:ext uri="{FF2B5EF4-FFF2-40B4-BE49-F238E27FC236}">
                                <a16:creationId xmlns:a16="http://schemas.microsoft.com/office/drawing/2014/main" id="{784FAFFC-110E-401A-8577-F9775B3468C9}"/>
                              </a:ext>
                            </a:extLst>
                          </p:cNvPr>
                          <p:cNvSpPr txBox="1"/>
                          <p:nvPr/>
                        </p:nvSpPr>
                        <p:spPr>
                          <a:xfrm>
                            <a:off x="2339752" y="3656479"/>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11" name="文本框 10">
                            <a:extLst>
                              <a:ext uri="{FF2B5EF4-FFF2-40B4-BE49-F238E27FC236}">
                                <a16:creationId xmlns:a16="http://schemas.microsoft.com/office/drawing/2014/main" id="{1A8B2904-4349-4ED8-9059-6F85C177E9F1}"/>
                              </a:ext>
                            </a:extLst>
                          </p:cNvPr>
                          <p:cNvSpPr txBox="1"/>
                          <p:nvPr/>
                        </p:nvSpPr>
                        <p:spPr>
                          <a:xfrm>
                            <a:off x="2339752" y="403656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grpSp>
                  <p:sp>
                    <p:nvSpPr>
                      <p:cNvPr id="16" name="文本框 15">
                        <a:extLst>
                          <a:ext uri="{FF2B5EF4-FFF2-40B4-BE49-F238E27FC236}">
                            <a16:creationId xmlns:a16="http://schemas.microsoft.com/office/drawing/2014/main" id="{BF9013FC-F70A-4C89-8C63-2C1945C121C4}"/>
                          </a:ext>
                        </a:extLst>
                      </p:cNvPr>
                      <p:cNvSpPr txBox="1"/>
                      <p:nvPr/>
                    </p:nvSpPr>
                    <p:spPr>
                      <a:xfrm>
                        <a:off x="1819946" y="2936399"/>
                        <a:ext cx="492443" cy="276999"/>
                      </a:xfrm>
                      <a:prstGeom prst="rect">
                        <a:avLst/>
                      </a:prstGeom>
                      <a:noFill/>
                    </p:spPr>
                    <p:txBody>
                      <a:bodyPr wrap="none" rtlCol="0">
                        <a:spAutoFit/>
                      </a:bodyPr>
                      <a:lstStyle/>
                      <a:p>
                        <a:r>
                          <a:rPr lang="zh-CN" altLang="en-US" sz="1200" b="1" dirty="0"/>
                          <a:t>栈顶</a:t>
                        </a:r>
                      </a:p>
                    </p:txBody>
                  </p:sp>
                </p:grpSp>
                <p:sp>
                  <p:nvSpPr>
                    <p:cNvPr id="23" name="文本框 22">
                      <a:extLst>
                        <a:ext uri="{FF2B5EF4-FFF2-40B4-BE49-F238E27FC236}">
                          <a16:creationId xmlns:a16="http://schemas.microsoft.com/office/drawing/2014/main" id="{DA5754E1-AC8D-4DA7-97B5-38E93CA4E2B9}"/>
                        </a:ext>
                      </a:extLst>
                    </p:cNvPr>
                    <p:cNvSpPr txBox="1"/>
                    <p:nvPr/>
                  </p:nvSpPr>
                  <p:spPr>
                    <a:xfrm>
                      <a:off x="2489574" y="1791978"/>
                      <a:ext cx="492443" cy="276999"/>
                    </a:xfrm>
                    <a:prstGeom prst="rect">
                      <a:avLst/>
                    </a:prstGeom>
                    <a:noFill/>
                  </p:spPr>
                  <p:txBody>
                    <a:bodyPr wrap="none" rtlCol="0">
                      <a:spAutoFit/>
                    </a:bodyPr>
                    <a:lstStyle/>
                    <a:p>
                      <a:r>
                        <a:rPr lang="zh-CN" altLang="en-US" sz="1200" b="1" dirty="0"/>
                        <a:t>空栈</a:t>
                      </a:r>
                    </a:p>
                  </p:txBody>
                </p:sp>
              </p:grpSp>
              <p:sp>
                <p:nvSpPr>
                  <p:cNvPr id="91" name="文本框 90">
                    <a:extLst>
                      <a:ext uri="{FF2B5EF4-FFF2-40B4-BE49-F238E27FC236}">
                        <a16:creationId xmlns:a16="http://schemas.microsoft.com/office/drawing/2014/main" id="{BE8B7216-8F49-4EF6-AE90-5A4C65164696}"/>
                      </a:ext>
                    </a:extLst>
                  </p:cNvPr>
                  <p:cNvSpPr txBox="1"/>
                  <p:nvPr/>
                </p:nvSpPr>
                <p:spPr>
                  <a:xfrm>
                    <a:off x="179512" y="3933056"/>
                    <a:ext cx="646331" cy="276999"/>
                  </a:xfrm>
                  <a:prstGeom prst="rect">
                    <a:avLst/>
                  </a:prstGeom>
                  <a:noFill/>
                </p:spPr>
                <p:txBody>
                  <a:bodyPr wrap="none" rtlCol="0">
                    <a:spAutoFit/>
                  </a:bodyPr>
                  <a:lstStyle/>
                  <a:p>
                    <a:r>
                      <a:rPr lang="zh-CN" altLang="en-US" sz="1200" b="1" dirty="0"/>
                      <a:t>寄存器</a:t>
                    </a:r>
                  </a:p>
                </p:txBody>
              </p:sp>
            </p:grpSp>
            <p:cxnSp>
              <p:nvCxnSpPr>
                <p:cNvPr id="19" name="直接箭头连接符 18">
                  <a:extLst>
                    <a:ext uri="{FF2B5EF4-FFF2-40B4-BE49-F238E27FC236}">
                      <a16:creationId xmlns:a16="http://schemas.microsoft.com/office/drawing/2014/main" id="{6AF31565-A8E6-42D9-B5E4-EE136ED9EF78}"/>
                    </a:ext>
                  </a:extLst>
                </p:cNvPr>
                <p:cNvCxnSpPr/>
                <p:nvPr/>
              </p:nvCxnSpPr>
              <p:spPr>
                <a:xfrm>
                  <a:off x="1236484" y="4232121"/>
                  <a:ext cx="0" cy="43204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83CA9E0D-A7BC-480D-89EB-CE584AB2A590}"/>
                  </a:ext>
                </a:extLst>
              </p:cNvPr>
              <p:cNvGrpSpPr/>
              <p:nvPr/>
            </p:nvGrpSpPr>
            <p:grpSpPr>
              <a:xfrm>
                <a:off x="2339752" y="3524156"/>
                <a:ext cx="792088" cy="2521584"/>
                <a:chOff x="843334" y="3519748"/>
                <a:chExt cx="792088" cy="2521584"/>
              </a:xfrm>
            </p:grpSpPr>
            <p:grpSp>
              <p:nvGrpSpPr>
                <p:cNvPr id="98" name="组合 97">
                  <a:extLst>
                    <a:ext uri="{FF2B5EF4-FFF2-40B4-BE49-F238E27FC236}">
                      <a16:creationId xmlns:a16="http://schemas.microsoft.com/office/drawing/2014/main" id="{67546552-2371-40E2-B361-C3C56A8CB09E}"/>
                    </a:ext>
                  </a:extLst>
                </p:cNvPr>
                <p:cNvGrpSpPr/>
                <p:nvPr/>
              </p:nvGrpSpPr>
              <p:grpSpPr>
                <a:xfrm>
                  <a:off x="843334" y="3519748"/>
                  <a:ext cx="792088" cy="2521584"/>
                  <a:chOff x="2339752" y="1791978"/>
                  <a:chExt cx="792088" cy="2521584"/>
                </a:xfrm>
              </p:grpSpPr>
              <p:grpSp>
                <p:nvGrpSpPr>
                  <p:cNvPr id="102" name="组合 101">
                    <a:extLst>
                      <a:ext uri="{FF2B5EF4-FFF2-40B4-BE49-F238E27FC236}">
                        <a16:creationId xmlns:a16="http://schemas.microsoft.com/office/drawing/2014/main" id="{6CDD1A47-FFA9-4E10-A99D-EDDA6905399F}"/>
                      </a:ext>
                    </a:extLst>
                  </p:cNvPr>
                  <p:cNvGrpSpPr/>
                  <p:nvPr/>
                </p:nvGrpSpPr>
                <p:grpSpPr>
                  <a:xfrm>
                    <a:off x="2339752" y="2205286"/>
                    <a:ext cx="792088" cy="2108276"/>
                    <a:chOff x="2339752" y="2205286"/>
                    <a:chExt cx="792088" cy="2108276"/>
                  </a:xfrm>
                </p:grpSpPr>
                <p:sp>
                  <p:nvSpPr>
                    <p:cNvPr id="104" name="文本框 103">
                      <a:extLst>
                        <a:ext uri="{FF2B5EF4-FFF2-40B4-BE49-F238E27FC236}">
                          <a16:creationId xmlns:a16="http://schemas.microsoft.com/office/drawing/2014/main" id="{A33E38F7-57B6-49C4-86CB-2B5E894AD70A}"/>
                        </a:ext>
                      </a:extLst>
                    </p:cNvPr>
                    <p:cNvSpPr txBox="1"/>
                    <p:nvPr/>
                  </p:nvSpPr>
                  <p:spPr>
                    <a:xfrm>
                      <a:off x="2339752" y="2936399"/>
                      <a:ext cx="792088" cy="276999"/>
                    </a:xfrm>
                    <a:prstGeom prst="rect">
                      <a:avLst/>
                    </a:prstGeom>
                    <a:solidFill>
                      <a:srgbClr val="00B0F0"/>
                    </a:solidFill>
                    <a:ln>
                      <a:solidFill>
                        <a:schemeClr val="tx1"/>
                      </a:solidFill>
                    </a:ln>
                  </p:spPr>
                  <p:txBody>
                    <a:bodyPr wrap="square" rtlCol="0">
                      <a:spAutoFit/>
                    </a:bodyPr>
                    <a:lstStyle/>
                    <a:p>
                      <a:pPr algn="ctr"/>
                      <a:r>
                        <a:rPr lang="en-US" altLang="zh-CN" sz="1200" b="1" dirty="0"/>
                        <a:t>A</a:t>
                      </a:r>
                      <a:endParaRPr lang="zh-CN" altLang="en-US" sz="1200" b="1" dirty="0"/>
                    </a:p>
                  </p:txBody>
                </p:sp>
                <p:grpSp>
                  <p:nvGrpSpPr>
                    <p:cNvPr id="105" name="组合 104">
                      <a:extLst>
                        <a:ext uri="{FF2B5EF4-FFF2-40B4-BE49-F238E27FC236}">
                          <a16:creationId xmlns:a16="http://schemas.microsoft.com/office/drawing/2014/main" id="{C2578975-061E-447E-856D-7D944B88A739}"/>
                        </a:ext>
                      </a:extLst>
                    </p:cNvPr>
                    <p:cNvGrpSpPr/>
                    <p:nvPr/>
                  </p:nvGrpSpPr>
                  <p:grpSpPr>
                    <a:xfrm>
                      <a:off x="2339752" y="2205286"/>
                      <a:ext cx="792088" cy="2108276"/>
                      <a:chOff x="2339752" y="2205286"/>
                      <a:chExt cx="792088" cy="2108276"/>
                    </a:xfrm>
                  </p:grpSpPr>
                  <p:sp>
                    <p:nvSpPr>
                      <p:cNvPr id="106" name="文本框 105">
                        <a:extLst>
                          <a:ext uri="{FF2B5EF4-FFF2-40B4-BE49-F238E27FC236}">
                            <a16:creationId xmlns:a16="http://schemas.microsoft.com/office/drawing/2014/main" id="{04E2CB79-BEC3-4A9A-8005-0035908B4827}"/>
                          </a:ext>
                        </a:extLst>
                      </p:cNvPr>
                      <p:cNvSpPr txBox="1"/>
                      <p:nvPr/>
                    </p:nvSpPr>
                    <p:spPr>
                      <a:xfrm>
                        <a:off x="2339752" y="2205286"/>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A</a:t>
                        </a:r>
                        <a:endParaRPr lang="zh-CN" altLang="en-US" sz="1200" b="1" dirty="0"/>
                      </a:p>
                    </p:txBody>
                  </p:sp>
                  <p:sp>
                    <p:nvSpPr>
                      <p:cNvPr id="107" name="文本框 106">
                        <a:extLst>
                          <a:ext uri="{FF2B5EF4-FFF2-40B4-BE49-F238E27FC236}">
                            <a16:creationId xmlns:a16="http://schemas.microsoft.com/office/drawing/2014/main" id="{B0BEF443-7B54-4537-890D-FE1A0209B637}"/>
                          </a:ext>
                        </a:extLst>
                      </p:cNvPr>
                      <p:cNvSpPr txBox="1"/>
                      <p:nvPr/>
                    </p:nvSpPr>
                    <p:spPr>
                      <a:xfrm>
                        <a:off x="2339752" y="3296439"/>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108" name="文本框 107">
                        <a:extLst>
                          <a:ext uri="{FF2B5EF4-FFF2-40B4-BE49-F238E27FC236}">
                            <a16:creationId xmlns:a16="http://schemas.microsoft.com/office/drawing/2014/main" id="{BF4036C2-9F3F-436C-8453-D780AEED5CDE}"/>
                          </a:ext>
                        </a:extLst>
                      </p:cNvPr>
                      <p:cNvSpPr txBox="1"/>
                      <p:nvPr/>
                    </p:nvSpPr>
                    <p:spPr>
                      <a:xfrm>
                        <a:off x="2339752" y="3656479"/>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109" name="文本框 108">
                        <a:extLst>
                          <a:ext uri="{FF2B5EF4-FFF2-40B4-BE49-F238E27FC236}">
                            <a16:creationId xmlns:a16="http://schemas.microsoft.com/office/drawing/2014/main" id="{FCFA3D03-FA95-48F0-81CC-15B55ABD3863}"/>
                          </a:ext>
                        </a:extLst>
                      </p:cNvPr>
                      <p:cNvSpPr txBox="1"/>
                      <p:nvPr/>
                    </p:nvSpPr>
                    <p:spPr>
                      <a:xfrm>
                        <a:off x="2339752" y="403656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grpSp>
              <p:sp>
                <p:nvSpPr>
                  <p:cNvPr id="101" name="文本框 100">
                    <a:extLst>
                      <a:ext uri="{FF2B5EF4-FFF2-40B4-BE49-F238E27FC236}">
                        <a16:creationId xmlns:a16="http://schemas.microsoft.com/office/drawing/2014/main" id="{4C4A5693-6879-4C65-8114-8B964BE06754}"/>
                      </a:ext>
                    </a:extLst>
                  </p:cNvPr>
                  <p:cNvSpPr txBox="1"/>
                  <p:nvPr/>
                </p:nvSpPr>
                <p:spPr>
                  <a:xfrm>
                    <a:off x="2489574" y="1791978"/>
                    <a:ext cx="492443" cy="276999"/>
                  </a:xfrm>
                  <a:prstGeom prst="rect">
                    <a:avLst/>
                  </a:prstGeom>
                  <a:noFill/>
                </p:spPr>
                <p:txBody>
                  <a:bodyPr wrap="none" rtlCol="0">
                    <a:spAutoFit/>
                  </a:bodyPr>
                  <a:lstStyle/>
                  <a:p>
                    <a:r>
                      <a:rPr lang="zh-CN" altLang="en-US" sz="1200" b="1" dirty="0"/>
                      <a:t>入栈</a:t>
                    </a:r>
                  </a:p>
                </p:txBody>
              </p:sp>
            </p:grpSp>
            <p:cxnSp>
              <p:nvCxnSpPr>
                <p:cNvPr id="97" name="直接箭头连接符 96">
                  <a:extLst>
                    <a:ext uri="{FF2B5EF4-FFF2-40B4-BE49-F238E27FC236}">
                      <a16:creationId xmlns:a16="http://schemas.microsoft.com/office/drawing/2014/main" id="{E042B277-4F2F-4520-A447-116D9C8AD707}"/>
                    </a:ext>
                  </a:extLst>
                </p:cNvPr>
                <p:cNvCxnSpPr/>
                <p:nvPr/>
              </p:nvCxnSpPr>
              <p:spPr>
                <a:xfrm>
                  <a:off x="1236484" y="4232121"/>
                  <a:ext cx="0" cy="43204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A4730D24-129D-49C2-B72C-6CD78B3B4B46}"/>
                  </a:ext>
                </a:extLst>
              </p:cNvPr>
              <p:cNvGrpSpPr/>
              <p:nvPr/>
            </p:nvGrpSpPr>
            <p:grpSpPr>
              <a:xfrm>
                <a:off x="3851920" y="3524156"/>
                <a:ext cx="792088" cy="2521584"/>
                <a:chOff x="843334" y="3519748"/>
                <a:chExt cx="792088" cy="2521584"/>
              </a:xfrm>
            </p:grpSpPr>
            <p:grpSp>
              <p:nvGrpSpPr>
                <p:cNvPr id="111" name="组合 110">
                  <a:extLst>
                    <a:ext uri="{FF2B5EF4-FFF2-40B4-BE49-F238E27FC236}">
                      <a16:creationId xmlns:a16="http://schemas.microsoft.com/office/drawing/2014/main" id="{24612718-6B8A-4113-A48D-EF127E7B0050}"/>
                    </a:ext>
                  </a:extLst>
                </p:cNvPr>
                <p:cNvGrpSpPr/>
                <p:nvPr/>
              </p:nvGrpSpPr>
              <p:grpSpPr>
                <a:xfrm>
                  <a:off x="843334" y="3519748"/>
                  <a:ext cx="792088" cy="2521584"/>
                  <a:chOff x="2339752" y="1791978"/>
                  <a:chExt cx="792088" cy="2521584"/>
                </a:xfrm>
              </p:grpSpPr>
              <p:grpSp>
                <p:nvGrpSpPr>
                  <p:cNvPr id="113" name="组合 112">
                    <a:extLst>
                      <a:ext uri="{FF2B5EF4-FFF2-40B4-BE49-F238E27FC236}">
                        <a16:creationId xmlns:a16="http://schemas.microsoft.com/office/drawing/2014/main" id="{6E5B3611-66BA-44EA-B203-9F77A013789C}"/>
                      </a:ext>
                    </a:extLst>
                  </p:cNvPr>
                  <p:cNvGrpSpPr/>
                  <p:nvPr/>
                </p:nvGrpSpPr>
                <p:grpSpPr>
                  <a:xfrm>
                    <a:off x="2339752" y="2205286"/>
                    <a:ext cx="792088" cy="2108276"/>
                    <a:chOff x="2339752" y="2205286"/>
                    <a:chExt cx="792088" cy="2108276"/>
                  </a:xfrm>
                </p:grpSpPr>
                <p:sp>
                  <p:nvSpPr>
                    <p:cNvPr id="115" name="文本框 114">
                      <a:extLst>
                        <a:ext uri="{FF2B5EF4-FFF2-40B4-BE49-F238E27FC236}">
                          <a16:creationId xmlns:a16="http://schemas.microsoft.com/office/drawing/2014/main" id="{064BCBD0-E4BD-4C6C-9B3B-3EF8C1665CAF}"/>
                        </a:ext>
                      </a:extLst>
                    </p:cNvPr>
                    <p:cNvSpPr txBox="1"/>
                    <p:nvPr/>
                  </p:nvSpPr>
                  <p:spPr>
                    <a:xfrm>
                      <a:off x="2339752" y="2936399"/>
                      <a:ext cx="792088" cy="276999"/>
                    </a:xfrm>
                    <a:prstGeom prst="rect">
                      <a:avLst/>
                    </a:prstGeom>
                    <a:solidFill>
                      <a:schemeClr val="bg1"/>
                    </a:solidFill>
                    <a:ln>
                      <a:solidFill>
                        <a:schemeClr val="tx1"/>
                      </a:solidFill>
                    </a:ln>
                  </p:spPr>
                  <p:txBody>
                    <a:bodyPr wrap="square" rtlCol="0">
                      <a:spAutoFit/>
                    </a:bodyPr>
                    <a:lstStyle>
                      <a:defPPr>
                        <a:defRPr lang="zh-CN"/>
                      </a:defPPr>
                      <a:lvl1pPr algn="ctr">
                        <a:defRPr sz="1200" b="1"/>
                      </a:lvl1pPr>
                    </a:lstStyle>
                    <a:p>
                      <a:r>
                        <a:rPr lang="en-US" altLang="zh-CN" dirty="0"/>
                        <a:t>B</a:t>
                      </a:r>
                      <a:endParaRPr lang="zh-CN" altLang="en-US" dirty="0"/>
                    </a:p>
                  </p:txBody>
                </p:sp>
                <p:grpSp>
                  <p:nvGrpSpPr>
                    <p:cNvPr id="116" name="组合 115">
                      <a:extLst>
                        <a:ext uri="{FF2B5EF4-FFF2-40B4-BE49-F238E27FC236}">
                          <a16:creationId xmlns:a16="http://schemas.microsoft.com/office/drawing/2014/main" id="{8FAAF670-5D0E-4731-805D-5492EF84ED3A}"/>
                        </a:ext>
                      </a:extLst>
                    </p:cNvPr>
                    <p:cNvGrpSpPr/>
                    <p:nvPr/>
                  </p:nvGrpSpPr>
                  <p:grpSpPr>
                    <a:xfrm>
                      <a:off x="2339752" y="2205286"/>
                      <a:ext cx="792088" cy="2108276"/>
                      <a:chOff x="2339752" y="2205286"/>
                      <a:chExt cx="792088" cy="2108276"/>
                    </a:xfrm>
                  </p:grpSpPr>
                  <p:sp>
                    <p:nvSpPr>
                      <p:cNvPr id="117" name="文本框 116">
                        <a:extLst>
                          <a:ext uri="{FF2B5EF4-FFF2-40B4-BE49-F238E27FC236}">
                            <a16:creationId xmlns:a16="http://schemas.microsoft.com/office/drawing/2014/main" id="{C0FCF13F-C20A-41EB-A60C-558DF8753018}"/>
                          </a:ext>
                        </a:extLst>
                      </p:cNvPr>
                      <p:cNvSpPr txBox="1"/>
                      <p:nvPr/>
                    </p:nvSpPr>
                    <p:spPr>
                      <a:xfrm>
                        <a:off x="2339752" y="2205286"/>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B</a:t>
                        </a:r>
                        <a:endParaRPr lang="zh-CN" altLang="en-US" sz="1200" b="1" dirty="0"/>
                      </a:p>
                    </p:txBody>
                  </p:sp>
                  <p:sp>
                    <p:nvSpPr>
                      <p:cNvPr id="118" name="文本框 117">
                        <a:extLst>
                          <a:ext uri="{FF2B5EF4-FFF2-40B4-BE49-F238E27FC236}">
                            <a16:creationId xmlns:a16="http://schemas.microsoft.com/office/drawing/2014/main" id="{A5C334EE-5D79-465C-A8AE-DAB7D57FF5B6}"/>
                          </a:ext>
                        </a:extLst>
                      </p:cNvPr>
                      <p:cNvSpPr txBox="1"/>
                      <p:nvPr/>
                    </p:nvSpPr>
                    <p:spPr>
                      <a:xfrm>
                        <a:off x="2339752" y="3296439"/>
                        <a:ext cx="792088" cy="276999"/>
                      </a:xfrm>
                      <a:prstGeom prst="rect">
                        <a:avLst/>
                      </a:prstGeom>
                      <a:solidFill>
                        <a:srgbClr val="00B0F0"/>
                      </a:solidFill>
                      <a:ln>
                        <a:solidFill>
                          <a:schemeClr val="tx1"/>
                        </a:solidFill>
                      </a:ln>
                    </p:spPr>
                    <p:txBody>
                      <a:bodyPr wrap="square" rtlCol="0">
                        <a:spAutoFit/>
                      </a:bodyPr>
                      <a:lstStyle>
                        <a:defPPr>
                          <a:defRPr lang="zh-CN"/>
                        </a:defPPr>
                        <a:lvl1pPr algn="ctr">
                          <a:defRPr sz="1200" b="1"/>
                        </a:lvl1pPr>
                      </a:lstStyle>
                      <a:p>
                        <a:r>
                          <a:rPr lang="en-US" altLang="zh-CN" dirty="0"/>
                          <a:t>A</a:t>
                        </a:r>
                        <a:endParaRPr lang="zh-CN" altLang="en-US" dirty="0"/>
                      </a:p>
                    </p:txBody>
                  </p:sp>
                  <p:sp>
                    <p:nvSpPr>
                      <p:cNvPr id="119" name="文本框 118">
                        <a:extLst>
                          <a:ext uri="{FF2B5EF4-FFF2-40B4-BE49-F238E27FC236}">
                            <a16:creationId xmlns:a16="http://schemas.microsoft.com/office/drawing/2014/main" id="{F2393E54-7AC1-48DA-85A1-3CB7A9B21CE1}"/>
                          </a:ext>
                        </a:extLst>
                      </p:cNvPr>
                      <p:cNvSpPr txBox="1"/>
                      <p:nvPr/>
                    </p:nvSpPr>
                    <p:spPr>
                      <a:xfrm>
                        <a:off x="2339752" y="3656479"/>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120" name="文本框 119">
                        <a:extLst>
                          <a:ext uri="{FF2B5EF4-FFF2-40B4-BE49-F238E27FC236}">
                            <a16:creationId xmlns:a16="http://schemas.microsoft.com/office/drawing/2014/main" id="{49CF5A3F-67B8-46DF-A4AA-AE600BEA52BA}"/>
                          </a:ext>
                        </a:extLst>
                      </p:cNvPr>
                      <p:cNvSpPr txBox="1"/>
                      <p:nvPr/>
                    </p:nvSpPr>
                    <p:spPr>
                      <a:xfrm>
                        <a:off x="2339752" y="403656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grpSp>
              <p:sp>
                <p:nvSpPr>
                  <p:cNvPr id="114" name="文本框 113">
                    <a:extLst>
                      <a:ext uri="{FF2B5EF4-FFF2-40B4-BE49-F238E27FC236}">
                        <a16:creationId xmlns:a16="http://schemas.microsoft.com/office/drawing/2014/main" id="{BFF66590-ACF2-43C3-86BE-A0921C599413}"/>
                      </a:ext>
                    </a:extLst>
                  </p:cNvPr>
                  <p:cNvSpPr txBox="1"/>
                  <p:nvPr/>
                </p:nvSpPr>
                <p:spPr>
                  <a:xfrm>
                    <a:off x="2489574" y="1791978"/>
                    <a:ext cx="492443" cy="276999"/>
                  </a:xfrm>
                  <a:prstGeom prst="rect">
                    <a:avLst/>
                  </a:prstGeom>
                  <a:noFill/>
                </p:spPr>
                <p:txBody>
                  <a:bodyPr wrap="none" rtlCol="0">
                    <a:spAutoFit/>
                  </a:bodyPr>
                  <a:lstStyle/>
                  <a:p>
                    <a:r>
                      <a:rPr lang="zh-CN" altLang="en-US" sz="1200" b="1" dirty="0"/>
                      <a:t>入栈</a:t>
                    </a:r>
                  </a:p>
                </p:txBody>
              </p:sp>
            </p:grpSp>
            <p:cxnSp>
              <p:nvCxnSpPr>
                <p:cNvPr id="112" name="直接箭头连接符 111">
                  <a:extLst>
                    <a:ext uri="{FF2B5EF4-FFF2-40B4-BE49-F238E27FC236}">
                      <a16:creationId xmlns:a16="http://schemas.microsoft.com/office/drawing/2014/main" id="{2503EA33-594F-483A-A0B0-6F89407B5D83}"/>
                    </a:ext>
                  </a:extLst>
                </p:cNvPr>
                <p:cNvCxnSpPr/>
                <p:nvPr/>
              </p:nvCxnSpPr>
              <p:spPr>
                <a:xfrm>
                  <a:off x="1236484" y="4232121"/>
                  <a:ext cx="0" cy="43204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1" name="组合 120">
                <a:extLst>
                  <a:ext uri="{FF2B5EF4-FFF2-40B4-BE49-F238E27FC236}">
                    <a16:creationId xmlns:a16="http://schemas.microsoft.com/office/drawing/2014/main" id="{2162ACB8-19AA-4C35-A9DB-D6D95FCDBD35}"/>
                  </a:ext>
                </a:extLst>
              </p:cNvPr>
              <p:cNvGrpSpPr/>
              <p:nvPr/>
            </p:nvGrpSpPr>
            <p:grpSpPr>
              <a:xfrm>
                <a:off x="5292080" y="3524156"/>
                <a:ext cx="792088" cy="2521584"/>
                <a:chOff x="843334" y="3519748"/>
                <a:chExt cx="792088" cy="2521584"/>
              </a:xfrm>
            </p:grpSpPr>
            <p:grpSp>
              <p:nvGrpSpPr>
                <p:cNvPr id="122" name="组合 121">
                  <a:extLst>
                    <a:ext uri="{FF2B5EF4-FFF2-40B4-BE49-F238E27FC236}">
                      <a16:creationId xmlns:a16="http://schemas.microsoft.com/office/drawing/2014/main" id="{9C3B61FC-CEC2-4D02-BF1F-A6DCA638C864}"/>
                    </a:ext>
                  </a:extLst>
                </p:cNvPr>
                <p:cNvGrpSpPr/>
                <p:nvPr/>
              </p:nvGrpSpPr>
              <p:grpSpPr>
                <a:xfrm>
                  <a:off x="843334" y="3519748"/>
                  <a:ext cx="792088" cy="2521584"/>
                  <a:chOff x="2339752" y="1791978"/>
                  <a:chExt cx="792088" cy="2521584"/>
                </a:xfrm>
              </p:grpSpPr>
              <p:grpSp>
                <p:nvGrpSpPr>
                  <p:cNvPr id="124" name="组合 123">
                    <a:extLst>
                      <a:ext uri="{FF2B5EF4-FFF2-40B4-BE49-F238E27FC236}">
                        <a16:creationId xmlns:a16="http://schemas.microsoft.com/office/drawing/2014/main" id="{132BFC32-4F25-4C67-98E6-DCA98D3C6EF2}"/>
                      </a:ext>
                    </a:extLst>
                  </p:cNvPr>
                  <p:cNvGrpSpPr/>
                  <p:nvPr/>
                </p:nvGrpSpPr>
                <p:grpSpPr>
                  <a:xfrm>
                    <a:off x="2339752" y="2205286"/>
                    <a:ext cx="792088" cy="2108276"/>
                    <a:chOff x="2339752" y="2205286"/>
                    <a:chExt cx="792088" cy="2108276"/>
                  </a:xfrm>
                </p:grpSpPr>
                <p:sp>
                  <p:nvSpPr>
                    <p:cNvPr id="126" name="文本框 125">
                      <a:extLst>
                        <a:ext uri="{FF2B5EF4-FFF2-40B4-BE49-F238E27FC236}">
                          <a16:creationId xmlns:a16="http://schemas.microsoft.com/office/drawing/2014/main" id="{C5CFB990-7F0D-4CE5-ADB1-EC18006447D7}"/>
                        </a:ext>
                      </a:extLst>
                    </p:cNvPr>
                    <p:cNvSpPr txBox="1"/>
                    <p:nvPr/>
                  </p:nvSpPr>
                  <p:spPr>
                    <a:xfrm>
                      <a:off x="2339752" y="2936399"/>
                      <a:ext cx="792088" cy="276999"/>
                    </a:xfrm>
                    <a:prstGeom prst="rect">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zh-CN"/>
                      </a:defPPr>
                      <a:lvl1pPr algn="ctr">
                        <a:defRPr sz="1200" b="1"/>
                      </a:lvl1pPr>
                    </a:lstStyle>
                    <a:p>
                      <a:r>
                        <a:rPr lang="en-US" altLang="zh-CN" dirty="0"/>
                        <a:t>C</a:t>
                      </a:r>
                      <a:endParaRPr lang="zh-CN" altLang="en-US" dirty="0"/>
                    </a:p>
                  </p:txBody>
                </p:sp>
                <p:grpSp>
                  <p:nvGrpSpPr>
                    <p:cNvPr id="127" name="组合 126">
                      <a:extLst>
                        <a:ext uri="{FF2B5EF4-FFF2-40B4-BE49-F238E27FC236}">
                          <a16:creationId xmlns:a16="http://schemas.microsoft.com/office/drawing/2014/main" id="{816B151A-7F90-4719-834F-4BFA5C807561}"/>
                        </a:ext>
                      </a:extLst>
                    </p:cNvPr>
                    <p:cNvGrpSpPr/>
                    <p:nvPr/>
                  </p:nvGrpSpPr>
                  <p:grpSpPr>
                    <a:xfrm>
                      <a:off x="2339752" y="2205286"/>
                      <a:ext cx="792088" cy="2108276"/>
                      <a:chOff x="2339752" y="2205286"/>
                      <a:chExt cx="792088" cy="2108276"/>
                    </a:xfrm>
                  </p:grpSpPr>
                  <p:sp>
                    <p:nvSpPr>
                      <p:cNvPr id="128" name="文本框 127">
                        <a:extLst>
                          <a:ext uri="{FF2B5EF4-FFF2-40B4-BE49-F238E27FC236}">
                            <a16:creationId xmlns:a16="http://schemas.microsoft.com/office/drawing/2014/main" id="{6702FB0F-85A4-491C-948B-75D705FC61F3}"/>
                          </a:ext>
                        </a:extLst>
                      </p:cNvPr>
                      <p:cNvSpPr txBox="1"/>
                      <p:nvPr/>
                    </p:nvSpPr>
                    <p:spPr>
                      <a:xfrm>
                        <a:off x="2339752" y="2205286"/>
                        <a:ext cx="792088" cy="276999"/>
                      </a:xfrm>
                      <a:prstGeom prst="rect">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zh-CN"/>
                        </a:defPPr>
                        <a:lvl1pPr algn="ctr">
                          <a:defRPr sz="1200" b="1"/>
                        </a:lvl1pPr>
                      </a:lstStyle>
                      <a:p>
                        <a:r>
                          <a:rPr lang="en-US" altLang="zh-CN" dirty="0"/>
                          <a:t>C</a:t>
                        </a:r>
                        <a:endParaRPr lang="zh-CN" altLang="en-US" dirty="0"/>
                      </a:p>
                    </p:txBody>
                  </p:sp>
                  <p:sp>
                    <p:nvSpPr>
                      <p:cNvPr id="129" name="文本框 128">
                        <a:extLst>
                          <a:ext uri="{FF2B5EF4-FFF2-40B4-BE49-F238E27FC236}">
                            <a16:creationId xmlns:a16="http://schemas.microsoft.com/office/drawing/2014/main" id="{1EFE52E0-32C7-43D9-8AF7-A43CDD13A754}"/>
                          </a:ext>
                        </a:extLst>
                      </p:cNvPr>
                      <p:cNvSpPr txBox="1"/>
                      <p:nvPr/>
                    </p:nvSpPr>
                    <p:spPr>
                      <a:xfrm>
                        <a:off x="2339752" y="3296439"/>
                        <a:ext cx="792088" cy="276999"/>
                      </a:xfrm>
                      <a:prstGeom prst="rect">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zh-CN"/>
                        </a:defPPr>
                        <a:lvl1pPr algn="ctr">
                          <a:defRPr sz="1200" b="1"/>
                        </a:lvl1pPr>
                      </a:lstStyle>
                      <a:p>
                        <a:r>
                          <a:rPr lang="en-US" altLang="zh-CN" dirty="0"/>
                          <a:t>B</a:t>
                        </a:r>
                        <a:endParaRPr lang="zh-CN" altLang="en-US" dirty="0"/>
                      </a:p>
                    </p:txBody>
                  </p:sp>
                  <p:sp>
                    <p:nvSpPr>
                      <p:cNvPr id="130" name="文本框 129">
                        <a:extLst>
                          <a:ext uri="{FF2B5EF4-FFF2-40B4-BE49-F238E27FC236}">
                            <a16:creationId xmlns:a16="http://schemas.microsoft.com/office/drawing/2014/main" id="{2BFC525E-9C56-4A87-B7DF-3A34BC1FF4CD}"/>
                          </a:ext>
                        </a:extLst>
                      </p:cNvPr>
                      <p:cNvSpPr txBox="1"/>
                      <p:nvPr/>
                    </p:nvSpPr>
                    <p:spPr>
                      <a:xfrm>
                        <a:off x="2339752" y="3656479"/>
                        <a:ext cx="792088" cy="276999"/>
                      </a:xfrm>
                      <a:prstGeom prst="rect">
                        <a:avLst/>
                      </a:prstGeom>
                      <a:solidFill>
                        <a:srgbClr val="00B0F0"/>
                      </a:solidFill>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zh-CN"/>
                        </a:defPPr>
                        <a:lvl1pPr algn="ctr">
                          <a:defRPr sz="1200" b="1"/>
                        </a:lvl1pPr>
                      </a:lstStyle>
                      <a:p>
                        <a:r>
                          <a:rPr lang="en-US" altLang="zh-CN" dirty="0"/>
                          <a:t>A</a:t>
                        </a:r>
                        <a:endParaRPr lang="zh-CN" altLang="en-US" dirty="0"/>
                      </a:p>
                    </p:txBody>
                  </p:sp>
                  <p:sp>
                    <p:nvSpPr>
                      <p:cNvPr id="131" name="文本框 130">
                        <a:extLst>
                          <a:ext uri="{FF2B5EF4-FFF2-40B4-BE49-F238E27FC236}">
                            <a16:creationId xmlns:a16="http://schemas.microsoft.com/office/drawing/2014/main" id="{72E11EC5-8664-4CAA-BA5F-76C0F6831567}"/>
                          </a:ext>
                        </a:extLst>
                      </p:cNvPr>
                      <p:cNvSpPr txBox="1"/>
                      <p:nvPr/>
                    </p:nvSpPr>
                    <p:spPr>
                      <a:xfrm>
                        <a:off x="2339752" y="4036563"/>
                        <a:ext cx="792088" cy="276999"/>
                      </a:xfrm>
                      <a:prstGeom prst="rect">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zh-CN"/>
                        </a:defPPr>
                        <a:lvl1pPr algn="ctr">
                          <a:defRPr sz="1200" b="1"/>
                        </a:lvl1pPr>
                      </a:lstStyle>
                      <a:p>
                        <a:endParaRPr lang="zh-CN" altLang="en-US" dirty="0"/>
                      </a:p>
                    </p:txBody>
                  </p:sp>
                </p:grpSp>
              </p:grpSp>
              <p:sp>
                <p:nvSpPr>
                  <p:cNvPr id="125" name="文本框 124">
                    <a:extLst>
                      <a:ext uri="{FF2B5EF4-FFF2-40B4-BE49-F238E27FC236}">
                        <a16:creationId xmlns:a16="http://schemas.microsoft.com/office/drawing/2014/main" id="{B45DFCB3-9F15-4207-8754-91864324E926}"/>
                      </a:ext>
                    </a:extLst>
                  </p:cNvPr>
                  <p:cNvSpPr txBox="1"/>
                  <p:nvPr/>
                </p:nvSpPr>
                <p:spPr>
                  <a:xfrm>
                    <a:off x="2489574" y="1791978"/>
                    <a:ext cx="492443" cy="276999"/>
                  </a:xfrm>
                  <a:prstGeom prst="rect">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zh-CN"/>
                    </a:defPPr>
                    <a:lvl1pPr algn="ctr">
                      <a:defRPr sz="1200" b="1"/>
                    </a:lvl1pPr>
                  </a:lstStyle>
                  <a:p>
                    <a:r>
                      <a:rPr lang="zh-CN" altLang="en-US" dirty="0"/>
                      <a:t>入栈</a:t>
                    </a:r>
                  </a:p>
                </p:txBody>
              </p:sp>
            </p:grpSp>
            <p:cxnSp>
              <p:nvCxnSpPr>
                <p:cNvPr id="123" name="直接箭头连接符 122">
                  <a:extLst>
                    <a:ext uri="{FF2B5EF4-FFF2-40B4-BE49-F238E27FC236}">
                      <a16:creationId xmlns:a16="http://schemas.microsoft.com/office/drawing/2014/main" id="{052817EF-8DFF-436B-9DB0-37ADAB9932DC}"/>
                    </a:ext>
                  </a:extLst>
                </p:cNvPr>
                <p:cNvCxnSpPr/>
                <p:nvPr/>
              </p:nvCxnSpPr>
              <p:spPr>
                <a:xfrm>
                  <a:off x="1236484" y="4232121"/>
                  <a:ext cx="0" cy="43204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32" name="组合 131">
                <a:extLst>
                  <a:ext uri="{FF2B5EF4-FFF2-40B4-BE49-F238E27FC236}">
                    <a16:creationId xmlns:a16="http://schemas.microsoft.com/office/drawing/2014/main" id="{671C960B-CAC3-4A3A-B2FB-2C4D3DBA1CBB}"/>
                  </a:ext>
                </a:extLst>
              </p:cNvPr>
              <p:cNvGrpSpPr/>
              <p:nvPr/>
            </p:nvGrpSpPr>
            <p:grpSpPr>
              <a:xfrm>
                <a:off x="6804248" y="3524156"/>
                <a:ext cx="792088" cy="2521584"/>
                <a:chOff x="843334" y="3519748"/>
                <a:chExt cx="792088" cy="2521584"/>
              </a:xfrm>
            </p:grpSpPr>
            <p:grpSp>
              <p:nvGrpSpPr>
                <p:cNvPr id="133" name="组合 132">
                  <a:extLst>
                    <a:ext uri="{FF2B5EF4-FFF2-40B4-BE49-F238E27FC236}">
                      <a16:creationId xmlns:a16="http://schemas.microsoft.com/office/drawing/2014/main" id="{7CB48A9C-211C-4E0B-B6A0-A30A3971ACF4}"/>
                    </a:ext>
                  </a:extLst>
                </p:cNvPr>
                <p:cNvGrpSpPr/>
                <p:nvPr/>
              </p:nvGrpSpPr>
              <p:grpSpPr>
                <a:xfrm>
                  <a:off x="843334" y="3519748"/>
                  <a:ext cx="792088" cy="2521584"/>
                  <a:chOff x="2339752" y="1791978"/>
                  <a:chExt cx="792088" cy="2521584"/>
                </a:xfrm>
              </p:grpSpPr>
              <p:grpSp>
                <p:nvGrpSpPr>
                  <p:cNvPr id="135" name="组合 134">
                    <a:extLst>
                      <a:ext uri="{FF2B5EF4-FFF2-40B4-BE49-F238E27FC236}">
                        <a16:creationId xmlns:a16="http://schemas.microsoft.com/office/drawing/2014/main" id="{A00CDD76-C234-4798-8C57-1A6025BD3A04}"/>
                      </a:ext>
                    </a:extLst>
                  </p:cNvPr>
                  <p:cNvGrpSpPr/>
                  <p:nvPr/>
                </p:nvGrpSpPr>
                <p:grpSpPr>
                  <a:xfrm>
                    <a:off x="2339752" y="2205286"/>
                    <a:ext cx="792088" cy="2108276"/>
                    <a:chOff x="2339752" y="2205286"/>
                    <a:chExt cx="792088" cy="2108276"/>
                  </a:xfrm>
                </p:grpSpPr>
                <p:sp>
                  <p:nvSpPr>
                    <p:cNvPr id="137" name="文本框 136">
                      <a:extLst>
                        <a:ext uri="{FF2B5EF4-FFF2-40B4-BE49-F238E27FC236}">
                          <a16:creationId xmlns:a16="http://schemas.microsoft.com/office/drawing/2014/main" id="{033951B6-4466-4884-AC7C-422E43C43DCB}"/>
                        </a:ext>
                      </a:extLst>
                    </p:cNvPr>
                    <p:cNvSpPr txBox="1"/>
                    <p:nvPr/>
                  </p:nvSpPr>
                  <p:spPr>
                    <a:xfrm>
                      <a:off x="2339752" y="2936399"/>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B</a:t>
                      </a:r>
                      <a:endParaRPr lang="zh-CN" altLang="en-US" sz="1200" b="1" dirty="0"/>
                    </a:p>
                  </p:txBody>
                </p:sp>
                <p:grpSp>
                  <p:nvGrpSpPr>
                    <p:cNvPr id="138" name="组合 137">
                      <a:extLst>
                        <a:ext uri="{FF2B5EF4-FFF2-40B4-BE49-F238E27FC236}">
                          <a16:creationId xmlns:a16="http://schemas.microsoft.com/office/drawing/2014/main" id="{7A0A68E9-8670-4DAF-8617-4480AA9ACD14}"/>
                        </a:ext>
                      </a:extLst>
                    </p:cNvPr>
                    <p:cNvGrpSpPr/>
                    <p:nvPr/>
                  </p:nvGrpSpPr>
                  <p:grpSpPr>
                    <a:xfrm>
                      <a:off x="2339752" y="2205286"/>
                      <a:ext cx="792088" cy="2108276"/>
                      <a:chOff x="2339752" y="2205286"/>
                      <a:chExt cx="792088" cy="2108276"/>
                    </a:xfrm>
                  </p:grpSpPr>
                  <p:sp>
                    <p:nvSpPr>
                      <p:cNvPr id="139" name="文本框 138">
                        <a:extLst>
                          <a:ext uri="{FF2B5EF4-FFF2-40B4-BE49-F238E27FC236}">
                            <a16:creationId xmlns:a16="http://schemas.microsoft.com/office/drawing/2014/main" id="{D481FE0D-2535-4C25-B271-48F45312909E}"/>
                          </a:ext>
                        </a:extLst>
                      </p:cNvPr>
                      <p:cNvSpPr txBox="1"/>
                      <p:nvPr/>
                    </p:nvSpPr>
                    <p:spPr>
                      <a:xfrm>
                        <a:off x="2339752" y="2205286"/>
                        <a:ext cx="792088" cy="276999"/>
                      </a:xfrm>
                      <a:prstGeom prst="rect">
                        <a:avLst/>
                      </a:prstGeom>
                      <a:solidFill>
                        <a:schemeClr val="bg1"/>
                      </a:solidFill>
                      <a:ln>
                        <a:solidFill>
                          <a:schemeClr val="tx1"/>
                        </a:solidFill>
                      </a:ln>
                    </p:spPr>
                    <p:txBody>
                      <a:bodyPr wrap="square" rtlCol="0">
                        <a:spAutoFit/>
                      </a:bodyPr>
                      <a:lstStyle/>
                      <a:p>
                        <a:pPr algn="ctr"/>
                        <a:r>
                          <a:rPr lang="en-US" altLang="zh-CN" sz="1200" b="1" dirty="0"/>
                          <a:t>C</a:t>
                        </a:r>
                        <a:endParaRPr lang="zh-CN" altLang="en-US" sz="1200" b="1" dirty="0"/>
                      </a:p>
                    </p:txBody>
                  </p:sp>
                  <p:sp>
                    <p:nvSpPr>
                      <p:cNvPr id="140" name="文本框 139">
                        <a:extLst>
                          <a:ext uri="{FF2B5EF4-FFF2-40B4-BE49-F238E27FC236}">
                            <a16:creationId xmlns:a16="http://schemas.microsoft.com/office/drawing/2014/main" id="{836B9DD5-5541-4B50-B1E8-8DE996647AD8}"/>
                          </a:ext>
                        </a:extLst>
                      </p:cNvPr>
                      <p:cNvSpPr txBox="1"/>
                      <p:nvPr/>
                    </p:nvSpPr>
                    <p:spPr>
                      <a:xfrm>
                        <a:off x="2339752" y="3296439"/>
                        <a:ext cx="792088" cy="276999"/>
                      </a:xfrm>
                      <a:prstGeom prst="rect">
                        <a:avLst/>
                      </a:prstGeom>
                      <a:solidFill>
                        <a:srgbClr val="00B0F0"/>
                      </a:solidFill>
                      <a:ln>
                        <a:solidFill>
                          <a:schemeClr val="tx1"/>
                        </a:solidFill>
                      </a:ln>
                    </p:spPr>
                    <p:txBody>
                      <a:bodyPr wrap="square" rtlCol="0">
                        <a:spAutoFit/>
                      </a:bodyPr>
                      <a:lstStyle/>
                      <a:p>
                        <a:pPr algn="ctr"/>
                        <a:r>
                          <a:rPr lang="en-US" altLang="zh-CN" sz="1200" b="1" dirty="0"/>
                          <a:t>A</a:t>
                        </a:r>
                        <a:endParaRPr lang="zh-CN" altLang="en-US" sz="1200" b="1" dirty="0"/>
                      </a:p>
                    </p:txBody>
                  </p:sp>
                  <p:sp>
                    <p:nvSpPr>
                      <p:cNvPr id="141" name="文本框 140">
                        <a:extLst>
                          <a:ext uri="{FF2B5EF4-FFF2-40B4-BE49-F238E27FC236}">
                            <a16:creationId xmlns:a16="http://schemas.microsoft.com/office/drawing/2014/main" id="{C2352BEF-11B6-4FF2-BB49-35EFF3056AA1}"/>
                          </a:ext>
                        </a:extLst>
                      </p:cNvPr>
                      <p:cNvSpPr txBox="1"/>
                      <p:nvPr/>
                    </p:nvSpPr>
                    <p:spPr>
                      <a:xfrm>
                        <a:off x="2339752" y="3656479"/>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sp>
                    <p:nvSpPr>
                      <p:cNvPr id="142" name="文本框 141">
                        <a:extLst>
                          <a:ext uri="{FF2B5EF4-FFF2-40B4-BE49-F238E27FC236}">
                            <a16:creationId xmlns:a16="http://schemas.microsoft.com/office/drawing/2014/main" id="{F5837292-2B1A-4187-BD7D-7BB88A97462A}"/>
                          </a:ext>
                        </a:extLst>
                      </p:cNvPr>
                      <p:cNvSpPr txBox="1"/>
                      <p:nvPr/>
                    </p:nvSpPr>
                    <p:spPr>
                      <a:xfrm>
                        <a:off x="2339752" y="4036563"/>
                        <a:ext cx="792088" cy="276999"/>
                      </a:xfrm>
                      <a:prstGeom prst="rect">
                        <a:avLst/>
                      </a:prstGeom>
                      <a:solidFill>
                        <a:schemeClr val="bg1"/>
                      </a:solidFill>
                      <a:ln>
                        <a:solidFill>
                          <a:schemeClr val="tx1"/>
                        </a:solidFill>
                      </a:ln>
                    </p:spPr>
                    <p:txBody>
                      <a:bodyPr wrap="square" rtlCol="0">
                        <a:spAutoFit/>
                      </a:bodyPr>
                      <a:lstStyle/>
                      <a:p>
                        <a:pPr algn="ctr"/>
                        <a:endParaRPr lang="zh-CN" altLang="en-US" sz="1200" b="1" dirty="0"/>
                      </a:p>
                    </p:txBody>
                  </p:sp>
                </p:grpSp>
              </p:grpSp>
              <p:sp>
                <p:nvSpPr>
                  <p:cNvPr id="136" name="文本框 135">
                    <a:extLst>
                      <a:ext uri="{FF2B5EF4-FFF2-40B4-BE49-F238E27FC236}">
                        <a16:creationId xmlns:a16="http://schemas.microsoft.com/office/drawing/2014/main" id="{28A71C3F-8965-40C0-9567-00247047053D}"/>
                      </a:ext>
                    </a:extLst>
                  </p:cNvPr>
                  <p:cNvSpPr txBox="1"/>
                  <p:nvPr/>
                </p:nvSpPr>
                <p:spPr>
                  <a:xfrm>
                    <a:off x="2489574" y="1791978"/>
                    <a:ext cx="492443" cy="276999"/>
                  </a:xfrm>
                  <a:prstGeom prst="rect">
                    <a:avLst/>
                  </a:prstGeom>
                  <a:noFill/>
                </p:spPr>
                <p:txBody>
                  <a:bodyPr wrap="none" rtlCol="0">
                    <a:spAutoFit/>
                  </a:bodyPr>
                  <a:lstStyle/>
                  <a:p>
                    <a:r>
                      <a:rPr lang="zh-CN" altLang="en-US" sz="1200" b="1" dirty="0"/>
                      <a:t>出栈</a:t>
                    </a:r>
                  </a:p>
                </p:txBody>
              </p:sp>
            </p:grpSp>
            <p:cxnSp>
              <p:nvCxnSpPr>
                <p:cNvPr id="134" name="直接箭头连接符 133">
                  <a:extLst>
                    <a:ext uri="{FF2B5EF4-FFF2-40B4-BE49-F238E27FC236}">
                      <a16:creationId xmlns:a16="http://schemas.microsoft.com/office/drawing/2014/main" id="{7ED08AD9-F766-4AAA-9A40-A079E7D05313}"/>
                    </a:ext>
                  </a:extLst>
                </p:cNvPr>
                <p:cNvCxnSpPr/>
                <p:nvPr/>
              </p:nvCxnSpPr>
              <p:spPr>
                <a:xfrm>
                  <a:off x="1236484" y="4232121"/>
                  <a:ext cx="0" cy="43204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右大括号 21">
                <a:extLst>
                  <a:ext uri="{FF2B5EF4-FFF2-40B4-BE49-F238E27FC236}">
                    <a16:creationId xmlns:a16="http://schemas.microsoft.com/office/drawing/2014/main" id="{206ECAEB-A062-40D0-A8DF-6E98520748AA}"/>
                  </a:ext>
                </a:extLst>
              </p:cNvPr>
              <p:cNvSpPr/>
              <p:nvPr/>
            </p:nvSpPr>
            <p:spPr>
              <a:xfrm>
                <a:off x="7725117" y="4742505"/>
                <a:ext cx="87243" cy="123866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Tree>
    <p:extLst>
      <p:ext uri="{BB962C8B-B14F-4D97-AF65-F5344CB8AC3E}">
        <p14:creationId xmlns:p14="http://schemas.microsoft.com/office/powerpoint/2010/main" val="3557548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260648"/>
            <a:ext cx="8229600" cy="5750099"/>
          </a:xfrm>
        </p:spPr>
        <p:txBody>
          <a:bodyPr/>
          <a:lstStyle/>
          <a:p>
            <a:pPr lvl="1"/>
            <a:r>
              <a:rPr lang="en-US" altLang="zh-CN" sz="2000" b="1" dirty="0">
                <a:latin typeface="+mn-ea"/>
              </a:rPr>
              <a:t>10</a:t>
            </a:r>
            <a:r>
              <a:rPr lang="zh-CN" altLang="en-US" sz="2000" b="1" dirty="0">
                <a:latin typeface="+mn-ea"/>
              </a:rPr>
              <a:t>、其他寻址</a:t>
            </a:r>
            <a:endParaRPr lang="en-US" altLang="zh-CN" sz="1800" b="1" dirty="0">
              <a:latin typeface="+mn-ea"/>
            </a:endParaRPr>
          </a:p>
          <a:p>
            <a:pPr lvl="1"/>
            <a:endParaRPr lang="en-US" altLang="zh-CN" sz="1200" b="1" dirty="0">
              <a:latin typeface="+mn-ea"/>
            </a:endParaRPr>
          </a:p>
          <a:p>
            <a:pPr lvl="2"/>
            <a:r>
              <a:rPr lang="zh-CN" altLang="en-US" sz="1800" b="1" dirty="0"/>
              <a:t>（</a:t>
            </a:r>
            <a:r>
              <a:rPr lang="en-US" altLang="zh-CN" sz="1800" b="1" dirty="0"/>
              <a:t>1</a:t>
            </a:r>
            <a:r>
              <a:rPr lang="zh-CN" altLang="en-US" sz="1800" b="1" dirty="0"/>
              <a:t>）变址 </a:t>
            </a:r>
            <a:r>
              <a:rPr lang="en-US" altLang="zh-CN" sz="1800" b="1" dirty="0"/>
              <a:t>+ </a:t>
            </a:r>
            <a:r>
              <a:rPr lang="zh-CN" altLang="en-US" sz="1800" b="1" dirty="0"/>
              <a:t>间接寻址方式</a:t>
            </a:r>
            <a:endParaRPr lang="en-US" altLang="zh-CN" sz="1600" b="1" dirty="0"/>
          </a:p>
          <a:p>
            <a:pPr lvl="3"/>
            <a:endParaRPr lang="en-US" altLang="zh-CN" sz="1400" b="1" dirty="0"/>
          </a:p>
          <a:p>
            <a:pPr lvl="3"/>
            <a:r>
              <a:rPr lang="zh-CN" altLang="en-US" sz="1400" b="1" dirty="0"/>
              <a:t>先进行变址寻址，再进行间接寻址；有效地址</a:t>
            </a:r>
            <a:r>
              <a:rPr lang="en-US" altLang="zh-CN" sz="1400" b="1" dirty="0">
                <a:solidFill>
                  <a:srgbClr val="FF0000"/>
                </a:solidFill>
              </a:rPr>
              <a:t>EA=(R[X]+D)</a:t>
            </a:r>
            <a:r>
              <a:rPr lang="zh-CN" altLang="en-US" sz="1400" b="1" dirty="0"/>
              <a:t>，其中</a:t>
            </a:r>
            <a:r>
              <a:rPr lang="en-US" altLang="zh-CN" sz="1400" b="1" dirty="0"/>
              <a:t>R[X]</a:t>
            </a:r>
            <a:r>
              <a:rPr lang="zh-CN" altLang="en-US" sz="1400" b="1" dirty="0"/>
              <a:t>为变址寄存器</a:t>
            </a:r>
            <a:r>
              <a:rPr lang="en-US" altLang="zh-CN" sz="1400" b="1" dirty="0"/>
              <a:t>X</a:t>
            </a:r>
            <a:r>
              <a:rPr lang="zh-CN" altLang="en-US" sz="1400" b="1" dirty="0"/>
              <a:t>的内容，</a:t>
            </a:r>
            <a:r>
              <a:rPr lang="en-US" altLang="zh-CN" sz="1400" b="1" dirty="0"/>
              <a:t>D</a:t>
            </a:r>
            <a:r>
              <a:rPr lang="zh-CN" altLang="en-US" sz="1400" b="1" dirty="0"/>
              <a:t>为形式地址</a:t>
            </a:r>
            <a:endParaRPr lang="en-US" altLang="zh-CN" sz="1400" b="1" dirty="0"/>
          </a:p>
          <a:p>
            <a:pPr lvl="3"/>
            <a:endParaRPr lang="en-US" altLang="zh-CN" sz="1400" b="1" dirty="0"/>
          </a:p>
          <a:p>
            <a:pPr lvl="2"/>
            <a:endParaRPr lang="en-US" altLang="zh-CN" sz="1600" b="1" dirty="0"/>
          </a:p>
          <a:p>
            <a:pPr lvl="2"/>
            <a:r>
              <a:rPr lang="zh-CN" altLang="en-US" sz="1800" b="1" dirty="0"/>
              <a:t>（</a:t>
            </a:r>
            <a:r>
              <a:rPr lang="en-US" altLang="zh-CN" sz="1800" b="1" dirty="0"/>
              <a:t>2</a:t>
            </a:r>
            <a:r>
              <a:rPr lang="zh-CN" altLang="en-US" sz="1800" b="1" dirty="0"/>
              <a:t>）间接 </a:t>
            </a:r>
            <a:r>
              <a:rPr lang="en-US" altLang="zh-CN" sz="1800" b="1" dirty="0"/>
              <a:t>+ </a:t>
            </a:r>
            <a:r>
              <a:rPr lang="zh-CN" altLang="en-US" sz="1800" b="1" dirty="0"/>
              <a:t>变址寻址方式</a:t>
            </a:r>
            <a:endParaRPr lang="en-US" altLang="zh-CN" sz="1600" b="1" dirty="0"/>
          </a:p>
          <a:p>
            <a:pPr lvl="3"/>
            <a:endParaRPr lang="en-US" altLang="zh-CN" sz="1400" b="1" dirty="0"/>
          </a:p>
          <a:p>
            <a:pPr lvl="3"/>
            <a:r>
              <a:rPr lang="zh-CN" altLang="en-US" sz="1400" b="1" dirty="0"/>
              <a:t>先进行间接寻址，再进行变址寻址；有效地址</a:t>
            </a:r>
            <a:r>
              <a:rPr lang="en-US" altLang="zh-CN" sz="1400" b="1" dirty="0">
                <a:solidFill>
                  <a:srgbClr val="FF0000"/>
                </a:solidFill>
              </a:rPr>
              <a:t>EA=R[X]+(D)</a:t>
            </a:r>
            <a:r>
              <a:rPr lang="zh-CN" altLang="en-US" sz="1400" b="1" dirty="0"/>
              <a:t>，其中</a:t>
            </a:r>
            <a:r>
              <a:rPr lang="en-US" altLang="zh-CN" sz="1400" b="1" dirty="0"/>
              <a:t>R[X]</a:t>
            </a:r>
            <a:r>
              <a:rPr lang="zh-CN" altLang="en-US" sz="1400" b="1" dirty="0"/>
              <a:t>为变址寄存器</a:t>
            </a:r>
            <a:r>
              <a:rPr lang="en-US" altLang="zh-CN" sz="1400" b="1" dirty="0"/>
              <a:t>X</a:t>
            </a:r>
            <a:r>
              <a:rPr lang="zh-CN" altLang="en-US" sz="1400" b="1" dirty="0"/>
              <a:t>的内容，</a:t>
            </a:r>
            <a:r>
              <a:rPr lang="en-US" altLang="zh-CN" sz="1400" b="1" dirty="0"/>
              <a:t>D</a:t>
            </a:r>
            <a:r>
              <a:rPr lang="zh-CN" altLang="en-US" sz="1400" b="1" dirty="0"/>
              <a:t>为形式地址</a:t>
            </a:r>
            <a:endParaRPr lang="en-US" altLang="zh-CN" sz="1400" b="1" dirty="0"/>
          </a:p>
          <a:p>
            <a:pPr lvl="2"/>
            <a:endParaRPr lang="en-US" altLang="zh-CN" sz="1600" b="1" dirty="0"/>
          </a:p>
          <a:p>
            <a:pPr lvl="2"/>
            <a:r>
              <a:rPr lang="zh-CN" altLang="en-US" sz="1800" b="1" dirty="0"/>
              <a:t>（</a:t>
            </a:r>
            <a:r>
              <a:rPr lang="en-US" altLang="zh-CN" sz="1800" b="1" dirty="0"/>
              <a:t>2</a:t>
            </a:r>
            <a:r>
              <a:rPr lang="zh-CN" altLang="en-US" sz="1800" b="1" dirty="0"/>
              <a:t>）相对 </a:t>
            </a:r>
            <a:r>
              <a:rPr lang="en-US" altLang="zh-CN" sz="1800" b="1" dirty="0"/>
              <a:t>+ </a:t>
            </a:r>
            <a:r>
              <a:rPr lang="zh-CN" altLang="en-US" sz="1800" b="1" dirty="0"/>
              <a:t>间接寻址方式</a:t>
            </a:r>
            <a:endParaRPr lang="en-US" altLang="zh-CN" sz="1600" b="1" dirty="0"/>
          </a:p>
          <a:p>
            <a:pPr lvl="3"/>
            <a:endParaRPr lang="en-US" altLang="zh-CN" sz="1400" b="1" dirty="0"/>
          </a:p>
          <a:p>
            <a:pPr lvl="3"/>
            <a:r>
              <a:rPr lang="zh-CN" altLang="en-US" sz="1400" b="1" dirty="0"/>
              <a:t>先进行相对寻址，再进行间接寻址；有效地址</a:t>
            </a:r>
            <a:r>
              <a:rPr lang="en-US" altLang="zh-CN" sz="1400" b="1" dirty="0">
                <a:solidFill>
                  <a:srgbClr val="FF0000"/>
                </a:solidFill>
              </a:rPr>
              <a:t>EA=(PC+D)</a:t>
            </a:r>
            <a:r>
              <a:rPr lang="zh-CN" altLang="en-US" sz="1400" b="1" dirty="0"/>
              <a:t>，其中</a:t>
            </a:r>
            <a:r>
              <a:rPr lang="en-US" altLang="zh-CN" sz="1400" b="1" dirty="0"/>
              <a:t>PC</a:t>
            </a:r>
            <a:r>
              <a:rPr lang="zh-CN" altLang="en-US" sz="1400" b="1" dirty="0"/>
              <a:t>为程序计数器，</a:t>
            </a:r>
            <a:r>
              <a:rPr lang="en-US" altLang="zh-CN" sz="1400" b="1" dirty="0"/>
              <a:t>D</a:t>
            </a:r>
            <a:r>
              <a:rPr lang="zh-CN" altLang="en-US" sz="1400" b="1" dirty="0"/>
              <a:t>为形式地址</a:t>
            </a:r>
            <a:endParaRPr lang="en-US" altLang="zh-CN" sz="1200" b="1" dirty="0"/>
          </a:p>
          <a:p>
            <a:pPr lvl="2"/>
            <a:endParaRPr lang="en-US" altLang="zh-CN" sz="1600" b="1" dirty="0"/>
          </a:p>
          <a:p>
            <a:pPr lvl="2"/>
            <a:endParaRPr lang="en-US" altLang="zh-CN" sz="1400" b="1" dirty="0"/>
          </a:p>
          <a:p>
            <a:pPr lvl="2"/>
            <a:endParaRPr lang="en-US" altLang="zh-CN" sz="1400" b="1" dirty="0"/>
          </a:p>
        </p:txBody>
      </p:sp>
      <p:sp>
        <p:nvSpPr>
          <p:cNvPr id="2" name="文本框 1">
            <a:extLst>
              <a:ext uri="{FF2B5EF4-FFF2-40B4-BE49-F238E27FC236}">
                <a16:creationId xmlns:a16="http://schemas.microsoft.com/office/drawing/2014/main" id="{47BAF7CC-FF71-4C7F-845A-77C597D79FB0}"/>
              </a:ext>
            </a:extLst>
          </p:cNvPr>
          <p:cNvSpPr txBox="1"/>
          <p:nvPr/>
        </p:nvSpPr>
        <p:spPr>
          <a:xfrm>
            <a:off x="5508104" y="858778"/>
            <a:ext cx="1296144" cy="553998"/>
          </a:xfrm>
          <a:prstGeom prst="rect">
            <a:avLst/>
          </a:prstGeom>
          <a:solidFill>
            <a:srgbClr val="FFFF00"/>
          </a:solidFill>
        </p:spPr>
        <p:txBody>
          <a:bodyPr wrap="square" rtlCol="0">
            <a:spAutoFit/>
          </a:bodyPr>
          <a:lstStyle/>
          <a:p>
            <a:r>
              <a:rPr lang="zh-CN" altLang="en-US" sz="1000" b="1" dirty="0"/>
              <a:t>变址寻址：</a:t>
            </a:r>
            <a:r>
              <a:rPr lang="en-US" altLang="zh-CN" sz="1000" b="1" dirty="0"/>
              <a:t>R[X]+D</a:t>
            </a:r>
          </a:p>
          <a:p>
            <a:endParaRPr lang="en-US" altLang="zh-CN" sz="1000" b="1" dirty="0"/>
          </a:p>
          <a:p>
            <a:r>
              <a:rPr lang="zh-CN" altLang="en-US" sz="1000" b="1" dirty="0"/>
              <a:t>间接寻址：</a:t>
            </a:r>
            <a:r>
              <a:rPr lang="en-US" altLang="zh-CN" sz="1000" b="1" dirty="0"/>
              <a:t>(R[X]+D)</a:t>
            </a:r>
            <a:endParaRPr lang="zh-CN" altLang="en-US" sz="1000" b="1" dirty="0"/>
          </a:p>
        </p:txBody>
      </p:sp>
      <p:sp>
        <p:nvSpPr>
          <p:cNvPr id="4" name="文本框 3">
            <a:extLst>
              <a:ext uri="{FF2B5EF4-FFF2-40B4-BE49-F238E27FC236}">
                <a16:creationId xmlns:a16="http://schemas.microsoft.com/office/drawing/2014/main" id="{9E2B2C79-5789-43C5-9DAE-FBE8A02477EA}"/>
              </a:ext>
            </a:extLst>
          </p:cNvPr>
          <p:cNvSpPr txBox="1"/>
          <p:nvPr/>
        </p:nvSpPr>
        <p:spPr>
          <a:xfrm>
            <a:off x="5508104" y="2442954"/>
            <a:ext cx="1368152" cy="553998"/>
          </a:xfrm>
          <a:prstGeom prst="rect">
            <a:avLst/>
          </a:prstGeom>
          <a:solidFill>
            <a:srgbClr val="FFFF00"/>
          </a:solidFill>
        </p:spPr>
        <p:txBody>
          <a:bodyPr wrap="square" rtlCol="0">
            <a:spAutoFit/>
          </a:bodyPr>
          <a:lstStyle/>
          <a:p>
            <a:r>
              <a:rPr lang="zh-CN" altLang="en-US" sz="1000" b="1" dirty="0"/>
              <a:t>间接寻址：</a:t>
            </a:r>
            <a:r>
              <a:rPr lang="en-US" altLang="zh-CN" sz="1000" b="1" dirty="0"/>
              <a:t>(D)</a:t>
            </a:r>
          </a:p>
          <a:p>
            <a:endParaRPr lang="zh-CN" altLang="en-US" sz="1000" b="1" dirty="0"/>
          </a:p>
          <a:p>
            <a:r>
              <a:rPr lang="zh-CN" altLang="en-US" sz="1000" b="1" dirty="0"/>
              <a:t>变址寻址：</a:t>
            </a:r>
            <a:r>
              <a:rPr lang="en-US" altLang="zh-CN" sz="1000" b="1" dirty="0"/>
              <a:t>R[X]+(D)</a:t>
            </a:r>
          </a:p>
        </p:txBody>
      </p:sp>
      <p:sp>
        <p:nvSpPr>
          <p:cNvPr id="5" name="文本框 4">
            <a:extLst>
              <a:ext uri="{FF2B5EF4-FFF2-40B4-BE49-F238E27FC236}">
                <a16:creationId xmlns:a16="http://schemas.microsoft.com/office/drawing/2014/main" id="{B711D902-C829-4834-B1A5-7363C7401EC3}"/>
              </a:ext>
            </a:extLst>
          </p:cNvPr>
          <p:cNvSpPr txBox="1"/>
          <p:nvPr/>
        </p:nvSpPr>
        <p:spPr>
          <a:xfrm>
            <a:off x="5508104" y="3811106"/>
            <a:ext cx="1368152" cy="553998"/>
          </a:xfrm>
          <a:prstGeom prst="rect">
            <a:avLst/>
          </a:prstGeom>
          <a:solidFill>
            <a:srgbClr val="FFFF00"/>
          </a:solidFill>
        </p:spPr>
        <p:txBody>
          <a:bodyPr wrap="square" rtlCol="0">
            <a:spAutoFit/>
          </a:bodyPr>
          <a:lstStyle/>
          <a:p>
            <a:r>
              <a:rPr lang="zh-CN" altLang="en-US" sz="1000" b="1" dirty="0"/>
              <a:t>相对寻址：</a:t>
            </a:r>
            <a:r>
              <a:rPr lang="en-US" altLang="zh-CN" sz="1000" b="1" dirty="0"/>
              <a:t>PC+D</a:t>
            </a:r>
          </a:p>
          <a:p>
            <a:endParaRPr lang="en-US" altLang="zh-CN" sz="1000" b="1" dirty="0"/>
          </a:p>
          <a:p>
            <a:r>
              <a:rPr lang="zh-CN" altLang="en-US" sz="1000" b="1" dirty="0"/>
              <a:t>间接寻址：</a:t>
            </a:r>
            <a:r>
              <a:rPr lang="en-US" altLang="zh-CN" sz="1000" b="1" dirty="0"/>
              <a:t>(PC+D)</a:t>
            </a:r>
          </a:p>
        </p:txBody>
      </p:sp>
    </p:spTree>
    <p:extLst>
      <p:ext uri="{BB962C8B-B14F-4D97-AF65-F5344CB8AC3E}">
        <p14:creationId xmlns:p14="http://schemas.microsoft.com/office/powerpoint/2010/main" val="3573010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CEDD-52BA-4709-B6A3-077E33697C29}"/>
              </a:ext>
            </a:extLst>
          </p:cNvPr>
          <p:cNvSpPr>
            <a:spLocks noGrp="1"/>
          </p:cNvSpPr>
          <p:nvPr>
            <p:ph type="title"/>
          </p:nvPr>
        </p:nvSpPr>
        <p:spPr/>
        <p:txBody>
          <a:bodyPr rtlCol="0">
            <a:normAutofit/>
          </a:bodyPr>
          <a:lstStyle/>
          <a:p>
            <a:pPr eaLnBrk="1" fontAlgn="auto" hangingPunct="1">
              <a:spcAft>
                <a:spcPts val="0"/>
              </a:spcAft>
              <a:defRPr/>
            </a:pPr>
            <a:r>
              <a:rPr lang="zh-CN" altLang="en-US" b="1" dirty="0">
                <a:solidFill>
                  <a:schemeClr val="tx2"/>
                </a:solidFill>
                <a:latin typeface="+mn-lt"/>
                <a:ea typeface="黑体" pitchFamily="49" charset="-122"/>
              </a:rPr>
              <a:t>第</a:t>
            </a:r>
            <a:r>
              <a:rPr lang="en-US" altLang="zh-CN" b="1" dirty="0">
                <a:solidFill>
                  <a:schemeClr val="tx2"/>
                </a:solidFill>
                <a:latin typeface="+mn-lt"/>
                <a:ea typeface="黑体" pitchFamily="49" charset="-122"/>
              </a:rPr>
              <a:t>5</a:t>
            </a:r>
            <a:r>
              <a:rPr lang="zh-CN" altLang="en-US" b="1" dirty="0">
                <a:solidFill>
                  <a:schemeClr val="tx2"/>
                </a:solidFill>
                <a:latin typeface="+mn-lt"/>
                <a:ea typeface="黑体" pitchFamily="49" charset="-122"/>
              </a:rPr>
              <a:t>章    指令系统</a:t>
            </a:r>
            <a:endParaRPr lang="zh-CN" altLang="en-US" dirty="0">
              <a:solidFill>
                <a:schemeClr val="tx2"/>
              </a:solidFill>
              <a:latin typeface="+mn-lt"/>
              <a:ea typeface="黑体" pitchFamily="49" charset="-122"/>
            </a:endParaRPr>
          </a:p>
        </p:txBody>
      </p:sp>
      <p:sp>
        <p:nvSpPr>
          <p:cNvPr id="33795" name="内容占位符 2">
            <a:extLst>
              <a:ext uri="{FF2B5EF4-FFF2-40B4-BE49-F238E27FC236}">
                <a16:creationId xmlns:a16="http://schemas.microsoft.com/office/drawing/2014/main" id="{EB6EC2CD-ED79-448C-A492-355A71692806}"/>
              </a:ext>
            </a:extLst>
          </p:cNvPr>
          <p:cNvSpPr>
            <a:spLocks noGrp="1" noChangeArrowheads="1"/>
          </p:cNvSpPr>
          <p:nvPr>
            <p:ph idx="1"/>
          </p:nvPr>
        </p:nvSpPr>
        <p:spPr>
          <a:xfrm>
            <a:off x="465375" y="1772816"/>
            <a:ext cx="8229600" cy="4525963"/>
          </a:xfrm>
        </p:spPr>
        <p:txBody>
          <a:bodyPr/>
          <a:lstStyle/>
          <a:p>
            <a:pPr eaLnBrk="1" hangingPunct="1"/>
            <a:r>
              <a:rPr lang="en-US" altLang="zh-CN" sz="2000" b="1" dirty="0">
                <a:solidFill>
                  <a:srgbClr val="002060"/>
                </a:solidFill>
                <a:ea typeface="黑体" panose="02010609060101010101" pitchFamily="49" charset="-122"/>
              </a:rPr>
              <a:t>5.1</a:t>
            </a:r>
            <a:r>
              <a:rPr lang="zh-CN" altLang="en-US" sz="2000" b="1" dirty="0">
                <a:solidFill>
                  <a:srgbClr val="002060"/>
                </a:solidFill>
                <a:ea typeface="黑体" panose="02010609060101010101" pitchFamily="49" charset="-122"/>
              </a:rPr>
              <a:t>　指令系统概述　</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5.2</a:t>
            </a:r>
            <a:r>
              <a:rPr lang="zh-CN" altLang="en-US" sz="2000" b="1" dirty="0">
                <a:solidFill>
                  <a:srgbClr val="002060"/>
                </a:solidFill>
                <a:ea typeface="黑体" panose="02010609060101010101" pitchFamily="49" charset="-122"/>
              </a:rPr>
              <a:t>　指令格式　</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5.3</a:t>
            </a:r>
            <a:r>
              <a:rPr lang="zh-CN" altLang="en-US" sz="2000" b="1" dirty="0">
                <a:solidFill>
                  <a:srgbClr val="002060"/>
                </a:solidFill>
                <a:ea typeface="黑体" panose="02010609060101010101" pitchFamily="49" charset="-122"/>
              </a:rPr>
              <a:t>　寻址方式　</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5.4</a:t>
            </a:r>
            <a:r>
              <a:rPr lang="zh-CN" altLang="en-US" sz="2000" b="1" dirty="0">
                <a:solidFill>
                  <a:srgbClr val="002060"/>
                </a:solidFill>
                <a:ea typeface="黑体" panose="02010609060101010101" pitchFamily="49" charset="-122"/>
              </a:rPr>
              <a:t>　指令类型　</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5.5</a:t>
            </a:r>
            <a:r>
              <a:rPr lang="zh-CN" altLang="en-US" sz="2000" b="1" dirty="0">
                <a:solidFill>
                  <a:srgbClr val="002060"/>
                </a:solidFill>
                <a:ea typeface="黑体" panose="02010609060101010101" pitchFamily="49" charset="-122"/>
              </a:rPr>
              <a:t>　指令格式设计　</a:t>
            </a:r>
            <a:endParaRPr lang="en-US" altLang="zh-CN" sz="2000" b="1" dirty="0">
              <a:solidFill>
                <a:srgbClr val="002060"/>
              </a:solidFill>
              <a:ea typeface="黑体" panose="02010609060101010101" pitchFamily="49" charset="-122"/>
            </a:endParaRP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5.6</a:t>
            </a:r>
            <a:r>
              <a:rPr lang="zh-CN" altLang="en-US" sz="2000" b="1" dirty="0">
                <a:solidFill>
                  <a:srgbClr val="002060"/>
                </a:solidFill>
                <a:ea typeface="黑体" panose="02010609060101010101" pitchFamily="49" charset="-122"/>
              </a:rPr>
              <a:t>　</a:t>
            </a:r>
            <a:r>
              <a:rPr lang="en-US" altLang="zh-CN" sz="2000" b="1" dirty="0">
                <a:solidFill>
                  <a:srgbClr val="002060"/>
                </a:solidFill>
                <a:ea typeface="黑体" panose="02010609060101010101" pitchFamily="49" charset="-122"/>
              </a:rPr>
              <a:t>CISC</a:t>
            </a:r>
            <a:r>
              <a:rPr lang="zh-CN" altLang="en-US" sz="2000" b="1" dirty="0">
                <a:solidFill>
                  <a:srgbClr val="002060"/>
                </a:solidFill>
                <a:ea typeface="黑体" panose="02010609060101010101" pitchFamily="49" charset="-122"/>
              </a:rPr>
              <a:t>和</a:t>
            </a:r>
            <a:r>
              <a:rPr lang="en-US" altLang="zh-CN" sz="2000" b="1" dirty="0">
                <a:solidFill>
                  <a:srgbClr val="002060"/>
                </a:solidFill>
                <a:ea typeface="黑体" panose="02010609060101010101" pitchFamily="49" charset="-122"/>
              </a:rPr>
              <a:t>RISC</a:t>
            </a:r>
          </a:p>
          <a:p>
            <a:pPr eaLnBrk="1" hangingPunct="1"/>
            <a:endParaRPr lang="en-US" altLang="zh-CN" sz="2000" b="1" dirty="0">
              <a:solidFill>
                <a:srgbClr val="002060"/>
              </a:solidFill>
              <a:ea typeface="黑体" panose="02010609060101010101" pitchFamily="49" charset="-122"/>
            </a:endParaRPr>
          </a:p>
          <a:p>
            <a:pPr eaLnBrk="1" hangingPunct="1"/>
            <a:r>
              <a:rPr lang="en-US" altLang="zh-CN" sz="2000" b="1" dirty="0">
                <a:solidFill>
                  <a:srgbClr val="002060"/>
                </a:solidFill>
                <a:ea typeface="黑体" panose="02010609060101010101" pitchFamily="49" charset="-122"/>
              </a:rPr>
              <a:t>5.7    </a:t>
            </a:r>
            <a:r>
              <a:rPr lang="zh-CN" altLang="en-US" sz="2000" b="1" dirty="0">
                <a:solidFill>
                  <a:srgbClr val="002060"/>
                </a:solidFill>
                <a:ea typeface="黑体" panose="02010609060101010101" pitchFamily="49" charset="-122"/>
              </a:rPr>
              <a:t>指令系统举例　　</a:t>
            </a:r>
            <a:endParaRPr lang="en-US" altLang="zh-CN" sz="2000" b="1" dirty="0">
              <a:solidFill>
                <a:srgbClr val="002060"/>
              </a:solidFill>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5.4  </a:t>
            </a:r>
            <a:r>
              <a:rPr lang="zh-CN" altLang="en-US" b="1" dirty="0">
                <a:solidFill>
                  <a:srgbClr val="002060"/>
                </a:solidFill>
                <a:latin typeface="+mn-lt"/>
                <a:ea typeface="黑体" pitchFamily="49" charset="-122"/>
              </a:rPr>
              <a:t>指令类型</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628800"/>
            <a:ext cx="8229600" cy="4525963"/>
          </a:xfrm>
        </p:spPr>
        <p:txBody>
          <a:bodyPr/>
          <a:lstStyle/>
          <a:p>
            <a:pPr eaLnBrk="1" hangingPunct="1"/>
            <a:r>
              <a:rPr lang="zh-CN" altLang="en-US" sz="1600" b="1" dirty="0"/>
              <a:t>指令系统决定了计算机的基本功能，不同类型的计算机，其指令系统之间的差异很大</a:t>
            </a:r>
            <a:endParaRPr lang="en-US" altLang="zh-CN" sz="1600" b="1" dirty="0"/>
          </a:p>
          <a:p>
            <a:pPr eaLnBrk="1" hangingPunct="1"/>
            <a:endParaRPr lang="en-US" altLang="zh-CN" sz="1600" b="1" dirty="0"/>
          </a:p>
          <a:p>
            <a:pPr eaLnBrk="1" hangingPunct="1"/>
            <a:r>
              <a:rPr lang="zh-CN" altLang="en-US" sz="1600" b="1" dirty="0"/>
              <a:t>有的计算机指令类型多，功能丰富，包含几百条指令；有的计算机指令类型少，功能简单，只有几十条指令</a:t>
            </a:r>
            <a:endParaRPr lang="en-US" altLang="zh-CN" sz="1600" b="1" dirty="0"/>
          </a:p>
          <a:p>
            <a:pPr eaLnBrk="1" hangingPunct="1"/>
            <a:endParaRPr lang="en-US" altLang="zh-CN" sz="1600" b="1" dirty="0"/>
          </a:p>
          <a:p>
            <a:pPr eaLnBrk="1" hangingPunct="1"/>
            <a:r>
              <a:rPr lang="zh-CN" altLang="en-US" sz="1600" b="1" dirty="0"/>
              <a:t>一个完善的指令系统应包括如下的指令类型：</a:t>
            </a:r>
            <a:endParaRPr lang="en-US" altLang="zh-CN" sz="2000" b="1" dirty="0"/>
          </a:p>
          <a:p>
            <a:pPr eaLnBrk="1" hangingPunct="1"/>
            <a:endParaRPr lang="en-US" altLang="zh-CN" sz="2000" b="1" dirty="0"/>
          </a:p>
          <a:p>
            <a:pPr eaLnBrk="1" hangingPunct="1"/>
            <a:r>
              <a:rPr lang="en-US" altLang="zh-CN" sz="2000" b="1" dirty="0"/>
              <a:t>1</a:t>
            </a:r>
            <a:r>
              <a:rPr lang="zh-CN" altLang="en-US" sz="2000" b="1" dirty="0"/>
              <a:t>、算术逻辑运算指令</a:t>
            </a:r>
            <a:endParaRPr lang="en-US" altLang="zh-CN" sz="2000" b="1" dirty="0"/>
          </a:p>
          <a:p>
            <a:pPr lvl="1" eaLnBrk="1" hangingPunct="1"/>
            <a:endParaRPr lang="en-US" altLang="zh-CN" sz="1600" b="1" dirty="0"/>
          </a:p>
          <a:p>
            <a:pPr lvl="1" eaLnBrk="1" hangingPunct="1"/>
            <a:r>
              <a:rPr lang="zh-CN" altLang="en-US" sz="1600" b="1" dirty="0"/>
              <a:t>包括定点、浮点数的加、减、乘、除等算术运算指令，与、或、非、异或等逻辑运算指令，有些计算机还专门设置了十进制运算指令</a:t>
            </a:r>
            <a:endParaRPr lang="en-US" altLang="zh-CN" sz="1600" b="1" dirty="0"/>
          </a:p>
          <a:p>
            <a:pPr lvl="1" eaLnBrk="1" hangingPunct="1"/>
            <a:endParaRPr lang="en-US" altLang="zh-CN" sz="1600" b="1" dirty="0"/>
          </a:p>
          <a:p>
            <a:pPr lvl="1" eaLnBrk="1" hangingPunct="1"/>
            <a:r>
              <a:rPr lang="zh-CN" altLang="en-US" sz="1600" b="1" dirty="0"/>
              <a:t>例如：</a:t>
            </a:r>
            <a:r>
              <a:rPr lang="en-US" altLang="zh-CN" sz="1600" b="1" dirty="0"/>
              <a:t>ADD AL,BL          SUB AL,BL       AND AL,BL         XOR AL,BL</a:t>
            </a:r>
          </a:p>
          <a:p>
            <a:pPr eaLnBrk="1" hangingPunct="1"/>
            <a:endParaRPr lang="en-US" altLang="zh-CN" sz="2000" b="1" dirty="0"/>
          </a:p>
        </p:txBody>
      </p:sp>
    </p:spTree>
    <p:extLst>
      <p:ext uri="{BB962C8B-B14F-4D97-AF65-F5344CB8AC3E}">
        <p14:creationId xmlns:p14="http://schemas.microsoft.com/office/powerpoint/2010/main" val="4038427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B5B496B-5F18-43D3-9EB2-560C48FE8A58}"/>
              </a:ext>
            </a:extLst>
          </p:cNvPr>
          <p:cNvSpPr>
            <a:spLocks noGrp="1" noChangeArrowheads="1"/>
          </p:cNvSpPr>
          <p:nvPr>
            <p:ph idx="1"/>
          </p:nvPr>
        </p:nvSpPr>
        <p:spPr>
          <a:xfrm>
            <a:off x="457200" y="188640"/>
            <a:ext cx="8229600" cy="4525963"/>
          </a:xfrm>
        </p:spPr>
        <p:txBody>
          <a:bodyPr/>
          <a:lstStyle/>
          <a:p>
            <a:pPr eaLnBrk="1" hangingPunct="1"/>
            <a:r>
              <a:rPr lang="en-US" altLang="zh-CN" sz="2000" b="1" dirty="0"/>
              <a:t>2</a:t>
            </a:r>
            <a:r>
              <a:rPr lang="zh-CN" altLang="en-US" sz="2000" b="1" dirty="0"/>
              <a:t>、移位操作指令</a:t>
            </a:r>
            <a:endParaRPr lang="en-US" altLang="zh-CN" sz="2000" b="1" dirty="0"/>
          </a:p>
          <a:p>
            <a:pPr lvl="1" eaLnBrk="1" hangingPunct="1"/>
            <a:endParaRPr lang="en-US" altLang="zh-CN" sz="1200" b="1" dirty="0"/>
          </a:p>
          <a:p>
            <a:pPr lvl="1" eaLnBrk="1" hangingPunct="1"/>
            <a:r>
              <a:rPr lang="zh-CN" altLang="en-US" sz="1600" b="1" dirty="0"/>
              <a:t>算术移位指令是针对带符号数的移位操作，包括</a:t>
            </a:r>
            <a:r>
              <a:rPr lang="zh-CN" altLang="en-US" sz="1600" b="1" dirty="0">
                <a:solidFill>
                  <a:srgbClr val="FF0000"/>
                </a:solidFill>
              </a:rPr>
              <a:t>算术左移</a:t>
            </a:r>
            <a:r>
              <a:rPr lang="zh-CN" altLang="en-US" sz="1600" b="1" dirty="0"/>
              <a:t>指令和</a:t>
            </a:r>
            <a:r>
              <a:rPr lang="zh-CN" altLang="en-US" sz="1600" b="1" dirty="0">
                <a:solidFill>
                  <a:srgbClr val="FF0000"/>
                </a:solidFill>
              </a:rPr>
              <a:t>算术右移</a:t>
            </a:r>
            <a:r>
              <a:rPr lang="zh-CN" altLang="en-US" sz="1600" b="1" dirty="0"/>
              <a:t>指令</a:t>
            </a:r>
            <a:endParaRPr lang="en-US" altLang="zh-CN" sz="1600" b="1" dirty="0"/>
          </a:p>
          <a:p>
            <a:pPr lvl="1" eaLnBrk="1" hangingPunct="1"/>
            <a:endParaRPr lang="en-US" altLang="zh-CN" sz="1600" b="1" dirty="0"/>
          </a:p>
          <a:p>
            <a:pPr lvl="1" eaLnBrk="1" hangingPunct="1"/>
            <a:r>
              <a:rPr lang="zh-CN" altLang="en-US" sz="1600" b="1" dirty="0"/>
              <a:t>逻辑移位指令是针对无符号数的移位操作，包括</a:t>
            </a:r>
            <a:r>
              <a:rPr lang="zh-CN" altLang="en-US" sz="1600" b="1" dirty="0">
                <a:solidFill>
                  <a:srgbClr val="FF0000"/>
                </a:solidFill>
              </a:rPr>
              <a:t>逻辑左移</a:t>
            </a:r>
            <a:r>
              <a:rPr lang="zh-CN" altLang="en-US" sz="1600" b="1" dirty="0"/>
              <a:t>指令和</a:t>
            </a:r>
            <a:r>
              <a:rPr lang="zh-CN" altLang="en-US" sz="1600" b="1" dirty="0">
                <a:solidFill>
                  <a:srgbClr val="FF0000"/>
                </a:solidFill>
              </a:rPr>
              <a:t>逻辑右移</a:t>
            </a:r>
            <a:r>
              <a:rPr lang="zh-CN" altLang="en-US" sz="1600" b="1" dirty="0"/>
              <a:t>指令</a:t>
            </a:r>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r>
              <a:rPr lang="zh-CN" altLang="en-US" sz="1600" b="1" dirty="0"/>
              <a:t>循环指令（小循环），包括</a:t>
            </a:r>
            <a:r>
              <a:rPr lang="zh-CN" altLang="en-US" sz="1600" b="1" dirty="0">
                <a:solidFill>
                  <a:srgbClr val="FF0000"/>
                </a:solidFill>
              </a:rPr>
              <a:t>循环左移</a:t>
            </a:r>
            <a:r>
              <a:rPr lang="zh-CN" altLang="en-US" sz="1600" b="1" dirty="0"/>
              <a:t>和</a:t>
            </a:r>
            <a:r>
              <a:rPr lang="zh-CN" altLang="en-US" sz="1600" b="1" dirty="0">
                <a:solidFill>
                  <a:srgbClr val="FF0000"/>
                </a:solidFill>
              </a:rPr>
              <a:t>循环右移</a:t>
            </a:r>
            <a:endParaRPr lang="en-US" altLang="zh-CN" sz="1600" b="1" dirty="0">
              <a:solidFill>
                <a:srgbClr val="FF0000"/>
              </a:solidFill>
            </a:endParaRPr>
          </a:p>
          <a:p>
            <a:pPr lvl="1" eaLnBrk="1" hangingPunct="1"/>
            <a:endParaRPr lang="en-US" altLang="zh-CN" sz="1600" b="1" dirty="0"/>
          </a:p>
          <a:p>
            <a:pPr lvl="1" eaLnBrk="1" hangingPunct="1"/>
            <a:r>
              <a:rPr lang="zh-CN" altLang="en-US" sz="1600" b="1" dirty="0"/>
              <a:t>带进位循环指令（大循环），包括</a:t>
            </a:r>
            <a:r>
              <a:rPr lang="zh-CN" altLang="en-US" sz="1600" b="1" dirty="0">
                <a:solidFill>
                  <a:srgbClr val="FF0000"/>
                </a:solidFill>
              </a:rPr>
              <a:t>带进位循环左移</a:t>
            </a:r>
            <a:r>
              <a:rPr lang="zh-CN" altLang="en-US" sz="1600" b="1" dirty="0"/>
              <a:t>和</a:t>
            </a:r>
            <a:r>
              <a:rPr lang="zh-CN" altLang="en-US" sz="1600" b="1" dirty="0">
                <a:solidFill>
                  <a:srgbClr val="FF0000"/>
                </a:solidFill>
              </a:rPr>
              <a:t>带进位循环右移</a:t>
            </a:r>
            <a:endParaRPr lang="en-US" altLang="zh-CN" sz="1600" b="1" dirty="0">
              <a:solidFill>
                <a:srgbClr val="FF0000"/>
              </a:solidFill>
            </a:endParaRPr>
          </a:p>
        </p:txBody>
      </p:sp>
      <p:pic>
        <p:nvPicPr>
          <p:cNvPr id="6" name="图片 5">
            <a:extLst>
              <a:ext uri="{FF2B5EF4-FFF2-40B4-BE49-F238E27FC236}">
                <a16:creationId xmlns:a16="http://schemas.microsoft.com/office/drawing/2014/main" id="{A1871F84-0740-4279-A601-E8CB5B4B55BF}"/>
              </a:ext>
            </a:extLst>
          </p:cNvPr>
          <p:cNvPicPr>
            <a:picLocks noChangeAspect="1"/>
          </p:cNvPicPr>
          <p:nvPr/>
        </p:nvPicPr>
        <p:blipFill>
          <a:blip r:embed="rId2"/>
          <a:stretch>
            <a:fillRect/>
          </a:stretch>
        </p:blipFill>
        <p:spPr>
          <a:xfrm>
            <a:off x="1619672" y="1844824"/>
            <a:ext cx="6286412" cy="1224136"/>
          </a:xfrm>
          <a:prstGeom prst="rect">
            <a:avLst/>
          </a:prstGeom>
        </p:spPr>
      </p:pic>
      <p:grpSp>
        <p:nvGrpSpPr>
          <p:cNvPr id="2" name="组合 1">
            <a:extLst>
              <a:ext uri="{FF2B5EF4-FFF2-40B4-BE49-F238E27FC236}">
                <a16:creationId xmlns:a16="http://schemas.microsoft.com/office/drawing/2014/main" id="{75391F35-2A35-4914-82CA-53E727F35A65}"/>
              </a:ext>
            </a:extLst>
          </p:cNvPr>
          <p:cNvGrpSpPr/>
          <p:nvPr/>
        </p:nvGrpSpPr>
        <p:grpSpPr>
          <a:xfrm>
            <a:off x="5148064" y="4581128"/>
            <a:ext cx="2880320" cy="2088390"/>
            <a:chOff x="6516216" y="4581128"/>
            <a:chExt cx="2880320" cy="2088390"/>
          </a:xfrm>
        </p:grpSpPr>
        <p:pic>
          <p:nvPicPr>
            <p:cNvPr id="10" name="图片 9">
              <a:extLst>
                <a:ext uri="{FF2B5EF4-FFF2-40B4-BE49-F238E27FC236}">
                  <a16:creationId xmlns:a16="http://schemas.microsoft.com/office/drawing/2014/main" id="{14E7EBE1-380A-429B-900A-667F38F37575}"/>
                </a:ext>
              </a:extLst>
            </p:cNvPr>
            <p:cNvPicPr>
              <a:picLocks noChangeAspect="1"/>
            </p:cNvPicPr>
            <p:nvPr/>
          </p:nvPicPr>
          <p:blipFill>
            <a:blip r:embed="rId3"/>
            <a:stretch>
              <a:fillRect/>
            </a:stretch>
          </p:blipFill>
          <p:spPr>
            <a:xfrm>
              <a:off x="6516216" y="5805264"/>
              <a:ext cx="2880320" cy="639206"/>
            </a:xfrm>
            <a:prstGeom prst="rect">
              <a:avLst/>
            </a:prstGeom>
          </p:spPr>
        </p:pic>
        <p:grpSp>
          <p:nvGrpSpPr>
            <p:cNvPr id="16" name="组合 15">
              <a:extLst>
                <a:ext uri="{FF2B5EF4-FFF2-40B4-BE49-F238E27FC236}">
                  <a16:creationId xmlns:a16="http://schemas.microsoft.com/office/drawing/2014/main" id="{5F22CFAD-2B90-40F5-AB93-B315BA27B958}"/>
                </a:ext>
              </a:extLst>
            </p:cNvPr>
            <p:cNvGrpSpPr/>
            <p:nvPr/>
          </p:nvGrpSpPr>
          <p:grpSpPr>
            <a:xfrm>
              <a:off x="6588224" y="4581128"/>
              <a:ext cx="2808312" cy="843933"/>
              <a:chOff x="1547664" y="4905112"/>
              <a:chExt cx="2808312" cy="843933"/>
            </a:xfrm>
          </p:grpSpPr>
          <p:pic>
            <p:nvPicPr>
              <p:cNvPr id="8" name="图片 7">
                <a:extLst>
                  <a:ext uri="{FF2B5EF4-FFF2-40B4-BE49-F238E27FC236}">
                    <a16:creationId xmlns:a16="http://schemas.microsoft.com/office/drawing/2014/main" id="{93C3F99B-9EC1-4123-B597-2061BD655DD0}"/>
                  </a:ext>
                </a:extLst>
              </p:cNvPr>
              <p:cNvPicPr>
                <a:picLocks noChangeAspect="1"/>
              </p:cNvPicPr>
              <p:nvPr/>
            </p:nvPicPr>
            <p:blipFill>
              <a:blip r:embed="rId4"/>
              <a:stretch>
                <a:fillRect/>
              </a:stretch>
            </p:blipFill>
            <p:spPr>
              <a:xfrm>
                <a:off x="1547664" y="4905112"/>
                <a:ext cx="2808312" cy="599572"/>
              </a:xfrm>
              <a:prstGeom prst="rect">
                <a:avLst/>
              </a:prstGeom>
            </p:spPr>
          </p:pic>
          <p:sp>
            <p:nvSpPr>
              <p:cNvPr id="15" name="文本框 14">
                <a:extLst>
                  <a:ext uri="{FF2B5EF4-FFF2-40B4-BE49-F238E27FC236}">
                    <a16:creationId xmlns:a16="http://schemas.microsoft.com/office/drawing/2014/main" id="{552A70A5-DDF1-4E58-8ADB-0531DC04758D}"/>
                  </a:ext>
                </a:extLst>
              </p:cNvPr>
              <p:cNvSpPr txBox="1"/>
              <p:nvPr/>
            </p:nvSpPr>
            <p:spPr>
              <a:xfrm>
                <a:off x="2084435" y="5487435"/>
                <a:ext cx="1593706" cy="261610"/>
              </a:xfrm>
              <a:prstGeom prst="rect">
                <a:avLst/>
              </a:prstGeom>
              <a:solidFill>
                <a:srgbClr val="FFFF00"/>
              </a:solidFill>
            </p:spPr>
            <p:txBody>
              <a:bodyPr wrap="none" rtlCol="0">
                <a:spAutoFit/>
              </a:bodyPr>
              <a:lstStyle/>
              <a:p>
                <a:r>
                  <a:rPr lang="zh-CN" altLang="en-US" sz="1100" b="1" dirty="0"/>
                  <a:t>带进位（</a:t>
                </a:r>
                <a:r>
                  <a:rPr lang="en-US" altLang="zh-CN" sz="1100" b="1" dirty="0"/>
                  <a:t>CF</a:t>
                </a:r>
                <a:r>
                  <a:rPr lang="zh-CN" altLang="en-US" sz="1100" b="1" dirty="0"/>
                  <a:t>）循环左移</a:t>
                </a:r>
              </a:p>
            </p:txBody>
          </p:sp>
        </p:grpSp>
        <p:sp>
          <p:nvSpPr>
            <p:cNvPr id="17" name="文本框 16">
              <a:extLst>
                <a:ext uri="{FF2B5EF4-FFF2-40B4-BE49-F238E27FC236}">
                  <a16:creationId xmlns:a16="http://schemas.microsoft.com/office/drawing/2014/main" id="{C67D24CE-9175-4A61-899D-D789B19EDDDD}"/>
                </a:ext>
              </a:extLst>
            </p:cNvPr>
            <p:cNvSpPr txBox="1"/>
            <p:nvPr/>
          </p:nvSpPr>
          <p:spPr>
            <a:xfrm>
              <a:off x="7164288" y="6407908"/>
              <a:ext cx="1593706" cy="261610"/>
            </a:xfrm>
            <a:prstGeom prst="rect">
              <a:avLst/>
            </a:prstGeom>
            <a:solidFill>
              <a:srgbClr val="FFFF00"/>
            </a:solidFill>
          </p:spPr>
          <p:txBody>
            <a:bodyPr wrap="none" rtlCol="0">
              <a:spAutoFit/>
            </a:bodyPr>
            <a:lstStyle/>
            <a:p>
              <a:r>
                <a:rPr lang="zh-CN" altLang="en-US" sz="1100" b="1" dirty="0"/>
                <a:t>带进位（</a:t>
              </a:r>
              <a:r>
                <a:rPr lang="en-US" altLang="zh-CN" sz="1100" b="1" dirty="0"/>
                <a:t>CF</a:t>
              </a:r>
              <a:r>
                <a:rPr lang="zh-CN" altLang="en-US" sz="1100" b="1" dirty="0"/>
                <a:t>）循环右移</a:t>
              </a:r>
            </a:p>
          </p:txBody>
        </p:sp>
      </p:grpSp>
      <p:grpSp>
        <p:nvGrpSpPr>
          <p:cNvPr id="20" name="组合 19">
            <a:extLst>
              <a:ext uri="{FF2B5EF4-FFF2-40B4-BE49-F238E27FC236}">
                <a16:creationId xmlns:a16="http://schemas.microsoft.com/office/drawing/2014/main" id="{A0979A61-B771-4C1D-A401-53A02A481531}"/>
              </a:ext>
            </a:extLst>
          </p:cNvPr>
          <p:cNvGrpSpPr/>
          <p:nvPr/>
        </p:nvGrpSpPr>
        <p:grpSpPr>
          <a:xfrm>
            <a:off x="1403648" y="4581128"/>
            <a:ext cx="2448272" cy="896376"/>
            <a:chOff x="5724129" y="4883102"/>
            <a:chExt cx="2448272" cy="896376"/>
          </a:xfrm>
        </p:grpSpPr>
        <p:pic>
          <p:nvPicPr>
            <p:cNvPr id="12" name="图片 11">
              <a:extLst>
                <a:ext uri="{FF2B5EF4-FFF2-40B4-BE49-F238E27FC236}">
                  <a16:creationId xmlns:a16="http://schemas.microsoft.com/office/drawing/2014/main" id="{35D8E22F-DB71-4171-8B33-537A86878959}"/>
                </a:ext>
              </a:extLst>
            </p:cNvPr>
            <p:cNvPicPr>
              <a:picLocks noChangeAspect="1"/>
            </p:cNvPicPr>
            <p:nvPr/>
          </p:nvPicPr>
          <p:blipFill>
            <a:blip r:embed="rId5"/>
            <a:stretch>
              <a:fillRect/>
            </a:stretch>
          </p:blipFill>
          <p:spPr>
            <a:xfrm>
              <a:off x="5724129" y="4883102"/>
              <a:ext cx="2448272" cy="621582"/>
            </a:xfrm>
            <a:prstGeom prst="rect">
              <a:avLst/>
            </a:prstGeom>
          </p:spPr>
        </p:pic>
        <p:sp>
          <p:nvSpPr>
            <p:cNvPr id="18" name="文本框 17">
              <a:extLst>
                <a:ext uri="{FF2B5EF4-FFF2-40B4-BE49-F238E27FC236}">
                  <a16:creationId xmlns:a16="http://schemas.microsoft.com/office/drawing/2014/main" id="{C7B9B80C-C55C-48C5-A65D-E9E0F9A982CC}"/>
                </a:ext>
              </a:extLst>
            </p:cNvPr>
            <p:cNvSpPr txBox="1"/>
            <p:nvPr/>
          </p:nvSpPr>
          <p:spPr>
            <a:xfrm>
              <a:off x="6631390" y="5517868"/>
              <a:ext cx="748923" cy="261610"/>
            </a:xfrm>
            <a:prstGeom prst="rect">
              <a:avLst/>
            </a:prstGeom>
            <a:solidFill>
              <a:srgbClr val="FFFF00"/>
            </a:solidFill>
          </p:spPr>
          <p:txBody>
            <a:bodyPr wrap="none" rtlCol="0">
              <a:spAutoFit/>
            </a:bodyPr>
            <a:lstStyle/>
            <a:p>
              <a:r>
                <a:rPr lang="zh-CN" altLang="en-US" sz="1100" b="1" dirty="0"/>
                <a:t>循环左移</a:t>
              </a:r>
            </a:p>
          </p:txBody>
        </p:sp>
      </p:grpSp>
      <p:grpSp>
        <p:nvGrpSpPr>
          <p:cNvPr id="21" name="组合 20">
            <a:extLst>
              <a:ext uri="{FF2B5EF4-FFF2-40B4-BE49-F238E27FC236}">
                <a16:creationId xmlns:a16="http://schemas.microsoft.com/office/drawing/2014/main" id="{1168D9EC-B991-441A-B094-5F4C47127C09}"/>
              </a:ext>
            </a:extLst>
          </p:cNvPr>
          <p:cNvGrpSpPr/>
          <p:nvPr/>
        </p:nvGrpSpPr>
        <p:grpSpPr>
          <a:xfrm>
            <a:off x="1439375" y="5787770"/>
            <a:ext cx="2448272" cy="881590"/>
            <a:chOff x="5759856" y="5931786"/>
            <a:chExt cx="2448272" cy="881590"/>
          </a:xfrm>
        </p:grpSpPr>
        <p:pic>
          <p:nvPicPr>
            <p:cNvPr id="14" name="图片 13">
              <a:extLst>
                <a:ext uri="{FF2B5EF4-FFF2-40B4-BE49-F238E27FC236}">
                  <a16:creationId xmlns:a16="http://schemas.microsoft.com/office/drawing/2014/main" id="{B02E75DE-875B-4C33-96A5-B76A3EB08D47}"/>
                </a:ext>
              </a:extLst>
            </p:cNvPr>
            <p:cNvPicPr>
              <a:picLocks noChangeAspect="1"/>
            </p:cNvPicPr>
            <p:nvPr/>
          </p:nvPicPr>
          <p:blipFill>
            <a:blip r:embed="rId6"/>
            <a:stretch>
              <a:fillRect/>
            </a:stretch>
          </p:blipFill>
          <p:spPr>
            <a:xfrm>
              <a:off x="5759856" y="5931786"/>
              <a:ext cx="2448272" cy="654551"/>
            </a:xfrm>
            <a:prstGeom prst="rect">
              <a:avLst/>
            </a:prstGeom>
          </p:spPr>
        </p:pic>
        <p:sp>
          <p:nvSpPr>
            <p:cNvPr id="19" name="文本框 18">
              <a:extLst>
                <a:ext uri="{FF2B5EF4-FFF2-40B4-BE49-F238E27FC236}">
                  <a16:creationId xmlns:a16="http://schemas.microsoft.com/office/drawing/2014/main" id="{6CEAA42B-C687-43FF-99D5-BBF046BA0E13}"/>
                </a:ext>
              </a:extLst>
            </p:cNvPr>
            <p:cNvSpPr txBox="1"/>
            <p:nvPr/>
          </p:nvSpPr>
          <p:spPr>
            <a:xfrm>
              <a:off x="6732241" y="6551766"/>
              <a:ext cx="748923" cy="261610"/>
            </a:xfrm>
            <a:prstGeom prst="rect">
              <a:avLst/>
            </a:prstGeom>
            <a:solidFill>
              <a:srgbClr val="FFFF00"/>
            </a:solidFill>
          </p:spPr>
          <p:txBody>
            <a:bodyPr wrap="none" rtlCol="0">
              <a:spAutoFit/>
            </a:bodyPr>
            <a:lstStyle/>
            <a:p>
              <a:r>
                <a:rPr lang="zh-CN" altLang="en-US" sz="1100" b="1" dirty="0"/>
                <a:t>循环右移</a:t>
              </a:r>
            </a:p>
          </p:txBody>
        </p:sp>
      </p:grpSp>
      <p:sp>
        <p:nvSpPr>
          <p:cNvPr id="3" name="文本框 2">
            <a:extLst>
              <a:ext uri="{FF2B5EF4-FFF2-40B4-BE49-F238E27FC236}">
                <a16:creationId xmlns:a16="http://schemas.microsoft.com/office/drawing/2014/main" id="{6896FE55-2260-4F24-978B-DE155F98D062}"/>
              </a:ext>
            </a:extLst>
          </p:cNvPr>
          <p:cNvSpPr txBox="1"/>
          <p:nvPr/>
        </p:nvSpPr>
        <p:spPr>
          <a:xfrm>
            <a:off x="552813" y="2204864"/>
            <a:ext cx="936104" cy="600164"/>
          </a:xfrm>
          <a:prstGeom prst="rect">
            <a:avLst/>
          </a:prstGeom>
          <a:solidFill>
            <a:srgbClr val="92D050"/>
          </a:solidFill>
        </p:spPr>
        <p:txBody>
          <a:bodyPr wrap="square" rtlCol="0">
            <a:spAutoFit/>
          </a:bodyPr>
          <a:lstStyle/>
          <a:p>
            <a:r>
              <a:rPr lang="zh-CN" altLang="en-US" sz="1100" b="1" dirty="0"/>
              <a:t>逻辑左移和算术左移是一样的</a:t>
            </a:r>
          </a:p>
        </p:txBody>
      </p:sp>
    </p:spTree>
    <p:extLst>
      <p:ext uri="{BB962C8B-B14F-4D97-AF65-F5344CB8AC3E}">
        <p14:creationId xmlns:p14="http://schemas.microsoft.com/office/powerpoint/2010/main" val="3520319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CD986F83-44A6-4133-AE02-81FE9B1F77F1}"/>
              </a:ext>
            </a:extLst>
          </p:cNvPr>
          <p:cNvSpPr>
            <a:spLocks noGrp="1" noChangeArrowheads="1"/>
          </p:cNvSpPr>
          <p:nvPr>
            <p:ph idx="1"/>
          </p:nvPr>
        </p:nvSpPr>
        <p:spPr>
          <a:xfrm>
            <a:off x="457200" y="548680"/>
            <a:ext cx="8229600" cy="4525963"/>
          </a:xfrm>
        </p:spPr>
        <p:txBody>
          <a:bodyPr/>
          <a:lstStyle/>
          <a:p>
            <a:pPr eaLnBrk="1" hangingPunct="1"/>
            <a:r>
              <a:rPr lang="en-US" altLang="zh-CN" sz="2000" b="1" dirty="0"/>
              <a:t>3</a:t>
            </a:r>
            <a:r>
              <a:rPr lang="zh-CN" altLang="en-US" sz="2000" b="1" dirty="0"/>
              <a:t>、数据传送指令</a:t>
            </a:r>
            <a:endParaRPr lang="en-US" altLang="zh-CN" sz="2000" b="1" dirty="0"/>
          </a:p>
          <a:p>
            <a:pPr lvl="1" eaLnBrk="1" hangingPunct="1"/>
            <a:endParaRPr lang="en-US" altLang="zh-CN" sz="1600" b="1" dirty="0"/>
          </a:p>
          <a:p>
            <a:pPr lvl="1" eaLnBrk="1" hangingPunct="1"/>
            <a:r>
              <a:rPr lang="zh-CN" altLang="en-US" sz="1600" b="1" dirty="0"/>
              <a:t>主要完成两个部件之间的数据传送，如寄存器与寄存器之间、寄存器与存储器之间、存储器与存储器之间</a:t>
            </a:r>
            <a:endParaRPr lang="en-US" altLang="zh-CN" sz="1600" b="1" dirty="0"/>
          </a:p>
          <a:p>
            <a:pPr lvl="1" eaLnBrk="1" hangingPunct="1"/>
            <a:endParaRPr lang="en-US" altLang="zh-CN" sz="1600" b="1" dirty="0"/>
          </a:p>
          <a:p>
            <a:pPr lvl="1" eaLnBrk="1" hangingPunct="1"/>
            <a:r>
              <a:rPr lang="zh-CN" altLang="en-US" sz="1600" b="1" dirty="0"/>
              <a:t>通用数据传送指令（</a:t>
            </a:r>
            <a:r>
              <a:rPr lang="en-US" altLang="zh-CN" sz="1600" b="1" dirty="0">
                <a:solidFill>
                  <a:srgbClr val="FF0000"/>
                </a:solidFill>
              </a:rPr>
              <a:t>MOV</a:t>
            </a:r>
            <a:r>
              <a:rPr lang="zh-CN" altLang="en-US" sz="1600" b="1" dirty="0"/>
              <a:t>）：支持寄存器与寄存器之间、寄存器与存储器之间、存储器与存储器之间的数据传送</a:t>
            </a:r>
            <a:endParaRPr lang="en-US" altLang="zh-CN" sz="1600" b="1" dirty="0"/>
          </a:p>
          <a:p>
            <a:pPr lvl="1" eaLnBrk="1" hangingPunct="1"/>
            <a:endParaRPr lang="en-US" altLang="zh-CN" sz="1600" b="1" dirty="0"/>
          </a:p>
          <a:p>
            <a:pPr lvl="1" eaLnBrk="1" hangingPunct="1"/>
            <a:r>
              <a:rPr lang="en-US" altLang="zh-CN" sz="1600" b="1" dirty="0">
                <a:solidFill>
                  <a:srgbClr val="FF0000"/>
                </a:solidFill>
              </a:rPr>
              <a:t>LOAD</a:t>
            </a:r>
            <a:r>
              <a:rPr lang="zh-CN" altLang="en-US" sz="1600" b="1" dirty="0"/>
              <a:t>（存储器读）</a:t>
            </a:r>
            <a:r>
              <a:rPr lang="en-US" altLang="zh-CN" sz="1600" b="1" dirty="0"/>
              <a:t>/</a:t>
            </a:r>
            <a:r>
              <a:rPr lang="en-US" altLang="zh-CN" sz="1600" b="1" dirty="0">
                <a:solidFill>
                  <a:srgbClr val="FF0000"/>
                </a:solidFill>
              </a:rPr>
              <a:t>STORE</a:t>
            </a:r>
            <a:r>
              <a:rPr lang="zh-CN" altLang="en-US" sz="1600" b="1" dirty="0"/>
              <a:t>（存储器写）指令：用于访问存储器，此时</a:t>
            </a:r>
            <a:r>
              <a:rPr lang="en-US" altLang="zh-CN" sz="1600" b="1" dirty="0"/>
              <a:t>MOV</a:t>
            </a:r>
            <a:r>
              <a:rPr lang="zh-CN" altLang="en-US" sz="1600" b="1" dirty="0"/>
              <a:t>指令只能用于寄存器之间的数据传送</a:t>
            </a:r>
            <a:endParaRPr lang="en-US" altLang="zh-CN" sz="1600" b="1" dirty="0"/>
          </a:p>
          <a:p>
            <a:pPr lvl="1" eaLnBrk="1" hangingPunct="1"/>
            <a:endParaRPr lang="en-US" altLang="zh-CN" sz="1600" b="1" dirty="0"/>
          </a:p>
          <a:p>
            <a:pPr lvl="1" eaLnBrk="1" hangingPunct="1"/>
            <a:r>
              <a:rPr lang="zh-CN" altLang="en-US" sz="1600" b="1" dirty="0"/>
              <a:t>交换指令（</a:t>
            </a:r>
            <a:r>
              <a:rPr lang="en-US" altLang="zh-CN" sz="1600" b="1" dirty="0">
                <a:solidFill>
                  <a:srgbClr val="FF0000"/>
                </a:solidFill>
              </a:rPr>
              <a:t>SWAP</a:t>
            </a:r>
            <a:r>
              <a:rPr lang="zh-CN" altLang="en-US" sz="1600" b="1" dirty="0"/>
              <a:t>）：可以实现双向的数据传送</a:t>
            </a:r>
            <a:endParaRPr lang="en-US" altLang="zh-CN" sz="1600" b="1" dirty="0"/>
          </a:p>
          <a:p>
            <a:pPr lvl="1" eaLnBrk="1" hangingPunct="1"/>
            <a:endParaRPr lang="en-US" altLang="zh-CN" sz="1600" b="1" dirty="0"/>
          </a:p>
          <a:p>
            <a:pPr lvl="1" eaLnBrk="1" hangingPunct="1"/>
            <a:r>
              <a:rPr lang="zh-CN" altLang="en-US" sz="1600" b="1" dirty="0"/>
              <a:t>串传送指令（</a:t>
            </a:r>
            <a:r>
              <a:rPr lang="en-US" altLang="zh-CN" sz="1600" b="1" dirty="0">
                <a:solidFill>
                  <a:srgbClr val="FF0000"/>
                </a:solidFill>
              </a:rPr>
              <a:t>MOVS</a:t>
            </a:r>
            <a:r>
              <a:rPr lang="zh-CN" altLang="en-US" sz="1600" b="1" dirty="0"/>
              <a:t>）：通过加上重复前缀</a:t>
            </a:r>
            <a:r>
              <a:rPr lang="en-US" altLang="zh-CN" sz="1600" b="1" dirty="0"/>
              <a:t>REP</a:t>
            </a:r>
            <a:r>
              <a:rPr lang="zh-CN" altLang="en-US" sz="1600" b="1" dirty="0"/>
              <a:t>（</a:t>
            </a:r>
            <a:r>
              <a:rPr lang="en-US" altLang="zh-CN" sz="1600" b="1" dirty="0">
                <a:solidFill>
                  <a:srgbClr val="FF0000"/>
                </a:solidFill>
              </a:rPr>
              <a:t>REP MOVS</a:t>
            </a:r>
            <a:r>
              <a:rPr lang="zh-CN" altLang="en-US" sz="1600" b="1" dirty="0"/>
              <a:t>），可以实现将存储器中的数据块从一个区域传送到另一个区域</a:t>
            </a:r>
            <a:endParaRPr lang="en-US" altLang="zh-CN" sz="1600" b="1" dirty="0"/>
          </a:p>
          <a:p>
            <a:pPr lvl="1" eaLnBrk="1" hangingPunct="1"/>
            <a:endParaRPr lang="en-US" altLang="zh-CN" sz="1600" b="1" dirty="0"/>
          </a:p>
          <a:p>
            <a:pPr lvl="1" eaLnBrk="1" hangingPunct="1"/>
            <a:r>
              <a:rPr lang="zh-CN" altLang="en-US" sz="1600" b="1" dirty="0"/>
              <a:t>有的计算机将堆栈指令（</a:t>
            </a:r>
            <a:r>
              <a:rPr lang="en-US" altLang="zh-CN" sz="1600" b="1" dirty="0">
                <a:solidFill>
                  <a:srgbClr val="FF0000"/>
                </a:solidFill>
              </a:rPr>
              <a:t>PUSH</a:t>
            </a:r>
            <a:r>
              <a:rPr lang="zh-CN" altLang="en-US" sz="1600" b="1" dirty="0">
                <a:solidFill>
                  <a:srgbClr val="FF0000"/>
                </a:solidFill>
              </a:rPr>
              <a:t>、</a:t>
            </a:r>
            <a:r>
              <a:rPr lang="en-US" altLang="zh-CN" sz="1600" b="1" dirty="0">
                <a:solidFill>
                  <a:srgbClr val="FF0000"/>
                </a:solidFill>
              </a:rPr>
              <a:t>POP</a:t>
            </a:r>
            <a:r>
              <a:rPr lang="zh-CN" altLang="en-US" sz="1600" b="1" dirty="0"/>
              <a:t>）、寄存器</a:t>
            </a:r>
            <a:r>
              <a:rPr lang="en-US" altLang="zh-CN" sz="1600" b="1" dirty="0"/>
              <a:t>/</a:t>
            </a:r>
            <a:r>
              <a:rPr lang="zh-CN" altLang="en-US" sz="1600" b="1" dirty="0"/>
              <a:t>存储单元清零指令（</a:t>
            </a:r>
            <a:r>
              <a:rPr lang="en-US" altLang="zh-CN" sz="1600" b="1" dirty="0">
                <a:solidFill>
                  <a:srgbClr val="FF0000"/>
                </a:solidFill>
              </a:rPr>
              <a:t>CLR</a:t>
            </a:r>
            <a:r>
              <a:rPr lang="zh-CN" altLang="en-US" sz="1600" b="1" dirty="0"/>
              <a:t>），也归属于数据传送指令</a:t>
            </a:r>
            <a:endParaRPr lang="en-US" altLang="zh-CN" sz="1600" b="1" dirty="0"/>
          </a:p>
          <a:p>
            <a:pPr lvl="1" eaLnBrk="1" hangingPunct="1"/>
            <a:endParaRPr lang="en-US" altLang="zh-CN" sz="1600" b="1" dirty="0"/>
          </a:p>
          <a:p>
            <a:pPr eaLnBrk="1" hangingPunct="1"/>
            <a:endParaRPr lang="en-US" altLang="zh-CN" sz="2000" b="1" dirty="0"/>
          </a:p>
        </p:txBody>
      </p:sp>
    </p:spTree>
    <p:extLst>
      <p:ext uri="{BB962C8B-B14F-4D97-AF65-F5344CB8AC3E}">
        <p14:creationId xmlns:p14="http://schemas.microsoft.com/office/powerpoint/2010/main" val="1953003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CD986F83-44A6-4133-AE02-81FE9B1F77F1}"/>
              </a:ext>
            </a:extLst>
          </p:cNvPr>
          <p:cNvSpPr>
            <a:spLocks noGrp="1" noChangeArrowheads="1"/>
          </p:cNvSpPr>
          <p:nvPr>
            <p:ph idx="1"/>
          </p:nvPr>
        </p:nvSpPr>
        <p:spPr>
          <a:xfrm>
            <a:off x="457200" y="548680"/>
            <a:ext cx="8229600" cy="4525963"/>
          </a:xfrm>
        </p:spPr>
        <p:txBody>
          <a:bodyPr/>
          <a:lstStyle/>
          <a:p>
            <a:pPr eaLnBrk="1" hangingPunct="1"/>
            <a:r>
              <a:rPr lang="en-US" altLang="zh-CN" sz="2000" b="1" dirty="0"/>
              <a:t>4</a:t>
            </a:r>
            <a:r>
              <a:rPr lang="zh-CN" altLang="en-US" sz="2000" b="1" dirty="0"/>
              <a:t>、堆栈操作指令</a:t>
            </a:r>
            <a:endParaRPr lang="en-US" altLang="zh-CN" sz="2000" b="1" dirty="0"/>
          </a:p>
          <a:p>
            <a:pPr lvl="1" eaLnBrk="1" hangingPunct="1"/>
            <a:endParaRPr lang="en-US" altLang="zh-CN" sz="1600" b="1" dirty="0"/>
          </a:p>
          <a:p>
            <a:pPr lvl="1" eaLnBrk="1" hangingPunct="1"/>
            <a:r>
              <a:rPr lang="zh-CN" altLang="en-US" sz="1600" b="1" dirty="0"/>
              <a:t>压栈指令（</a:t>
            </a:r>
            <a:r>
              <a:rPr lang="en-US" altLang="zh-CN" sz="1600" b="1" dirty="0">
                <a:solidFill>
                  <a:srgbClr val="FF0000"/>
                </a:solidFill>
              </a:rPr>
              <a:t>PUSH</a:t>
            </a:r>
            <a:r>
              <a:rPr lang="zh-CN" altLang="en-US" sz="1600" b="1" dirty="0"/>
              <a:t>）：如</a:t>
            </a:r>
            <a:r>
              <a:rPr lang="en-US" altLang="zh-CN" sz="1600" b="1" dirty="0"/>
              <a:t>PUSH AX</a:t>
            </a:r>
            <a:r>
              <a:rPr lang="zh-CN" altLang="en-US" sz="1600" b="1" dirty="0"/>
              <a:t>，将寄存器</a:t>
            </a:r>
            <a:r>
              <a:rPr lang="en-US" altLang="zh-CN" sz="1600" b="1" dirty="0"/>
              <a:t>AX</a:t>
            </a:r>
            <a:r>
              <a:rPr lang="zh-CN" altLang="en-US" sz="1600" b="1" dirty="0"/>
              <a:t>的内容压入到堆栈中</a:t>
            </a:r>
            <a:endParaRPr lang="en-US" altLang="zh-CN" sz="1600" b="1" dirty="0"/>
          </a:p>
          <a:p>
            <a:pPr lvl="1" eaLnBrk="1" hangingPunct="1"/>
            <a:endParaRPr lang="en-US" altLang="zh-CN" sz="1600" b="1" dirty="0"/>
          </a:p>
          <a:p>
            <a:pPr lvl="1" eaLnBrk="1" hangingPunct="1"/>
            <a:r>
              <a:rPr lang="zh-CN" altLang="en-US" sz="1600" b="1" dirty="0"/>
              <a:t>出栈指令（</a:t>
            </a:r>
            <a:r>
              <a:rPr lang="en-US" altLang="zh-CN" sz="1600" b="1" dirty="0">
                <a:solidFill>
                  <a:srgbClr val="FF0000"/>
                </a:solidFill>
              </a:rPr>
              <a:t>POP</a:t>
            </a:r>
            <a:r>
              <a:rPr lang="zh-CN" altLang="en-US" sz="1600" b="1" dirty="0"/>
              <a:t>）：如</a:t>
            </a:r>
            <a:r>
              <a:rPr lang="en-US" altLang="zh-CN" sz="1600" b="1" dirty="0"/>
              <a:t>POP AX</a:t>
            </a:r>
            <a:r>
              <a:rPr lang="zh-CN" altLang="en-US" sz="1600" b="1" dirty="0"/>
              <a:t>，将堆栈中的内容弹出到寄存器</a:t>
            </a:r>
            <a:r>
              <a:rPr lang="en-US" altLang="zh-CN" sz="1600" b="1" dirty="0"/>
              <a:t>AX</a:t>
            </a:r>
            <a:r>
              <a:rPr lang="zh-CN" altLang="en-US" sz="1600" b="1" dirty="0"/>
              <a:t>中</a:t>
            </a:r>
            <a:endParaRPr lang="en-US" altLang="zh-CN" sz="1600" b="1" dirty="0"/>
          </a:p>
          <a:p>
            <a:pPr lvl="1" eaLnBrk="1" hangingPunct="1"/>
            <a:endParaRPr lang="en-US" altLang="zh-CN" sz="1600" b="1" dirty="0"/>
          </a:p>
          <a:p>
            <a:pPr eaLnBrk="1" hangingPunct="1"/>
            <a:endParaRPr lang="en-US" altLang="zh-CN" sz="2000" b="1" dirty="0"/>
          </a:p>
          <a:p>
            <a:pPr eaLnBrk="1" hangingPunct="1"/>
            <a:endParaRPr lang="en-US" altLang="zh-CN" sz="2000" b="1" dirty="0"/>
          </a:p>
          <a:p>
            <a:pPr eaLnBrk="1" hangingPunct="1"/>
            <a:r>
              <a:rPr lang="en-US" altLang="zh-CN" sz="2000" b="1" dirty="0"/>
              <a:t>5</a:t>
            </a:r>
            <a:r>
              <a:rPr lang="zh-CN" altLang="en-US" sz="2000" b="1" dirty="0"/>
              <a:t>、字符串处理指令</a:t>
            </a:r>
            <a:endParaRPr lang="en-US" altLang="zh-CN" sz="2000" b="1" dirty="0"/>
          </a:p>
          <a:p>
            <a:pPr lvl="1" eaLnBrk="1" hangingPunct="1"/>
            <a:endParaRPr lang="en-US" altLang="zh-CN" sz="1600" b="1" dirty="0"/>
          </a:p>
          <a:p>
            <a:pPr lvl="1" eaLnBrk="1" hangingPunct="1"/>
            <a:r>
              <a:rPr lang="zh-CN" altLang="en-US" sz="1600" b="1" dirty="0"/>
              <a:t>字符串处理指令属于非数值处理指令</a:t>
            </a:r>
            <a:endParaRPr lang="en-US" altLang="zh-CN" sz="1600" b="1" dirty="0"/>
          </a:p>
          <a:p>
            <a:pPr lvl="1" eaLnBrk="1" hangingPunct="1"/>
            <a:endParaRPr lang="en-US" altLang="zh-CN" sz="1600" b="1" dirty="0"/>
          </a:p>
          <a:p>
            <a:pPr lvl="1" eaLnBrk="1" hangingPunct="1"/>
            <a:r>
              <a:rPr lang="zh-CN" altLang="en-US" sz="1600" b="1" dirty="0"/>
              <a:t>包括字符传送、字符串比较、字符串查找、字符串抽取、字符串转换等指令</a:t>
            </a:r>
            <a:endParaRPr lang="en-US" altLang="zh-CN" sz="1600" b="1" dirty="0"/>
          </a:p>
          <a:p>
            <a:pPr lvl="1" eaLnBrk="1" hangingPunct="1"/>
            <a:endParaRPr lang="en-US" altLang="zh-CN" sz="1600" b="1" dirty="0"/>
          </a:p>
          <a:p>
            <a:pPr lvl="1" eaLnBrk="1" hangingPunct="1"/>
            <a:r>
              <a:rPr lang="zh-CN" altLang="en-US" sz="1600" b="1" dirty="0"/>
              <a:t>不是所有的计算机都支持字符串处理指令</a:t>
            </a:r>
            <a:endParaRPr lang="en-US" altLang="zh-CN" sz="2000" b="1" dirty="0"/>
          </a:p>
        </p:txBody>
      </p:sp>
    </p:spTree>
    <p:extLst>
      <p:ext uri="{BB962C8B-B14F-4D97-AF65-F5344CB8AC3E}">
        <p14:creationId xmlns:p14="http://schemas.microsoft.com/office/powerpoint/2010/main" val="876548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CD986F83-44A6-4133-AE02-81FE9B1F77F1}"/>
              </a:ext>
            </a:extLst>
          </p:cNvPr>
          <p:cNvSpPr>
            <a:spLocks noGrp="1" noChangeArrowheads="1"/>
          </p:cNvSpPr>
          <p:nvPr>
            <p:ph idx="1"/>
          </p:nvPr>
        </p:nvSpPr>
        <p:spPr>
          <a:xfrm>
            <a:off x="457200" y="116632"/>
            <a:ext cx="8229600" cy="4525963"/>
          </a:xfrm>
        </p:spPr>
        <p:txBody>
          <a:bodyPr/>
          <a:lstStyle/>
          <a:p>
            <a:pPr eaLnBrk="1" hangingPunct="1"/>
            <a:r>
              <a:rPr lang="en-US" altLang="zh-CN" sz="2000" b="1" dirty="0"/>
              <a:t>6</a:t>
            </a:r>
            <a:r>
              <a:rPr lang="zh-CN" altLang="en-US" sz="2000" b="1" dirty="0"/>
              <a:t>、程序控制指令</a:t>
            </a:r>
            <a:endParaRPr lang="en-US" altLang="zh-CN" sz="2000" b="1" dirty="0"/>
          </a:p>
          <a:p>
            <a:pPr lvl="1" eaLnBrk="1" hangingPunct="1"/>
            <a:endParaRPr lang="en-US" altLang="zh-CN" sz="1000" b="1" dirty="0"/>
          </a:p>
          <a:p>
            <a:pPr lvl="1" eaLnBrk="1" hangingPunct="1"/>
            <a:r>
              <a:rPr lang="zh-CN" altLang="en-US" sz="1600" b="1" dirty="0"/>
              <a:t>（</a:t>
            </a:r>
            <a:r>
              <a:rPr lang="en-US" altLang="zh-CN" sz="1600" b="1" dirty="0"/>
              <a:t>1</a:t>
            </a:r>
            <a:r>
              <a:rPr lang="zh-CN" altLang="en-US" sz="1600" b="1" dirty="0"/>
              <a:t>）转移指令</a:t>
            </a:r>
            <a:endParaRPr lang="en-US" altLang="zh-CN" sz="1600" b="1" dirty="0"/>
          </a:p>
          <a:p>
            <a:pPr lvl="2" eaLnBrk="1" hangingPunct="1"/>
            <a:r>
              <a:rPr lang="zh-CN" altLang="en-US" sz="1400" b="1" dirty="0"/>
              <a:t>包括：</a:t>
            </a:r>
            <a:r>
              <a:rPr lang="zh-CN" altLang="en-US" sz="1400" b="1" dirty="0">
                <a:solidFill>
                  <a:srgbClr val="FF0000"/>
                </a:solidFill>
              </a:rPr>
              <a:t>无条件转移指令</a:t>
            </a:r>
            <a:r>
              <a:rPr lang="zh-CN" altLang="en-US" sz="1400" b="1" dirty="0"/>
              <a:t>（例如，</a:t>
            </a:r>
            <a:r>
              <a:rPr lang="en-US" altLang="zh-CN" sz="1400" b="1" dirty="0"/>
              <a:t>JMP LOOP</a:t>
            </a:r>
            <a:r>
              <a:rPr lang="zh-CN" altLang="en-US" sz="1400" b="1" dirty="0"/>
              <a:t>）和</a:t>
            </a:r>
            <a:r>
              <a:rPr lang="zh-CN" altLang="en-US" sz="1400" b="1" dirty="0">
                <a:solidFill>
                  <a:srgbClr val="FF0000"/>
                </a:solidFill>
              </a:rPr>
              <a:t>条件转移指令</a:t>
            </a:r>
            <a:r>
              <a:rPr lang="zh-CN" altLang="en-US" sz="1400" b="1" dirty="0"/>
              <a:t>（例如，</a:t>
            </a:r>
            <a:r>
              <a:rPr lang="en-US" altLang="zh-CN" sz="1400" b="1" dirty="0"/>
              <a:t>JZ LOOP</a:t>
            </a:r>
            <a:r>
              <a:rPr lang="zh-CN" altLang="en-US" sz="1400" b="1" dirty="0"/>
              <a:t>；结果为零，则转移）</a:t>
            </a:r>
            <a:endParaRPr lang="en-US" altLang="zh-CN" sz="1400" b="1" dirty="0"/>
          </a:p>
          <a:p>
            <a:pPr lvl="1" eaLnBrk="1" hangingPunct="1"/>
            <a:endParaRPr lang="en-US" altLang="zh-CN" sz="1600" b="1" dirty="0"/>
          </a:p>
          <a:p>
            <a:pPr lvl="1" eaLnBrk="1" hangingPunct="1"/>
            <a:r>
              <a:rPr lang="zh-CN" altLang="en-US" sz="1600" b="1" dirty="0"/>
              <a:t>（</a:t>
            </a:r>
            <a:r>
              <a:rPr lang="en-US" altLang="zh-CN" sz="1600" b="1" dirty="0"/>
              <a:t>2</a:t>
            </a:r>
            <a:r>
              <a:rPr lang="zh-CN" altLang="en-US" sz="1600" b="1" dirty="0"/>
              <a:t>）循环控制指令</a:t>
            </a:r>
            <a:endParaRPr lang="en-US" altLang="zh-CN" sz="1600" b="1" dirty="0"/>
          </a:p>
          <a:p>
            <a:pPr lvl="2" eaLnBrk="1" hangingPunct="1"/>
            <a:r>
              <a:rPr lang="zh-CN" altLang="en-US" sz="1400" b="1" dirty="0"/>
              <a:t>例如，</a:t>
            </a:r>
            <a:r>
              <a:rPr lang="en-US" altLang="zh-CN" sz="1400" b="1" dirty="0">
                <a:solidFill>
                  <a:srgbClr val="FF0000"/>
                </a:solidFill>
              </a:rPr>
              <a:t>LOOP L1</a:t>
            </a:r>
            <a:r>
              <a:rPr lang="zh-CN" altLang="en-US" sz="1400" b="1" dirty="0"/>
              <a:t>，该指令每执行一次，循环计数器</a:t>
            </a:r>
            <a:r>
              <a:rPr lang="en-US" altLang="zh-CN" sz="1400" b="1" dirty="0"/>
              <a:t>ECX</a:t>
            </a:r>
            <a:r>
              <a:rPr lang="zh-CN" altLang="en-US" sz="1400" b="1" dirty="0"/>
              <a:t>减</a:t>
            </a:r>
            <a:r>
              <a:rPr lang="en-US" altLang="zh-CN" sz="1400" b="1" dirty="0"/>
              <a:t>1</a:t>
            </a:r>
            <a:r>
              <a:rPr lang="zh-CN" altLang="en-US" sz="1400" b="1" dirty="0"/>
              <a:t>，然后判断</a:t>
            </a:r>
            <a:r>
              <a:rPr lang="en-US" altLang="zh-CN" sz="1400" b="1" dirty="0"/>
              <a:t>ECX</a:t>
            </a:r>
            <a:r>
              <a:rPr lang="zh-CN" altLang="en-US" sz="1400" b="1" dirty="0"/>
              <a:t>是否为</a:t>
            </a:r>
            <a:r>
              <a:rPr lang="en-US" altLang="zh-CN" sz="1400" b="1" dirty="0"/>
              <a:t>0</a:t>
            </a:r>
            <a:r>
              <a:rPr lang="zh-CN" altLang="en-US" sz="1400" b="1" dirty="0"/>
              <a:t>；若不为</a:t>
            </a:r>
            <a:r>
              <a:rPr lang="en-US" altLang="zh-CN" sz="1400" b="1" dirty="0"/>
              <a:t>0</a:t>
            </a:r>
            <a:r>
              <a:rPr lang="zh-CN" altLang="en-US" sz="1400" b="1" dirty="0"/>
              <a:t>，则转到</a:t>
            </a:r>
            <a:r>
              <a:rPr lang="en-US" altLang="zh-CN" sz="1400" b="1" dirty="0"/>
              <a:t>L1</a:t>
            </a:r>
            <a:r>
              <a:rPr lang="zh-CN" altLang="en-US" sz="1400" b="1" dirty="0"/>
              <a:t>处继续执行；若为</a:t>
            </a:r>
            <a:r>
              <a:rPr lang="en-US" altLang="zh-CN" sz="1400" b="1" dirty="0"/>
              <a:t>0</a:t>
            </a:r>
            <a:r>
              <a:rPr lang="zh-CN" altLang="en-US" sz="1400" b="1" dirty="0"/>
              <a:t>，则结束循环，执行</a:t>
            </a:r>
            <a:r>
              <a:rPr lang="en-US" altLang="zh-CN" sz="1400" b="1" dirty="0"/>
              <a:t>LOOP L1</a:t>
            </a:r>
            <a:r>
              <a:rPr lang="zh-CN" altLang="en-US" sz="1400" b="1" dirty="0"/>
              <a:t>指令的下一条指令</a:t>
            </a:r>
            <a:endParaRPr lang="en-US" altLang="zh-CN" sz="1400" b="1" dirty="0"/>
          </a:p>
          <a:p>
            <a:pPr lvl="1" eaLnBrk="1" hangingPunct="1"/>
            <a:endParaRPr lang="en-US" altLang="zh-CN" sz="1600" b="1" dirty="0"/>
          </a:p>
          <a:p>
            <a:pPr lvl="1" eaLnBrk="1" hangingPunct="1"/>
            <a:endParaRPr lang="en-US" altLang="zh-CN" sz="1600" b="1" dirty="0"/>
          </a:p>
          <a:p>
            <a:pPr lvl="1" eaLnBrk="1" hangingPunct="1"/>
            <a:endParaRPr lang="en-US" altLang="zh-CN" sz="1600" b="1" dirty="0"/>
          </a:p>
          <a:p>
            <a:pPr lvl="1" eaLnBrk="1" hangingPunct="1"/>
            <a:r>
              <a:rPr lang="zh-CN" altLang="en-US" sz="1600" b="1" dirty="0"/>
              <a:t>（</a:t>
            </a:r>
            <a:r>
              <a:rPr lang="en-US" altLang="zh-CN" sz="1600" b="1" dirty="0"/>
              <a:t>3</a:t>
            </a:r>
            <a:r>
              <a:rPr lang="zh-CN" altLang="en-US" sz="1600" b="1" dirty="0"/>
              <a:t>）子程序调用和返回指令</a:t>
            </a:r>
            <a:endParaRPr lang="en-US" altLang="zh-CN" sz="1600" b="1" dirty="0"/>
          </a:p>
          <a:p>
            <a:pPr lvl="2" eaLnBrk="1" hangingPunct="1"/>
            <a:r>
              <a:rPr lang="zh-CN" altLang="en-US" sz="1400" b="1" dirty="0"/>
              <a:t>包括</a:t>
            </a:r>
            <a:r>
              <a:rPr lang="en-US" altLang="zh-CN" sz="1400" b="1" dirty="0">
                <a:solidFill>
                  <a:srgbClr val="FF0000"/>
                </a:solidFill>
              </a:rPr>
              <a:t>CALL</a:t>
            </a:r>
            <a:r>
              <a:rPr lang="zh-CN" altLang="en-US" sz="1400" b="1" dirty="0">
                <a:solidFill>
                  <a:srgbClr val="FF0000"/>
                </a:solidFill>
              </a:rPr>
              <a:t>指令</a:t>
            </a:r>
            <a:r>
              <a:rPr lang="zh-CN" altLang="en-US" sz="1400" b="1" dirty="0"/>
              <a:t>（子程序通用指令，也称为转子指令，或过程调用指令）和</a:t>
            </a:r>
            <a:r>
              <a:rPr lang="en-US" altLang="zh-CN" sz="1400" b="1" dirty="0">
                <a:solidFill>
                  <a:srgbClr val="FF0000"/>
                </a:solidFill>
              </a:rPr>
              <a:t>RET</a:t>
            </a:r>
            <a:r>
              <a:rPr lang="zh-CN" altLang="en-US" sz="1400" b="1" dirty="0">
                <a:solidFill>
                  <a:srgbClr val="FF0000"/>
                </a:solidFill>
              </a:rPr>
              <a:t>指令</a:t>
            </a:r>
            <a:r>
              <a:rPr lang="zh-CN" altLang="en-US" sz="1400" b="1" dirty="0"/>
              <a:t>（子程序返回指令）</a:t>
            </a:r>
            <a:endParaRPr lang="en-US" altLang="zh-CN" sz="1400" b="1" dirty="0"/>
          </a:p>
          <a:p>
            <a:pPr lvl="2" eaLnBrk="1" hangingPunct="1"/>
            <a:endParaRPr lang="en-US" altLang="zh-CN" sz="1400" b="1" dirty="0"/>
          </a:p>
          <a:p>
            <a:pPr lvl="2" eaLnBrk="1" hangingPunct="1"/>
            <a:r>
              <a:rPr lang="en-US" altLang="zh-CN" sz="1400" b="1" dirty="0"/>
              <a:t>CALL</a:t>
            </a:r>
            <a:r>
              <a:rPr lang="zh-CN" altLang="en-US" sz="1400" b="1" dirty="0"/>
              <a:t>指令的下一条指令的地址称为</a:t>
            </a:r>
            <a:r>
              <a:rPr lang="zh-CN" altLang="en-US" sz="1400" b="1" dirty="0">
                <a:solidFill>
                  <a:srgbClr val="FF0000"/>
                </a:solidFill>
              </a:rPr>
              <a:t>断点</a:t>
            </a:r>
            <a:r>
              <a:rPr lang="zh-CN" altLang="en-US" sz="1400" b="1" dirty="0"/>
              <a:t>；为了保证</a:t>
            </a:r>
            <a:r>
              <a:rPr lang="en-US" altLang="zh-CN" sz="1400" b="1" dirty="0"/>
              <a:t>RET</a:t>
            </a:r>
            <a:r>
              <a:rPr lang="zh-CN" altLang="en-US" sz="1400" b="1" dirty="0"/>
              <a:t>指令能够正确返回到断点，</a:t>
            </a:r>
            <a:r>
              <a:rPr lang="en-US" altLang="zh-CN" sz="1400" b="1" dirty="0"/>
              <a:t>CALL</a:t>
            </a:r>
            <a:r>
              <a:rPr lang="zh-CN" altLang="en-US" sz="1400" b="1" dirty="0"/>
              <a:t>指令应具有保护断点的功能；通常</a:t>
            </a:r>
            <a:r>
              <a:rPr lang="en-US" altLang="zh-CN" sz="1400" b="1" dirty="0"/>
              <a:t>CALL</a:t>
            </a:r>
            <a:r>
              <a:rPr lang="zh-CN" altLang="en-US" sz="1400" b="1" dirty="0"/>
              <a:t>指令会将断点压入堆栈，</a:t>
            </a:r>
            <a:r>
              <a:rPr lang="en-US" altLang="zh-CN" sz="1400" b="1" dirty="0"/>
              <a:t>RET</a:t>
            </a:r>
            <a:r>
              <a:rPr lang="zh-CN" altLang="en-US" sz="1400" b="1" dirty="0"/>
              <a:t>指令则从堆栈中取出断点，从而实现正确返回断点</a:t>
            </a:r>
            <a:endParaRPr lang="en-US" altLang="zh-CN" sz="1400" b="1" dirty="0"/>
          </a:p>
          <a:p>
            <a:pPr lvl="2" eaLnBrk="1" hangingPunct="1"/>
            <a:endParaRPr lang="en-US" altLang="zh-CN" sz="1400" b="1" dirty="0"/>
          </a:p>
          <a:p>
            <a:pPr lvl="2" eaLnBrk="1" hangingPunct="1"/>
            <a:r>
              <a:rPr lang="en-US" altLang="zh-CN" sz="1400" b="1" dirty="0"/>
              <a:t>CALL</a:t>
            </a:r>
            <a:r>
              <a:rPr lang="zh-CN" altLang="en-US" sz="1400" b="1" dirty="0"/>
              <a:t>指令（转子指令）与转移指令的</a:t>
            </a:r>
            <a:r>
              <a:rPr lang="zh-CN" altLang="en-US" sz="1400" b="1" dirty="0">
                <a:solidFill>
                  <a:srgbClr val="FF0000"/>
                </a:solidFill>
              </a:rPr>
              <a:t>区别</a:t>
            </a:r>
            <a:r>
              <a:rPr lang="zh-CN" altLang="en-US" sz="1400" b="1" dirty="0"/>
              <a:t>：</a:t>
            </a:r>
            <a:endParaRPr lang="en-US" altLang="zh-CN" sz="1400" b="1" dirty="0"/>
          </a:p>
          <a:p>
            <a:pPr lvl="3" eaLnBrk="1" hangingPunct="1">
              <a:buFont typeface="+mj-ea"/>
              <a:buAutoNum type="circleNumDbPlain"/>
            </a:pPr>
            <a:r>
              <a:rPr lang="zh-CN" altLang="en-US" sz="1200" b="1" dirty="0"/>
              <a:t>转移的位置不同，转移指令在同一个程序内转移（</a:t>
            </a:r>
            <a:r>
              <a:rPr lang="zh-CN" altLang="en-US" sz="1200" b="1" dirty="0">
                <a:highlight>
                  <a:srgbClr val="FFFF00"/>
                </a:highlight>
              </a:rPr>
              <a:t>可跨越不同</a:t>
            </a:r>
            <a:r>
              <a:rPr lang="en-US" altLang="zh-CN" sz="1200" b="1" dirty="0">
                <a:highlight>
                  <a:srgbClr val="FFFF00"/>
                </a:highlight>
              </a:rPr>
              <a:t>CS</a:t>
            </a:r>
            <a:r>
              <a:rPr lang="zh-CN" altLang="en-US" sz="1200" b="1" dirty="0">
                <a:highlight>
                  <a:srgbClr val="FFFF00"/>
                </a:highlight>
              </a:rPr>
              <a:t>代码段</a:t>
            </a:r>
            <a:r>
              <a:rPr lang="zh-CN" altLang="en-US" sz="1200" b="1" dirty="0"/>
              <a:t>），</a:t>
            </a:r>
            <a:r>
              <a:rPr lang="en-US" altLang="zh-CN" sz="1200" b="1" dirty="0"/>
              <a:t>CALL</a:t>
            </a:r>
            <a:r>
              <a:rPr lang="zh-CN" altLang="en-US" sz="1200" b="1" dirty="0"/>
              <a:t>指令在不同程序之间转移</a:t>
            </a:r>
            <a:endParaRPr lang="en-US" altLang="zh-CN" sz="1200" b="1" dirty="0"/>
          </a:p>
          <a:p>
            <a:pPr lvl="3" eaLnBrk="1" hangingPunct="1">
              <a:buFont typeface="+mj-ea"/>
              <a:buAutoNum type="circleNumDbPlain"/>
            </a:pPr>
            <a:endParaRPr lang="en-US" altLang="zh-CN" sz="1200" b="1" dirty="0"/>
          </a:p>
          <a:p>
            <a:pPr lvl="3" eaLnBrk="1" hangingPunct="1">
              <a:buFont typeface="+mj-ea"/>
              <a:buAutoNum type="circleNumDbPlain"/>
            </a:pPr>
            <a:r>
              <a:rPr lang="zh-CN" altLang="en-US" sz="1200" b="1" dirty="0"/>
              <a:t>转移指令不需要返回原处，而</a:t>
            </a:r>
            <a:r>
              <a:rPr lang="en-US" altLang="zh-CN" sz="1200" b="1" dirty="0"/>
              <a:t>CALL</a:t>
            </a:r>
            <a:r>
              <a:rPr lang="zh-CN" altLang="en-US" sz="1200" b="1" dirty="0"/>
              <a:t>指令需要返回原处，因此</a:t>
            </a:r>
            <a:r>
              <a:rPr lang="en-US" altLang="zh-CN" sz="1200" b="1" dirty="0"/>
              <a:t>CALL</a:t>
            </a:r>
            <a:r>
              <a:rPr lang="zh-CN" altLang="en-US" sz="1200" b="1" dirty="0"/>
              <a:t>指令需要保护断点</a:t>
            </a:r>
            <a:endParaRPr lang="en-US" altLang="zh-CN" sz="1200" b="1" dirty="0"/>
          </a:p>
          <a:p>
            <a:pPr lvl="3" eaLnBrk="1" hangingPunct="1">
              <a:buFont typeface="+mj-ea"/>
              <a:buAutoNum type="circleNumDbPlain"/>
            </a:pPr>
            <a:endParaRPr lang="en-US" altLang="zh-CN" sz="1200" b="1" dirty="0"/>
          </a:p>
          <a:p>
            <a:pPr lvl="3" eaLnBrk="1" hangingPunct="1">
              <a:buFont typeface="+mj-ea"/>
              <a:buAutoNum type="circleNumDbPlain"/>
            </a:pPr>
            <a:r>
              <a:rPr lang="en-US" altLang="zh-CN" sz="1200" b="1" dirty="0"/>
              <a:t>CALL</a:t>
            </a:r>
            <a:r>
              <a:rPr lang="zh-CN" altLang="en-US" sz="1200" b="1" dirty="0"/>
              <a:t>指令和</a:t>
            </a:r>
            <a:r>
              <a:rPr lang="en-US" altLang="zh-CN" sz="1200" b="1" dirty="0"/>
              <a:t>RET</a:t>
            </a:r>
            <a:r>
              <a:rPr lang="zh-CN" altLang="en-US" sz="1200" b="1" dirty="0"/>
              <a:t>指令通常是无条件的，而条件转移指令是有条件的</a:t>
            </a:r>
            <a:endParaRPr lang="en-US" altLang="zh-CN" sz="1200" b="1" dirty="0"/>
          </a:p>
          <a:p>
            <a:pPr lvl="2" eaLnBrk="1" hangingPunct="1"/>
            <a:endParaRPr lang="en-US" altLang="zh-CN" sz="1400" b="1" dirty="0"/>
          </a:p>
        </p:txBody>
      </p:sp>
      <p:sp>
        <p:nvSpPr>
          <p:cNvPr id="2" name="文本框 1">
            <a:extLst>
              <a:ext uri="{FF2B5EF4-FFF2-40B4-BE49-F238E27FC236}">
                <a16:creationId xmlns:a16="http://schemas.microsoft.com/office/drawing/2014/main" id="{390AEFB5-B176-49E7-AABA-1E75F048E3C6}"/>
              </a:ext>
            </a:extLst>
          </p:cNvPr>
          <p:cNvSpPr txBox="1"/>
          <p:nvPr/>
        </p:nvSpPr>
        <p:spPr>
          <a:xfrm>
            <a:off x="5508104" y="2564904"/>
            <a:ext cx="1056700" cy="861774"/>
          </a:xfrm>
          <a:prstGeom prst="rect">
            <a:avLst/>
          </a:prstGeom>
          <a:solidFill>
            <a:srgbClr val="FFFF00"/>
          </a:solidFill>
        </p:spPr>
        <p:txBody>
          <a:bodyPr wrap="none" rtlCol="0">
            <a:spAutoFit/>
          </a:bodyPr>
          <a:lstStyle/>
          <a:p>
            <a:r>
              <a:rPr lang="en-US" altLang="zh-CN" sz="1000" b="1" dirty="0"/>
              <a:t>L1</a:t>
            </a:r>
            <a:r>
              <a:rPr lang="zh-CN" altLang="en-US" sz="1000" b="1" dirty="0"/>
              <a:t>：</a:t>
            </a:r>
            <a:r>
              <a:rPr lang="en-US" altLang="zh-CN" sz="1000" b="1" dirty="0"/>
              <a:t>MOV AL, BL</a:t>
            </a:r>
          </a:p>
          <a:p>
            <a:r>
              <a:rPr lang="en-US" altLang="zh-CN" sz="1000" b="1" dirty="0"/>
              <a:t>        …………………</a:t>
            </a:r>
          </a:p>
          <a:p>
            <a:r>
              <a:rPr lang="en-US" altLang="zh-CN" sz="1000" b="1" dirty="0"/>
              <a:t>        …………………</a:t>
            </a:r>
          </a:p>
          <a:p>
            <a:r>
              <a:rPr lang="en-US" altLang="zh-CN" sz="1000" b="1" dirty="0"/>
              <a:t>        LOOP L1</a:t>
            </a:r>
          </a:p>
          <a:p>
            <a:r>
              <a:rPr lang="en-US" altLang="zh-CN" sz="1000" b="1" dirty="0"/>
              <a:t>        SUB CL, DL</a:t>
            </a:r>
            <a:endParaRPr lang="zh-CN" altLang="en-US" sz="1000" b="1" dirty="0"/>
          </a:p>
        </p:txBody>
      </p:sp>
    </p:spTree>
    <p:extLst>
      <p:ext uri="{BB962C8B-B14F-4D97-AF65-F5344CB8AC3E}">
        <p14:creationId xmlns:p14="http://schemas.microsoft.com/office/powerpoint/2010/main" val="2063949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CD986F83-44A6-4133-AE02-81FE9B1F77F1}"/>
              </a:ext>
            </a:extLst>
          </p:cNvPr>
          <p:cNvSpPr>
            <a:spLocks noGrp="1" noChangeArrowheads="1"/>
          </p:cNvSpPr>
          <p:nvPr>
            <p:ph idx="1"/>
          </p:nvPr>
        </p:nvSpPr>
        <p:spPr>
          <a:xfrm>
            <a:off x="457200" y="548680"/>
            <a:ext cx="8229600" cy="4525963"/>
          </a:xfrm>
        </p:spPr>
        <p:txBody>
          <a:bodyPr/>
          <a:lstStyle/>
          <a:p>
            <a:pPr eaLnBrk="1" hangingPunct="1"/>
            <a:r>
              <a:rPr lang="en-US" altLang="zh-CN" sz="2000" b="1" dirty="0"/>
              <a:t>7</a:t>
            </a:r>
            <a:r>
              <a:rPr lang="zh-CN" altLang="en-US" sz="2000" b="1" dirty="0"/>
              <a:t>、输入输出指令</a:t>
            </a:r>
            <a:endParaRPr lang="en-US" altLang="zh-CN" sz="2000" b="1" dirty="0"/>
          </a:p>
          <a:p>
            <a:pPr lvl="1" eaLnBrk="1" hangingPunct="1"/>
            <a:endParaRPr lang="en-US" altLang="zh-CN" sz="1600" b="1" dirty="0"/>
          </a:p>
          <a:p>
            <a:pPr lvl="1" eaLnBrk="1" hangingPunct="1"/>
            <a:r>
              <a:rPr lang="zh-CN" altLang="en-US" sz="1600" b="1" dirty="0"/>
              <a:t>输入指令：如</a:t>
            </a:r>
            <a:r>
              <a:rPr lang="en-US" altLang="zh-CN" sz="1600" b="1" dirty="0">
                <a:solidFill>
                  <a:srgbClr val="FF0000"/>
                </a:solidFill>
              </a:rPr>
              <a:t>IN AL,</a:t>
            </a:r>
            <a:r>
              <a:rPr lang="zh-CN" altLang="en-US" sz="1600" b="1" dirty="0">
                <a:solidFill>
                  <a:srgbClr val="FF0000"/>
                </a:solidFill>
              </a:rPr>
              <a:t> </a:t>
            </a:r>
            <a:r>
              <a:rPr lang="en-US" altLang="zh-CN" sz="1600" b="1" dirty="0">
                <a:solidFill>
                  <a:srgbClr val="FF0000"/>
                </a:solidFill>
              </a:rPr>
              <a:t>DX</a:t>
            </a:r>
            <a:r>
              <a:rPr lang="zh-CN" altLang="en-US" sz="1600" b="1" dirty="0"/>
              <a:t>；将以寄存器</a:t>
            </a:r>
            <a:r>
              <a:rPr lang="en-US" altLang="zh-CN" sz="1600" b="1" dirty="0"/>
              <a:t>DX</a:t>
            </a:r>
            <a:r>
              <a:rPr lang="zh-CN" altLang="en-US" sz="1600" b="1" dirty="0"/>
              <a:t>为端口地址的输入设备的内容送到寄存器</a:t>
            </a:r>
            <a:r>
              <a:rPr lang="en-US" altLang="zh-CN" sz="1600" b="1" dirty="0"/>
              <a:t>AL</a:t>
            </a:r>
            <a:r>
              <a:rPr lang="zh-CN" altLang="en-US" sz="1600" b="1" dirty="0"/>
              <a:t>中</a:t>
            </a:r>
            <a:endParaRPr lang="en-US" altLang="zh-CN" sz="1600" b="1" dirty="0"/>
          </a:p>
          <a:p>
            <a:pPr lvl="1" eaLnBrk="1" hangingPunct="1"/>
            <a:endParaRPr lang="en-US" altLang="zh-CN" sz="1600" b="1" dirty="0"/>
          </a:p>
          <a:p>
            <a:pPr lvl="1" eaLnBrk="1" hangingPunct="1"/>
            <a:r>
              <a:rPr lang="zh-CN" altLang="en-US" sz="1600" b="1" dirty="0"/>
              <a:t>输出指令：如</a:t>
            </a:r>
            <a:r>
              <a:rPr lang="en-US" altLang="zh-CN" sz="1600" b="1" dirty="0">
                <a:solidFill>
                  <a:srgbClr val="FF0000"/>
                </a:solidFill>
              </a:rPr>
              <a:t>OUT DX,</a:t>
            </a:r>
            <a:r>
              <a:rPr lang="zh-CN" altLang="en-US" sz="1600" b="1" dirty="0">
                <a:solidFill>
                  <a:srgbClr val="FF0000"/>
                </a:solidFill>
              </a:rPr>
              <a:t> </a:t>
            </a:r>
            <a:r>
              <a:rPr lang="en-US" altLang="zh-CN" sz="1600" b="1" dirty="0">
                <a:solidFill>
                  <a:srgbClr val="FF0000"/>
                </a:solidFill>
              </a:rPr>
              <a:t>AL</a:t>
            </a:r>
            <a:r>
              <a:rPr lang="zh-CN" altLang="en-US" sz="1600" b="1" dirty="0"/>
              <a:t>；将寄存器</a:t>
            </a:r>
            <a:r>
              <a:rPr lang="en-US" altLang="zh-CN" sz="1600" b="1" dirty="0"/>
              <a:t>AL</a:t>
            </a:r>
            <a:r>
              <a:rPr lang="zh-CN" altLang="en-US" sz="1600" b="1" dirty="0"/>
              <a:t>的内容送到以寄存器</a:t>
            </a:r>
            <a:r>
              <a:rPr lang="en-US" altLang="zh-CN" sz="1600" b="1" dirty="0"/>
              <a:t>DX</a:t>
            </a:r>
            <a:r>
              <a:rPr lang="zh-CN" altLang="en-US" sz="1600" b="1" dirty="0"/>
              <a:t>为端口地址的输出设备中</a:t>
            </a:r>
            <a:endParaRPr lang="en-US" altLang="zh-CN" sz="1600" b="1" dirty="0"/>
          </a:p>
          <a:p>
            <a:pPr lvl="1" eaLnBrk="1" hangingPunct="1"/>
            <a:endParaRPr lang="en-US" altLang="zh-CN" sz="1600" b="1" dirty="0"/>
          </a:p>
          <a:p>
            <a:pPr lvl="1" eaLnBrk="1" hangingPunct="1"/>
            <a:r>
              <a:rPr lang="zh-CN" altLang="en-US" sz="1600" b="1" dirty="0"/>
              <a:t>当外部设备与主存采用统一编址时，则不需要设置专用的输入输出指令（</a:t>
            </a:r>
            <a:r>
              <a:rPr lang="en-US" altLang="zh-CN" sz="1600" b="1" dirty="0"/>
              <a:t>IN</a:t>
            </a:r>
            <a:r>
              <a:rPr lang="zh-CN" altLang="en-US" sz="1600" b="1" dirty="0"/>
              <a:t>和</a:t>
            </a:r>
            <a:r>
              <a:rPr lang="en-US" altLang="zh-CN" sz="1600" b="1" dirty="0"/>
              <a:t>OUT</a:t>
            </a:r>
            <a:r>
              <a:rPr lang="zh-CN" altLang="en-US" sz="1600" b="1" dirty="0"/>
              <a:t>），而是可以使用访存指令实现输入和输出指令的功能</a:t>
            </a:r>
            <a:endParaRPr lang="en-US" altLang="zh-CN" sz="1600" b="1" dirty="0"/>
          </a:p>
          <a:p>
            <a:pPr eaLnBrk="1" hangingPunct="1"/>
            <a:endParaRPr lang="en-US" altLang="zh-CN" sz="2000" b="1" dirty="0"/>
          </a:p>
          <a:p>
            <a:pPr eaLnBrk="1" hangingPunct="1"/>
            <a:endParaRPr lang="en-US" altLang="zh-CN" sz="2000" b="1" dirty="0"/>
          </a:p>
          <a:p>
            <a:pPr eaLnBrk="1" hangingPunct="1"/>
            <a:r>
              <a:rPr lang="en-US" altLang="zh-CN" sz="2000" b="1" dirty="0"/>
              <a:t>8</a:t>
            </a:r>
            <a:r>
              <a:rPr lang="zh-CN" altLang="en-US" sz="2000" b="1" dirty="0"/>
              <a:t>、其他指令</a:t>
            </a:r>
            <a:endParaRPr lang="en-US" altLang="zh-CN" sz="2000" b="1" dirty="0"/>
          </a:p>
          <a:p>
            <a:pPr lvl="1" eaLnBrk="1" hangingPunct="1"/>
            <a:endParaRPr lang="en-US" altLang="zh-CN" sz="1600" b="1" dirty="0"/>
          </a:p>
          <a:p>
            <a:pPr lvl="1" eaLnBrk="1" hangingPunct="1"/>
            <a:r>
              <a:rPr lang="zh-CN" altLang="en-US" sz="1600" b="1" dirty="0"/>
              <a:t>停机、等待、空操作、开中断、关中断、自陷、置条件码、特权指令等</a:t>
            </a:r>
            <a:endParaRPr lang="en-US" altLang="zh-CN" sz="1600" b="1" dirty="0"/>
          </a:p>
          <a:p>
            <a:pPr lvl="1" eaLnBrk="1" hangingPunct="1"/>
            <a:endParaRPr lang="en-US" altLang="zh-CN" sz="1600" b="1" dirty="0"/>
          </a:p>
          <a:p>
            <a:pPr lvl="1" eaLnBrk="1" hangingPunct="1"/>
            <a:r>
              <a:rPr lang="zh-CN" altLang="en-US" sz="1600" b="1" dirty="0"/>
              <a:t>特权指令一般只能用于操作系统或其他系统软件，而不直接提供给用户使用</a:t>
            </a:r>
            <a:endParaRPr lang="en-US" altLang="zh-CN" sz="2000" b="1" dirty="0"/>
          </a:p>
        </p:txBody>
      </p:sp>
    </p:spTree>
    <p:extLst>
      <p:ext uri="{BB962C8B-B14F-4D97-AF65-F5344CB8AC3E}">
        <p14:creationId xmlns:p14="http://schemas.microsoft.com/office/powerpoint/2010/main" val="311558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5.5  </a:t>
            </a:r>
            <a:r>
              <a:rPr lang="zh-CN" altLang="en-US" b="1" dirty="0">
                <a:solidFill>
                  <a:srgbClr val="002060"/>
                </a:solidFill>
                <a:latin typeface="+mn-lt"/>
                <a:ea typeface="黑体" pitchFamily="49" charset="-122"/>
              </a:rPr>
              <a:t>指令格式设计</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423317"/>
            <a:ext cx="8229600" cy="4525963"/>
          </a:xfrm>
        </p:spPr>
        <p:txBody>
          <a:bodyPr/>
          <a:lstStyle/>
          <a:p>
            <a:pPr eaLnBrk="1" hangingPunct="1"/>
            <a:r>
              <a:rPr lang="zh-CN" altLang="en-US" sz="1800" b="1" dirty="0"/>
              <a:t>指令系统是程序员所能看到的计算机的主要属性，它在很大程度上决定了整个计算机系统具有的基本功能和程序性能</a:t>
            </a:r>
            <a:endParaRPr lang="en-US" altLang="zh-CN" sz="1800" b="1" dirty="0"/>
          </a:p>
          <a:p>
            <a:pPr eaLnBrk="1" hangingPunct="1"/>
            <a:endParaRPr lang="en-US" altLang="zh-CN" sz="1800" b="1" dirty="0"/>
          </a:p>
          <a:p>
            <a:pPr eaLnBrk="1" hangingPunct="1"/>
            <a:r>
              <a:rPr lang="zh-CN" altLang="en-US" sz="1800" b="1" dirty="0"/>
              <a:t>设计指令系统要</a:t>
            </a:r>
            <a:r>
              <a:rPr lang="zh-CN" altLang="en-US" sz="1800" b="1" dirty="0">
                <a:solidFill>
                  <a:srgbClr val="FF0000"/>
                </a:solidFill>
              </a:rPr>
              <a:t>考虑</a:t>
            </a:r>
            <a:r>
              <a:rPr lang="zh-CN" altLang="en-US" sz="1800" b="1" dirty="0"/>
              <a:t>：</a:t>
            </a:r>
            <a:endParaRPr lang="en-US" altLang="zh-CN" sz="1800" b="1" dirty="0"/>
          </a:p>
          <a:p>
            <a:pPr marL="800100" lvl="1" indent="-342900" eaLnBrk="1" hangingPunct="1">
              <a:buFont typeface="+mj-ea"/>
              <a:buAutoNum type="circleNumDbPlain"/>
            </a:pPr>
            <a:r>
              <a:rPr lang="zh-CN" altLang="en-US" sz="1400" b="1" dirty="0"/>
              <a:t>指令的完备性、规整性、有效性、兼容性和可扩展性</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支持哪些指令（</a:t>
            </a:r>
            <a:r>
              <a:rPr lang="en-US" altLang="zh-CN" sz="1400" b="1" dirty="0"/>
              <a:t>5.4 </a:t>
            </a:r>
            <a:r>
              <a:rPr lang="zh-CN" altLang="en-US" sz="1400" b="1" dirty="0"/>
              <a:t>指令类型）</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支持哪些数据类型和寻址方式（</a:t>
            </a:r>
            <a:r>
              <a:rPr lang="en-US" altLang="zh-CN" sz="1400" b="1" dirty="0"/>
              <a:t>5.3.2 </a:t>
            </a:r>
            <a:r>
              <a:rPr lang="zh-CN" altLang="en-US" sz="1400" b="1" dirty="0"/>
              <a:t>操作数寻址方式）</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合理的指令格式（</a:t>
            </a:r>
            <a:r>
              <a:rPr lang="en-US" altLang="zh-CN" sz="1400" b="1" dirty="0"/>
              <a:t>5.2 </a:t>
            </a:r>
            <a:r>
              <a:rPr lang="zh-CN" altLang="en-US" sz="1400" b="1" dirty="0"/>
              <a:t>指令格式）</a:t>
            </a:r>
            <a:endParaRPr lang="en-US" altLang="zh-CN" sz="1400" b="1" dirty="0"/>
          </a:p>
          <a:p>
            <a:pPr marL="800100" lvl="1" indent="-342900" eaLnBrk="1" hangingPunct="1">
              <a:buFont typeface="+mj-ea"/>
              <a:buAutoNum type="circleNumDbPlain"/>
            </a:pPr>
            <a:endParaRPr lang="en-US" altLang="zh-CN" sz="1400" b="1" dirty="0"/>
          </a:p>
          <a:p>
            <a:pPr marL="800100" lvl="1" indent="-342900" eaLnBrk="1" hangingPunct="1">
              <a:buFont typeface="+mj-ea"/>
              <a:buAutoNum type="circleNumDbPlain"/>
            </a:pPr>
            <a:r>
              <a:rPr lang="zh-CN" altLang="en-US" sz="1400" b="1" dirty="0"/>
              <a:t>不仅要方便程序员进行程序设计，也有利于编译系统的设计、有利于简化硬件实现、有利于节省程序存储空间</a:t>
            </a:r>
            <a:endParaRPr lang="en-US" altLang="zh-CN" sz="1400" b="1" dirty="0"/>
          </a:p>
          <a:p>
            <a:pPr lvl="1" eaLnBrk="1" hangingPunct="1"/>
            <a:endParaRPr lang="en-US" altLang="zh-CN" sz="1400" b="1" dirty="0"/>
          </a:p>
          <a:p>
            <a:pPr eaLnBrk="1" hangingPunct="1"/>
            <a:r>
              <a:rPr lang="zh-CN" altLang="en-US" sz="1800" b="1" dirty="0"/>
              <a:t>指令一般由操作码和地址码组成，指令格式设计包括：指令编码格式的设计、操作码的设计、地址码的设计、寻址方式的设计</a:t>
            </a:r>
            <a:endParaRPr lang="en-US" altLang="zh-CN" sz="1400" b="1" dirty="0"/>
          </a:p>
          <a:p>
            <a:pPr lvl="1" eaLnBrk="1" hangingPunct="1"/>
            <a:endParaRPr lang="en-US" altLang="zh-CN" sz="1400" b="1" dirty="0"/>
          </a:p>
          <a:p>
            <a:pPr eaLnBrk="1" hangingPunct="1"/>
            <a:endParaRPr lang="en-US" altLang="zh-CN" sz="1800" b="1" dirty="0"/>
          </a:p>
          <a:p>
            <a:pPr eaLnBrk="1" hangingPunct="1"/>
            <a:endParaRPr lang="en-US" altLang="zh-CN" sz="1800" b="1" dirty="0"/>
          </a:p>
          <a:p>
            <a:pPr eaLnBrk="1" hangingPunct="1"/>
            <a:endParaRPr lang="en-US" altLang="zh-CN" sz="1800" b="1" dirty="0"/>
          </a:p>
          <a:p>
            <a:pPr eaLnBrk="1" hangingPunct="1"/>
            <a:endParaRPr lang="en-US" altLang="zh-CN" sz="1200" b="1" dirty="0"/>
          </a:p>
        </p:txBody>
      </p:sp>
    </p:spTree>
    <p:extLst>
      <p:ext uri="{BB962C8B-B14F-4D97-AF65-F5344CB8AC3E}">
        <p14:creationId xmlns:p14="http://schemas.microsoft.com/office/powerpoint/2010/main" val="1369170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0D0A697-76C0-4936-B093-32F5BF8F4F1C}"/>
              </a:ext>
            </a:extLst>
          </p:cNvPr>
          <p:cNvSpPr>
            <a:spLocks noGrp="1" noChangeArrowheads="1"/>
          </p:cNvSpPr>
          <p:nvPr>
            <p:ph idx="1"/>
          </p:nvPr>
        </p:nvSpPr>
        <p:spPr>
          <a:xfrm>
            <a:off x="457200" y="404664"/>
            <a:ext cx="8229600" cy="4525963"/>
          </a:xfrm>
        </p:spPr>
        <p:txBody>
          <a:bodyPr/>
          <a:lstStyle/>
          <a:p>
            <a:pPr eaLnBrk="1" hangingPunct="1"/>
            <a:r>
              <a:rPr lang="en-US" altLang="zh-CN" sz="2000" b="1" dirty="0"/>
              <a:t>1</a:t>
            </a:r>
            <a:r>
              <a:rPr lang="zh-CN" altLang="en-US" sz="2000" b="1" dirty="0"/>
              <a:t>、指令编码格式的设计</a:t>
            </a:r>
            <a:endParaRPr lang="en-US" altLang="zh-CN" sz="1800" b="1" dirty="0"/>
          </a:p>
          <a:p>
            <a:pPr eaLnBrk="1" hangingPunct="1"/>
            <a:endParaRPr lang="en-US" altLang="zh-CN" sz="1800" b="1" dirty="0"/>
          </a:p>
          <a:p>
            <a:pPr lvl="1" eaLnBrk="1" hangingPunct="1"/>
            <a:r>
              <a:rPr lang="zh-CN" altLang="en-US" sz="1800" b="1" dirty="0"/>
              <a:t>（</a:t>
            </a:r>
            <a:r>
              <a:rPr lang="en-US" altLang="zh-CN" sz="1800" b="1" dirty="0"/>
              <a:t>1</a:t>
            </a:r>
            <a:r>
              <a:rPr lang="zh-CN" altLang="en-US" sz="1800" b="1" dirty="0"/>
              <a:t>）定长指令格式：</a:t>
            </a:r>
            <a:endParaRPr lang="en-US" altLang="zh-CN" sz="1400" b="1" dirty="0"/>
          </a:p>
          <a:p>
            <a:pPr lvl="2" eaLnBrk="1" hangingPunct="1"/>
            <a:r>
              <a:rPr lang="zh-CN" altLang="en-US" sz="1400" b="1" dirty="0"/>
              <a:t>指令长度固定；如</a:t>
            </a:r>
            <a:r>
              <a:rPr lang="en-US" altLang="zh-CN" sz="1400" b="1" dirty="0"/>
              <a:t>MIPS 32</a:t>
            </a:r>
            <a:r>
              <a:rPr lang="zh-CN" altLang="en-US" sz="1400" b="1" dirty="0"/>
              <a:t>指令系统，所有的指令对应的机器码都是</a:t>
            </a:r>
            <a:r>
              <a:rPr lang="en-US" altLang="zh-CN" sz="1400" b="1" dirty="0"/>
              <a:t>32</a:t>
            </a:r>
            <a:r>
              <a:rPr lang="zh-CN" altLang="en-US" sz="1400" b="1" dirty="0"/>
              <a:t>位</a:t>
            </a:r>
            <a:endParaRPr lang="en-US" altLang="zh-CN" sz="1400" b="1" dirty="0"/>
          </a:p>
          <a:p>
            <a:pPr lvl="2" eaLnBrk="1" hangingPunct="1"/>
            <a:endParaRPr lang="en-US" altLang="zh-CN" sz="1400" b="1" dirty="0"/>
          </a:p>
          <a:p>
            <a:pPr lvl="2" eaLnBrk="1" hangingPunct="1"/>
            <a:r>
              <a:rPr lang="zh-CN" altLang="en-US" sz="1400" b="1" dirty="0"/>
              <a:t>优点：有利于简化硬件，尤其有利于简化指令译码部件的设计</a:t>
            </a:r>
            <a:endParaRPr lang="en-US" altLang="zh-CN" sz="1400" b="1" dirty="0"/>
          </a:p>
          <a:p>
            <a:pPr lvl="2" eaLnBrk="1" hangingPunct="1"/>
            <a:endParaRPr lang="en-US" altLang="zh-CN" sz="1400" b="1" dirty="0"/>
          </a:p>
          <a:p>
            <a:pPr lvl="2" eaLnBrk="1" hangingPunct="1"/>
            <a:r>
              <a:rPr lang="zh-CN" altLang="en-US" sz="1400" b="1" dirty="0">
                <a:highlight>
                  <a:srgbClr val="FFFF00"/>
                </a:highlight>
              </a:rPr>
              <a:t>缺点</a:t>
            </a:r>
            <a:r>
              <a:rPr lang="zh-CN" altLang="en-US" sz="1400" b="1" dirty="0"/>
              <a:t>：指令系统的平均长度长，容易出现冗余码点，不利于扩展</a:t>
            </a:r>
            <a:endParaRPr lang="en-US" altLang="zh-CN" sz="1400" b="1" dirty="0"/>
          </a:p>
          <a:p>
            <a:pPr lvl="1" eaLnBrk="1" hangingPunct="1"/>
            <a:endParaRPr lang="en-US" altLang="zh-CN" sz="1400" b="1" dirty="0"/>
          </a:p>
          <a:p>
            <a:pPr lvl="1" eaLnBrk="1" hangingPunct="1"/>
            <a:r>
              <a:rPr lang="zh-CN" altLang="en-US" sz="1800" b="1" dirty="0"/>
              <a:t>（</a:t>
            </a:r>
            <a:r>
              <a:rPr lang="en-US" altLang="zh-CN" sz="1800" b="1" dirty="0"/>
              <a:t>2</a:t>
            </a:r>
            <a:r>
              <a:rPr lang="zh-CN" altLang="en-US" sz="1800" b="1" dirty="0"/>
              <a:t>）变长指令格式</a:t>
            </a:r>
            <a:endParaRPr lang="en-US" altLang="zh-CN" sz="1400" b="1" dirty="0"/>
          </a:p>
          <a:p>
            <a:pPr lvl="2" eaLnBrk="1" hangingPunct="1"/>
            <a:r>
              <a:rPr lang="zh-CN" altLang="en-US" sz="1400" b="1" dirty="0"/>
              <a:t>指令长度可变：如</a:t>
            </a:r>
            <a:r>
              <a:rPr lang="en-US" altLang="zh-CN" sz="1400" b="1" dirty="0"/>
              <a:t>Intel x86</a:t>
            </a:r>
            <a:r>
              <a:rPr lang="zh-CN" altLang="en-US" sz="1400" b="1" dirty="0"/>
              <a:t>指令系统，最短的指令为单字节，最长的指令为</a:t>
            </a:r>
            <a:r>
              <a:rPr lang="en-US" altLang="zh-CN" sz="1400" b="1" dirty="0"/>
              <a:t>15</a:t>
            </a:r>
            <a:r>
              <a:rPr lang="zh-CN" altLang="en-US" sz="1400" b="1" dirty="0"/>
              <a:t>个字节</a:t>
            </a:r>
            <a:endParaRPr lang="en-US" altLang="zh-CN" sz="1400" b="1" dirty="0"/>
          </a:p>
          <a:p>
            <a:pPr lvl="2" eaLnBrk="1" hangingPunct="1"/>
            <a:endParaRPr lang="en-US" altLang="zh-CN" sz="1400" b="1" dirty="0"/>
          </a:p>
          <a:p>
            <a:pPr lvl="2" eaLnBrk="1" hangingPunct="1"/>
            <a:r>
              <a:rPr lang="zh-CN" altLang="en-US" sz="1400" b="1" dirty="0"/>
              <a:t>优点：指令平均长度短，指令码点冗余少，易于扩展</a:t>
            </a:r>
            <a:endParaRPr lang="en-US" altLang="zh-CN" sz="1400" b="1" dirty="0"/>
          </a:p>
          <a:p>
            <a:pPr lvl="2" eaLnBrk="1" hangingPunct="1"/>
            <a:endParaRPr lang="en-US" altLang="zh-CN" sz="1400" b="1" dirty="0"/>
          </a:p>
          <a:p>
            <a:pPr lvl="2" eaLnBrk="1" hangingPunct="1"/>
            <a:r>
              <a:rPr lang="zh-CN" altLang="en-US" sz="1400" b="1" dirty="0">
                <a:highlight>
                  <a:srgbClr val="FFFF00"/>
                </a:highlight>
              </a:rPr>
              <a:t>缺点</a:t>
            </a:r>
            <a:r>
              <a:rPr lang="zh-CN" altLang="en-US" sz="1400" b="1" dirty="0"/>
              <a:t>：指令格式不规整，不同指令的取指令时间可能不同，控制方式较为复杂</a:t>
            </a:r>
            <a:endParaRPr lang="en-US" altLang="zh-CN" sz="1400" b="1" dirty="0"/>
          </a:p>
          <a:p>
            <a:pPr lvl="1" eaLnBrk="1" hangingPunct="1"/>
            <a:endParaRPr lang="en-US" altLang="zh-CN" sz="1400" b="1" dirty="0"/>
          </a:p>
          <a:p>
            <a:pPr lvl="1" eaLnBrk="1" hangingPunct="1"/>
            <a:r>
              <a:rPr lang="zh-CN" altLang="en-US" sz="1800" b="1" dirty="0"/>
              <a:t>（</a:t>
            </a:r>
            <a:r>
              <a:rPr lang="en-US" altLang="zh-CN" sz="1800" b="1" dirty="0"/>
              <a:t>3</a:t>
            </a:r>
            <a:r>
              <a:rPr lang="zh-CN" altLang="en-US" sz="1800" b="1" dirty="0"/>
              <a:t>）混合编码指令格式</a:t>
            </a:r>
            <a:endParaRPr lang="en-US" altLang="zh-CN" sz="1400" b="1" dirty="0"/>
          </a:p>
          <a:p>
            <a:pPr lvl="2" eaLnBrk="1" hangingPunct="1"/>
            <a:r>
              <a:rPr lang="zh-CN" altLang="en-US" sz="1400" b="1" dirty="0"/>
              <a:t>是定长指令格式和变长指令格式的综合</a:t>
            </a:r>
            <a:endParaRPr lang="en-US" altLang="zh-CN" sz="1400" b="1" dirty="0"/>
          </a:p>
          <a:p>
            <a:pPr lvl="2" eaLnBrk="1" hangingPunct="1"/>
            <a:endParaRPr lang="en-US" altLang="zh-CN" sz="1400" b="1" dirty="0"/>
          </a:p>
          <a:p>
            <a:pPr lvl="2" eaLnBrk="1" hangingPunct="1"/>
            <a:r>
              <a:rPr lang="zh-CN" altLang="en-US" sz="1400" b="1" dirty="0"/>
              <a:t>提供若干长度固定的指令字</a:t>
            </a:r>
            <a:endParaRPr lang="en-US" altLang="zh-CN" sz="1400" b="1" dirty="0"/>
          </a:p>
          <a:p>
            <a:pPr lvl="2" eaLnBrk="1" hangingPunct="1"/>
            <a:endParaRPr lang="en-US" altLang="zh-CN" sz="1400" b="1" dirty="0"/>
          </a:p>
          <a:p>
            <a:pPr lvl="2" eaLnBrk="1" hangingPunct="1"/>
            <a:r>
              <a:rPr lang="zh-CN" altLang="en-US" sz="1400" b="1" dirty="0"/>
              <a:t>既能减少目标代码的长度（变长指令格式），又能降低译码复杂度（定长指令格式）</a:t>
            </a:r>
            <a:endParaRPr lang="en-US" altLang="zh-CN" sz="1400" b="1" dirty="0"/>
          </a:p>
          <a:p>
            <a:pPr lvl="1" eaLnBrk="1" hangingPunct="1"/>
            <a:endParaRPr lang="en-US" altLang="zh-CN" sz="1400" b="1" dirty="0"/>
          </a:p>
          <a:p>
            <a:pPr lvl="1" eaLnBrk="1" hangingPunct="1"/>
            <a:endParaRPr lang="en-US" altLang="zh-CN" sz="1400" b="1" dirty="0"/>
          </a:p>
          <a:p>
            <a:pPr eaLnBrk="1" hangingPunct="1"/>
            <a:endParaRPr lang="en-US" altLang="zh-CN" sz="1800" b="1" dirty="0"/>
          </a:p>
          <a:p>
            <a:pPr eaLnBrk="1" hangingPunct="1"/>
            <a:endParaRPr lang="en-US" altLang="zh-CN" sz="1800" b="1" dirty="0"/>
          </a:p>
          <a:p>
            <a:pPr eaLnBrk="1" hangingPunct="1"/>
            <a:endParaRPr lang="en-US" altLang="zh-CN" sz="1800" b="1" dirty="0"/>
          </a:p>
          <a:p>
            <a:pPr eaLnBrk="1" hangingPunct="1"/>
            <a:endParaRPr lang="en-US" altLang="zh-CN" sz="1200" b="1" dirty="0"/>
          </a:p>
        </p:txBody>
      </p:sp>
    </p:spTree>
    <p:extLst>
      <p:ext uri="{BB962C8B-B14F-4D97-AF65-F5344CB8AC3E}">
        <p14:creationId xmlns:p14="http://schemas.microsoft.com/office/powerpoint/2010/main" val="711671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0D0A697-76C0-4936-B093-32F5BF8F4F1C}"/>
              </a:ext>
            </a:extLst>
          </p:cNvPr>
          <p:cNvSpPr>
            <a:spLocks noGrp="1" noChangeArrowheads="1"/>
          </p:cNvSpPr>
          <p:nvPr>
            <p:ph idx="1"/>
          </p:nvPr>
        </p:nvSpPr>
        <p:spPr>
          <a:xfrm>
            <a:off x="457200" y="260648"/>
            <a:ext cx="8229600" cy="4525963"/>
          </a:xfrm>
        </p:spPr>
        <p:txBody>
          <a:bodyPr/>
          <a:lstStyle/>
          <a:p>
            <a:pPr eaLnBrk="1" hangingPunct="1"/>
            <a:r>
              <a:rPr lang="en-US" altLang="zh-CN" sz="2000" b="1" dirty="0"/>
              <a:t>2</a:t>
            </a:r>
            <a:r>
              <a:rPr lang="zh-CN" altLang="en-US" sz="2000" b="1" dirty="0"/>
              <a:t>、操作码的设计</a:t>
            </a:r>
            <a:endParaRPr lang="en-US" altLang="zh-CN" sz="1800" b="1" dirty="0"/>
          </a:p>
          <a:p>
            <a:pPr lvl="1" eaLnBrk="1" hangingPunct="1"/>
            <a:endParaRPr lang="en-US" altLang="zh-CN" sz="1400" b="1" dirty="0"/>
          </a:p>
          <a:p>
            <a:pPr lvl="1" eaLnBrk="1" hangingPunct="1"/>
            <a:r>
              <a:rPr lang="zh-CN" altLang="en-US" sz="1400" b="1" dirty="0"/>
              <a:t>满足完备性是操作码设计的基本要求（</a:t>
            </a:r>
            <a:r>
              <a:rPr lang="zh-CN" altLang="en-US" sz="1400" b="1" dirty="0">
                <a:solidFill>
                  <a:srgbClr val="FF0000"/>
                </a:solidFill>
              </a:rPr>
              <a:t>完备性</a:t>
            </a:r>
            <a:r>
              <a:rPr lang="zh-CN" altLang="en-US" sz="1400" b="1" dirty="0"/>
              <a:t>：要求所设计的指令系统种类齐全、功能完备，能够编写如何可计算的程序）</a:t>
            </a:r>
            <a:endParaRPr lang="en-US" altLang="zh-CN" sz="1400" b="1" dirty="0"/>
          </a:p>
          <a:p>
            <a:pPr lvl="1" eaLnBrk="1" hangingPunct="1"/>
            <a:endParaRPr lang="en-US" altLang="zh-CN" sz="1400" b="1" dirty="0"/>
          </a:p>
          <a:p>
            <a:pPr lvl="1" eaLnBrk="1" hangingPunct="1"/>
            <a:r>
              <a:rPr lang="zh-CN" altLang="en-US" sz="1400" b="1" dirty="0"/>
              <a:t>定长结构的操作码：操作码长度固定</a:t>
            </a:r>
            <a:endParaRPr lang="en-US" altLang="zh-CN" sz="1400" b="1" dirty="0"/>
          </a:p>
          <a:p>
            <a:pPr lvl="1" eaLnBrk="1" hangingPunct="1"/>
            <a:endParaRPr lang="en-US" altLang="zh-CN" sz="1400" b="1" dirty="0"/>
          </a:p>
          <a:p>
            <a:pPr lvl="1" eaLnBrk="1" hangingPunct="1"/>
            <a:r>
              <a:rPr lang="zh-CN" altLang="en-US" sz="1400" b="1" dirty="0"/>
              <a:t>变长结构的操作码：操作码长度可变</a:t>
            </a:r>
            <a:endParaRPr lang="en-US" altLang="zh-CN" sz="1200" b="1" dirty="0"/>
          </a:p>
          <a:p>
            <a:pPr lvl="1" eaLnBrk="1" hangingPunct="1"/>
            <a:endParaRPr lang="en-US" altLang="zh-CN" sz="1200" b="1" dirty="0"/>
          </a:p>
          <a:p>
            <a:pPr lvl="1" eaLnBrk="1" hangingPunct="1"/>
            <a:endParaRPr lang="en-US" altLang="zh-CN" sz="1200" b="1" dirty="0"/>
          </a:p>
          <a:p>
            <a:pPr eaLnBrk="1" hangingPunct="1"/>
            <a:r>
              <a:rPr lang="en-US" altLang="zh-CN" sz="2000" b="1" dirty="0"/>
              <a:t>3</a:t>
            </a:r>
            <a:r>
              <a:rPr lang="zh-CN" altLang="en-US" sz="2000" b="1" dirty="0"/>
              <a:t>、地址码的设计</a:t>
            </a:r>
            <a:endParaRPr lang="en-US" altLang="zh-CN" sz="1800" b="1" dirty="0"/>
          </a:p>
          <a:p>
            <a:pPr lvl="1" eaLnBrk="1" hangingPunct="1"/>
            <a:endParaRPr lang="en-US" altLang="zh-CN" sz="1400" b="1" dirty="0"/>
          </a:p>
          <a:p>
            <a:pPr lvl="1" eaLnBrk="1" hangingPunct="1"/>
            <a:r>
              <a:rPr lang="zh-CN" altLang="en-US" sz="1400" b="1" dirty="0"/>
              <a:t>地址码（操作数）的数量：三地址、双地址、单地址、零地址</a:t>
            </a:r>
            <a:endParaRPr lang="en-US" altLang="zh-CN" sz="1400" b="1" dirty="0"/>
          </a:p>
          <a:p>
            <a:pPr lvl="1" eaLnBrk="1" hangingPunct="1"/>
            <a:endParaRPr lang="en-US" altLang="zh-CN" sz="1400" b="1" dirty="0"/>
          </a:p>
          <a:p>
            <a:pPr lvl="1" eaLnBrk="1" hangingPunct="1"/>
            <a:r>
              <a:rPr lang="zh-CN" altLang="en-US" sz="1400" b="1" dirty="0"/>
              <a:t>地址码设计的目的：利用有限的位宽提供更大的寻址范围</a:t>
            </a:r>
            <a:endParaRPr lang="en-US" altLang="zh-CN" sz="1200" b="1" dirty="0"/>
          </a:p>
          <a:p>
            <a:pPr lvl="1" eaLnBrk="1" hangingPunct="1"/>
            <a:endParaRPr lang="en-US" altLang="zh-CN" sz="1200" b="1" dirty="0"/>
          </a:p>
          <a:p>
            <a:pPr lvl="1" eaLnBrk="1" hangingPunct="1"/>
            <a:endParaRPr lang="en-US" altLang="zh-CN" sz="1200" b="1" dirty="0"/>
          </a:p>
          <a:p>
            <a:pPr eaLnBrk="1" hangingPunct="1"/>
            <a:r>
              <a:rPr lang="en-US" altLang="zh-CN" sz="2000" b="1" dirty="0"/>
              <a:t>4</a:t>
            </a:r>
            <a:r>
              <a:rPr lang="zh-CN" altLang="en-US" sz="2000" b="1" dirty="0"/>
              <a:t>、寻址方式的设计</a:t>
            </a:r>
            <a:endParaRPr lang="en-US" altLang="zh-CN" sz="1800" b="1" dirty="0"/>
          </a:p>
          <a:p>
            <a:pPr lvl="1" eaLnBrk="1" hangingPunct="1"/>
            <a:endParaRPr lang="en-US" altLang="zh-CN" sz="1400" b="1" dirty="0"/>
          </a:p>
          <a:p>
            <a:pPr lvl="1" eaLnBrk="1" hangingPunct="1"/>
            <a:r>
              <a:rPr lang="zh-CN" altLang="en-US" sz="1400" b="1" dirty="0"/>
              <a:t>一种是将寻址方式与操作码一起编码</a:t>
            </a:r>
            <a:endParaRPr lang="en-US" altLang="zh-CN" sz="1400" b="1" dirty="0"/>
          </a:p>
          <a:p>
            <a:pPr lvl="1" eaLnBrk="1" hangingPunct="1"/>
            <a:endParaRPr lang="en-US" altLang="zh-CN" sz="1400" b="1" dirty="0"/>
          </a:p>
          <a:p>
            <a:pPr lvl="1" eaLnBrk="1" hangingPunct="1"/>
            <a:r>
              <a:rPr lang="zh-CN" altLang="en-US" sz="1400" b="1" dirty="0"/>
              <a:t>另一种是设置专门的寻址方式字段（图</a:t>
            </a:r>
            <a:r>
              <a:rPr lang="en-US" altLang="zh-CN" sz="1400" b="1" dirty="0"/>
              <a:t>5.5</a:t>
            </a:r>
            <a:r>
              <a:rPr lang="zh-CN" altLang="en-US" sz="1400" b="1" dirty="0"/>
              <a:t>）</a:t>
            </a:r>
            <a:endParaRPr lang="en-US" altLang="zh-CN" sz="1200" b="1" dirty="0"/>
          </a:p>
        </p:txBody>
      </p:sp>
      <p:pic>
        <p:nvPicPr>
          <p:cNvPr id="3" name="图片 2">
            <a:extLst>
              <a:ext uri="{FF2B5EF4-FFF2-40B4-BE49-F238E27FC236}">
                <a16:creationId xmlns:a16="http://schemas.microsoft.com/office/drawing/2014/main" id="{309A16A5-B8B4-4F4D-BC0D-247DB66AB26B}"/>
              </a:ext>
            </a:extLst>
          </p:cNvPr>
          <p:cNvPicPr>
            <a:picLocks noChangeAspect="1"/>
          </p:cNvPicPr>
          <p:nvPr/>
        </p:nvPicPr>
        <p:blipFill>
          <a:blip r:embed="rId2"/>
          <a:stretch>
            <a:fillRect/>
          </a:stretch>
        </p:blipFill>
        <p:spPr>
          <a:xfrm>
            <a:off x="5364088" y="5579171"/>
            <a:ext cx="3584077" cy="874165"/>
          </a:xfrm>
          <a:prstGeom prst="rect">
            <a:avLst/>
          </a:prstGeom>
        </p:spPr>
      </p:pic>
    </p:spTree>
    <p:extLst>
      <p:ext uri="{BB962C8B-B14F-4D97-AF65-F5344CB8AC3E}">
        <p14:creationId xmlns:p14="http://schemas.microsoft.com/office/powerpoint/2010/main" val="3478421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6E62438-0B59-4C93-8309-D99F99598AD7}"/>
              </a:ext>
            </a:extLst>
          </p:cNvPr>
          <p:cNvSpPr>
            <a:spLocks noGrp="1"/>
          </p:cNvSpPr>
          <p:nvPr>
            <p:ph idx="1"/>
          </p:nvPr>
        </p:nvSpPr>
        <p:spPr>
          <a:xfrm>
            <a:off x="457200" y="343197"/>
            <a:ext cx="8229600" cy="5750099"/>
          </a:xfrm>
        </p:spPr>
        <p:txBody>
          <a:bodyPr/>
          <a:lstStyle/>
          <a:p>
            <a:r>
              <a:rPr lang="zh-CN" altLang="en-US" sz="1600" b="1" dirty="0"/>
              <a:t>例</a:t>
            </a:r>
            <a:r>
              <a:rPr lang="en-US" altLang="zh-CN" sz="1600" b="1" dirty="0"/>
              <a:t>5.4</a:t>
            </a:r>
            <a:r>
              <a:rPr lang="zh-CN" altLang="en-US" sz="1600" b="1" dirty="0"/>
              <a:t>：某计算机字长为</a:t>
            </a:r>
            <a:r>
              <a:rPr lang="en-US" altLang="zh-CN" sz="1600" b="1" dirty="0"/>
              <a:t>16</a:t>
            </a:r>
            <a:r>
              <a:rPr lang="zh-CN" altLang="en-US" sz="1600" b="1" dirty="0"/>
              <a:t>位，内存为</a:t>
            </a:r>
            <a:r>
              <a:rPr lang="en-US" altLang="zh-CN" sz="1600" b="1" dirty="0"/>
              <a:t>64KB</a:t>
            </a:r>
            <a:r>
              <a:rPr lang="zh-CN" altLang="en-US" sz="1600" b="1" dirty="0"/>
              <a:t>，指令采用单字长、单地址结构，要求至少能支持</a:t>
            </a:r>
            <a:r>
              <a:rPr lang="en-US" altLang="zh-CN" sz="1600" b="1" dirty="0"/>
              <a:t>80</a:t>
            </a:r>
            <a:r>
              <a:rPr lang="zh-CN" altLang="en-US" sz="1600" b="1" dirty="0"/>
              <a:t>条指令和直接、间接、相对、变址等</a:t>
            </a:r>
            <a:r>
              <a:rPr lang="en-US" altLang="zh-CN" sz="1600" b="1" dirty="0"/>
              <a:t>4</a:t>
            </a:r>
            <a:r>
              <a:rPr lang="zh-CN" altLang="en-US" sz="1600" b="1" dirty="0"/>
              <a:t>种寻址方式。请</a:t>
            </a:r>
            <a:r>
              <a:rPr lang="zh-CN" altLang="en-US" sz="1600" b="1" dirty="0">
                <a:solidFill>
                  <a:srgbClr val="FF0000"/>
                </a:solidFill>
              </a:rPr>
              <a:t>设计指令格式</a:t>
            </a:r>
            <a:r>
              <a:rPr lang="zh-CN" altLang="en-US" sz="1600" b="1" dirty="0"/>
              <a:t>并计算每种寻址方式能访问的</a:t>
            </a:r>
            <a:r>
              <a:rPr lang="zh-CN" altLang="en-US" sz="1600" b="1" dirty="0">
                <a:solidFill>
                  <a:srgbClr val="FF0000"/>
                </a:solidFill>
              </a:rPr>
              <a:t>主存空间范围</a:t>
            </a:r>
            <a:r>
              <a:rPr lang="zh-CN" altLang="en-US" sz="1600" b="1" dirty="0"/>
              <a:t>。</a:t>
            </a:r>
            <a:endParaRPr lang="en-US" altLang="zh-CN" sz="1600" b="1" dirty="0"/>
          </a:p>
          <a:p>
            <a:endParaRPr lang="en-US" altLang="zh-CN" sz="1600" b="1" dirty="0"/>
          </a:p>
          <a:p>
            <a:r>
              <a:rPr lang="zh-CN" altLang="en-US" sz="1600" b="1" dirty="0"/>
              <a:t>解：</a:t>
            </a:r>
            <a:endParaRPr lang="en-US" altLang="zh-CN" sz="1600" b="1" dirty="0"/>
          </a:p>
          <a:p>
            <a:pPr lvl="1"/>
            <a:r>
              <a:rPr lang="zh-CN" altLang="en-US" sz="1200" b="1" dirty="0"/>
              <a:t>该指令系统为定长指令格式，指令长度</a:t>
            </a:r>
            <a:r>
              <a:rPr lang="en-US" altLang="zh-CN" sz="1200" b="1" dirty="0"/>
              <a:t>=</a:t>
            </a:r>
            <a:r>
              <a:rPr lang="zh-CN" altLang="en-US" sz="1200" b="1" dirty="0"/>
              <a:t>单字长</a:t>
            </a:r>
            <a:r>
              <a:rPr lang="en-US" altLang="zh-CN" sz="1200" b="1" dirty="0"/>
              <a:t>=16</a:t>
            </a:r>
            <a:r>
              <a:rPr lang="zh-CN" altLang="en-US" sz="1200" b="1" dirty="0"/>
              <a:t>位</a:t>
            </a:r>
            <a:endParaRPr lang="en-US" altLang="zh-CN" sz="1200" b="1" dirty="0"/>
          </a:p>
          <a:p>
            <a:pPr lvl="1"/>
            <a:endParaRPr lang="en-US" altLang="zh-CN" sz="1200" b="1" dirty="0"/>
          </a:p>
          <a:p>
            <a:pPr lvl="1"/>
            <a:r>
              <a:rPr lang="zh-CN" altLang="en-US" sz="1200" b="1" dirty="0"/>
              <a:t>因为至少能支持</a:t>
            </a:r>
            <a:r>
              <a:rPr lang="en-US" altLang="zh-CN" sz="1200" b="1" dirty="0"/>
              <a:t>80</a:t>
            </a:r>
            <a:r>
              <a:rPr lang="zh-CN" altLang="en-US" sz="1200" b="1" dirty="0"/>
              <a:t>条指令，因此操作码</a:t>
            </a:r>
            <a:r>
              <a:rPr lang="en-US" altLang="zh-CN" sz="1200" b="1" dirty="0"/>
              <a:t>OP</a:t>
            </a:r>
            <a:r>
              <a:rPr lang="zh-CN" altLang="en-US" sz="1200" b="1" dirty="0"/>
              <a:t>字段为</a:t>
            </a:r>
            <a:r>
              <a:rPr lang="en-US" altLang="zh-CN" sz="1200" b="1" dirty="0"/>
              <a:t>7</a:t>
            </a:r>
            <a:r>
              <a:rPr lang="zh-CN" altLang="en-US" sz="1200" b="1" dirty="0"/>
              <a:t>位（</a:t>
            </a:r>
            <a:r>
              <a:rPr lang="en-US" altLang="zh-CN" sz="1200" b="1" dirty="0"/>
              <a:t>2</a:t>
            </a:r>
            <a:r>
              <a:rPr lang="en-US" altLang="zh-CN" sz="1200" b="1" baseline="30000" dirty="0"/>
              <a:t>7</a:t>
            </a:r>
            <a:r>
              <a:rPr lang="en-US" altLang="zh-CN" sz="1200" b="1" dirty="0"/>
              <a:t>&gt;80</a:t>
            </a:r>
            <a:r>
              <a:rPr lang="zh-CN" altLang="en-US" sz="1200" b="1" dirty="0"/>
              <a:t>；</a:t>
            </a:r>
            <a:r>
              <a:rPr lang="en-US" altLang="zh-CN" sz="1200" b="1" dirty="0"/>
              <a:t>2</a:t>
            </a:r>
            <a:r>
              <a:rPr lang="en-US" altLang="zh-CN" sz="1200" b="1" baseline="30000" dirty="0"/>
              <a:t>6</a:t>
            </a:r>
            <a:r>
              <a:rPr lang="en-US" altLang="zh-CN" sz="1200" b="1" dirty="0"/>
              <a:t>&lt;80</a:t>
            </a:r>
            <a:r>
              <a:rPr lang="zh-CN" altLang="en-US" sz="1200" b="1" dirty="0"/>
              <a:t>）</a:t>
            </a:r>
            <a:endParaRPr lang="en-US" altLang="zh-CN" sz="1200" b="1" dirty="0"/>
          </a:p>
          <a:p>
            <a:pPr lvl="1"/>
            <a:endParaRPr lang="en-US" altLang="zh-CN" sz="1200" b="1" dirty="0"/>
          </a:p>
          <a:p>
            <a:pPr lvl="1"/>
            <a:r>
              <a:rPr lang="zh-CN" altLang="en-US" sz="1200" b="1" dirty="0"/>
              <a:t>因为要支持</a:t>
            </a:r>
            <a:r>
              <a:rPr lang="en-US" altLang="zh-CN" sz="1200" b="1" dirty="0"/>
              <a:t>4</a:t>
            </a:r>
            <a:r>
              <a:rPr lang="zh-CN" altLang="en-US" sz="1200" b="1" dirty="0"/>
              <a:t>种寻址方式，因此寻址方式</a:t>
            </a:r>
            <a:r>
              <a:rPr lang="en-US" altLang="zh-CN" sz="1200" b="1" dirty="0"/>
              <a:t>I</a:t>
            </a:r>
            <a:r>
              <a:rPr lang="zh-CN" altLang="en-US" sz="1200" b="1" dirty="0"/>
              <a:t>字段为</a:t>
            </a:r>
            <a:r>
              <a:rPr lang="en-US" altLang="zh-CN" sz="1200" b="1" dirty="0"/>
              <a:t>2</a:t>
            </a:r>
            <a:r>
              <a:rPr lang="zh-CN" altLang="en-US" sz="1200" b="1" dirty="0"/>
              <a:t>位（</a:t>
            </a:r>
            <a:r>
              <a:rPr lang="en-US" altLang="zh-CN" sz="1200" b="1" dirty="0"/>
              <a:t>2</a:t>
            </a:r>
            <a:r>
              <a:rPr lang="en-US" altLang="zh-CN" sz="1200" b="1" baseline="30000" dirty="0"/>
              <a:t>2</a:t>
            </a:r>
            <a:r>
              <a:rPr lang="en-US" altLang="zh-CN" sz="1200" b="1" dirty="0"/>
              <a:t>=4</a:t>
            </a:r>
            <a:r>
              <a:rPr lang="zh-CN" altLang="en-US" sz="1200" b="1" dirty="0"/>
              <a:t>）</a:t>
            </a:r>
            <a:endParaRPr lang="en-US" altLang="zh-CN" sz="1200" b="1" dirty="0"/>
          </a:p>
          <a:p>
            <a:pPr lvl="1"/>
            <a:endParaRPr lang="en-US" altLang="zh-CN" sz="1200" b="1" dirty="0"/>
          </a:p>
          <a:p>
            <a:pPr lvl="1"/>
            <a:r>
              <a:rPr lang="zh-CN" altLang="en-US" sz="1200" b="1" dirty="0"/>
              <a:t>因为是单地址结构，指令的格式如图</a:t>
            </a:r>
            <a:r>
              <a:rPr lang="en-US" altLang="zh-CN" sz="1200" b="1" dirty="0"/>
              <a:t>5.13</a:t>
            </a:r>
            <a:r>
              <a:rPr lang="zh-CN" altLang="en-US" sz="1200" b="1" dirty="0"/>
              <a:t>所示，其中形式地址</a:t>
            </a:r>
            <a:r>
              <a:rPr lang="en-US" altLang="zh-CN" sz="1200" b="1" dirty="0"/>
              <a:t>D=16-7-2=7</a:t>
            </a:r>
            <a:r>
              <a:rPr lang="zh-CN" altLang="en-US" sz="1200" b="1" dirty="0"/>
              <a:t>位</a:t>
            </a:r>
            <a:endParaRPr lang="en-US" altLang="zh-CN" sz="1200" b="1" dirty="0"/>
          </a:p>
          <a:p>
            <a:pPr lvl="1"/>
            <a:endParaRPr lang="en-US" altLang="zh-CN" sz="1200" b="1" dirty="0"/>
          </a:p>
          <a:p>
            <a:pPr lvl="1"/>
            <a:r>
              <a:rPr lang="zh-CN" altLang="en-US" sz="1200" b="1" dirty="0"/>
              <a:t>每种寻址方式的访存范围：</a:t>
            </a:r>
            <a:endParaRPr lang="en-US" altLang="zh-CN" sz="1200" b="1" dirty="0"/>
          </a:p>
          <a:p>
            <a:pPr lvl="2">
              <a:buFont typeface="+mj-ea"/>
              <a:buAutoNum type="circleNumDbPlain"/>
            </a:pPr>
            <a:r>
              <a:rPr lang="zh-CN" altLang="en-US" sz="1200" b="1" dirty="0">
                <a:solidFill>
                  <a:srgbClr val="FF0000"/>
                </a:solidFill>
              </a:rPr>
              <a:t>直接寻址</a:t>
            </a:r>
            <a:r>
              <a:rPr lang="zh-CN" altLang="en-US" sz="1200" b="1" dirty="0"/>
              <a:t>的访存空间范围：有效地址</a:t>
            </a:r>
            <a:r>
              <a:rPr lang="en-US" altLang="zh-CN" sz="1200" b="1" dirty="0"/>
              <a:t>EA=D=7</a:t>
            </a:r>
            <a:r>
              <a:rPr lang="zh-CN" altLang="en-US" sz="1200" b="1" dirty="0"/>
              <a:t>位，</a:t>
            </a:r>
            <a:r>
              <a:rPr lang="en-US" altLang="zh-CN" sz="1200" b="1" dirty="0"/>
              <a:t>0</a:t>
            </a:r>
            <a:r>
              <a:rPr lang="zh-CN" altLang="en-US" sz="1200" b="1" dirty="0"/>
              <a:t>～</a:t>
            </a:r>
            <a:r>
              <a:rPr lang="en-US" altLang="zh-CN" sz="1200" b="1" dirty="0"/>
              <a:t>127</a:t>
            </a:r>
          </a:p>
          <a:p>
            <a:pPr lvl="2">
              <a:buFont typeface="+mj-ea"/>
              <a:buAutoNum type="circleNumDbPlain"/>
            </a:pPr>
            <a:endParaRPr lang="en-US" altLang="zh-CN" sz="1200" b="1" dirty="0"/>
          </a:p>
          <a:p>
            <a:pPr lvl="2">
              <a:buFont typeface="+mj-ea"/>
              <a:buAutoNum type="circleNumDbPlain"/>
            </a:pPr>
            <a:r>
              <a:rPr lang="zh-CN" altLang="en-US" sz="1200" b="1" dirty="0">
                <a:solidFill>
                  <a:srgbClr val="FF0000"/>
                </a:solidFill>
              </a:rPr>
              <a:t>间接寻址</a:t>
            </a:r>
            <a:r>
              <a:rPr lang="zh-CN" altLang="en-US" sz="1200" b="1" dirty="0"/>
              <a:t>的访存空间范围：有效地址</a:t>
            </a:r>
            <a:r>
              <a:rPr lang="en-US" altLang="zh-CN" sz="1200" b="1" dirty="0"/>
              <a:t>EA=(D)=16</a:t>
            </a:r>
            <a:r>
              <a:rPr lang="zh-CN" altLang="en-US" sz="1200" b="1" dirty="0"/>
              <a:t>位，</a:t>
            </a:r>
            <a:r>
              <a:rPr lang="en-US" altLang="zh-CN" sz="1200" b="1" dirty="0"/>
              <a:t>0</a:t>
            </a:r>
            <a:r>
              <a:rPr lang="zh-CN" altLang="en-US" sz="1200" b="1" dirty="0"/>
              <a:t>～</a:t>
            </a:r>
            <a:r>
              <a:rPr lang="en-US" altLang="zh-CN" sz="1200" b="1" dirty="0"/>
              <a:t>65535</a:t>
            </a:r>
            <a:r>
              <a:rPr lang="zh-CN" altLang="en-US" sz="1200" b="1" dirty="0"/>
              <a:t>（存储器的宽度</a:t>
            </a:r>
            <a:r>
              <a:rPr lang="en-US" altLang="zh-CN" sz="1200" b="1" dirty="0"/>
              <a:t>=</a:t>
            </a:r>
            <a:r>
              <a:rPr lang="zh-CN" altLang="en-US" sz="1200" b="1" dirty="0"/>
              <a:t>字长</a:t>
            </a:r>
            <a:r>
              <a:rPr lang="en-US" altLang="zh-CN" sz="1200" b="1" dirty="0"/>
              <a:t>=16</a:t>
            </a:r>
            <a:r>
              <a:rPr lang="zh-CN" altLang="en-US" sz="1200" b="1" dirty="0"/>
              <a:t>位）</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solidFill>
                  <a:srgbClr val="FF0000"/>
                </a:solidFill>
              </a:rPr>
              <a:t>相对寻址</a:t>
            </a:r>
            <a:r>
              <a:rPr lang="zh-CN" altLang="en-US" sz="1200" b="1" dirty="0"/>
              <a:t>的访存空间范围：有效地址</a:t>
            </a:r>
            <a:r>
              <a:rPr lang="en-US" altLang="zh-CN" sz="1200" b="1" dirty="0"/>
              <a:t>EA=PC+D=16</a:t>
            </a:r>
            <a:r>
              <a:rPr lang="zh-CN" altLang="en-US" sz="1200" b="1" dirty="0"/>
              <a:t>位，</a:t>
            </a:r>
            <a:r>
              <a:rPr lang="en-US" altLang="zh-CN" sz="1200" b="1" dirty="0"/>
              <a:t>0</a:t>
            </a:r>
            <a:r>
              <a:rPr lang="zh-CN" altLang="en-US" sz="1200" b="1" dirty="0"/>
              <a:t>～</a:t>
            </a:r>
            <a:r>
              <a:rPr lang="en-US" altLang="zh-CN" sz="1200" b="1" dirty="0"/>
              <a:t>65535</a:t>
            </a:r>
            <a:r>
              <a:rPr lang="zh-CN" altLang="en-US" sz="1200" b="1" dirty="0"/>
              <a:t>（程序计数器</a:t>
            </a:r>
            <a:r>
              <a:rPr lang="en-US" altLang="zh-CN" sz="1200" b="1" dirty="0"/>
              <a:t>PC</a:t>
            </a:r>
            <a:r>
              <a:rPr lang="zh-CN" altLang="en-US" sz="1200" b="1" dirty="0"/>
              <a:t>的长度为</a:t>
            </a:r>
            <a:r>
              <a:rPr lang="en-US" altLang="zh-CN" sz="1200" b="1" dirty="0"/>
              <a:t>16</a:t>
            </a:r>
            <a:r>
              <a:rPr lang="zh-CN" altLang="en-US" sz="1200" b="1" dirty="0"/>
              <a:t>位）</a:t>
            </a:r>
            <a:endParaRPr lang="en-US" altLang="zh-CN" sz="1200" b="1" dirty="0"/>
          </a:p>
          <a:p>
            <a:pPr lvl="2">
              <a:buFont typeface="+mj-ea"/>
              <a:buAutoNum type="circleNumDbPlain"/>
            </a:pPr>
            <a:endParaRPr lang="en-US" altLang="zh-CN" sz="1200" b="1" dirty="0"/>
          </a:p>
          <a:p>
            <a:pPr lvl="2">
              <a:buFont typeface="+mj-ea"/>
              <a:buAutoNum type="circleNumDbPlain"/>
            </a:pPr>
            <a:r>
              <a:rPr lang="zh-CN" altLang="en-US" sz="1200" b="1" dirty="0">
                <a:solidFill>
                  <a:srgbClr val="FF0000"/>
                </a:solidFill>
              </a:rPr>
              <a:t>变址寻址</a:t>
            </a:r>
            <a:r>
              <a:rPr lang="zh-CN" altLang="en-US" sz="1200" b="1" dirty="0"/>
              <a:t>的访存空间范围：有效地址</a:t>
            </a:r>
            <a:r>
              <a:rPr lang="en-US" altLang="zh-CN" sz="1200" b="1" dirty="0"/>
              <a:t>EA=R[X]+D=16</a:t>
            </a:r>
            <a:r>
              <a:rPr lang="zh-CN" altLang="en-US" sz="1200" b="1" dirty="0"/>
              <a:t>位，</a:t>
            </a:r>
            <a:r>
              <a:rPr lang="en-US" altLang="zh-CN" sz="1200" b="1" dirty="0"/>
              <a:t>0</a:t>
            </a:r>
            <a:r>
              <a:rPr lang="zh-CN" altLang="en-US" sz="1200" b="1" dirty="0"/>
              <a:t>～</a:t>
            </a:r>
            <a:r>
              <a:rPr lang="en-US" altLang="zh-CN" sz="1200" b="1" dirty="0"/>
              <a:t>65535</a:t>
            </a:r>
            <a:r>
              <a:rPr lang="zh-CN" altLang="en-US" sz="1200" b="1" dirty="0"/>
              <a:t> （变址寄存器</a:t>
            </a:r>
            <a:r>
              <a:rPr lang="en-US" altLang="zh-CN" sz="1200" b="1" dirty="0"/>
              <a:t>X</a:t>
            </a:r>
            <a:r>
              <a:rPr lang="zh-CN" altLang="en-US" sz="1200" b="1" dirty="0"/>
              <a:t>的长度为</a:t>
            </a:r>
            <a:r>
              <a:rPr lang="en-US" altLang="zh-CN" sz="1200" b="1" dirty="0"/>
              <a:t>16</a:t>
            </a:r>
            <a:r>
              <a:rPr lang="zh-CN" altLang="en-US" sz="1200" b="1" dirty="0"/>
              <a:t>位）</a:t>
            </a:r>
            <a:endParaRPr lang="en-US" altLang="zh-CN" sz="1050" b="1" dirty="0"/>
          </a:p>
          <a:p>
            <a:pPr lvl="1"/>
            <a:endParaRPr lang="en-US" altLang="zh-CN" sz="1600" b="1" dirty="0"/>
          </a:p>
          <a:p>
            <a:pPr lvl="1"/>
            <a:endParaRPr lang="en-US" altLang="zh-CN" sz="1600" b="1" dirty="0"/>
          </a:p>
          <a:p>
            <a:pPr lvl="1"/>
            <a:endParaRPr lang="en-US" altLang="zh-CN" sz="2200" b="1" dirty="0"/>
          </a:p>
        </p:txBody>
      </p:sp>
      <p:grpSp>
        <p:nvGrpSpPr>
          <p:cNvPr id="4" name="组合 3">
            <a:extLst>
              <a:ext uri="{FF2B5EF4-FFF2-40B4-BE49-F238E27FC236}">
                <a16:creationId xmlns:a16="http://schemas.microsoft.com/office/drawing/2014/main" id="{2E9DF8B5-D064-48CF-B44C-64D48E526B4E}"/>
              </a:ext>
            </a:extLst>
          </p:cNvPr>
          <p:cNvGrpSpPr/>
          <p:nvPr/>
        </p:nvGrpSpPr>
        <p:grpSpPr>
          <a:xfrm>
            <a:off x="1835696" y="5837203"/>
            <a:ext cx="4392488" cy="688141"/>
            <a:chOff x="2555776" y="4715272"/>
            <a:chExt cx="4392488" cy="688141"/>
          </a:xfrm>
        </p:grpSpPr>
        <p:grpSp>
          <p:nvGrpSpPr>
            <p:cNvPr id="5" name="组合 4">
              <a:extLst>
                <a:ext uri="{FF2B5EF4-FFF2-40B4-BE49-F238E27FC236}">
                  <a16:creationId xmlns:a16="http://schemas.microsoft.com/office/drawing/2014/main" id="{1BE48A1E-EFE2-4247-AC08-6380A08419F6}"/>
                </a:ext>
              </a:extLst>
            </p:cNvPr>
            <p:cNvGrpSpPr/>
            <p:nvPr/>
          </p:nvGrpSpPr>
          <p:grpSpPr>
            <a:xfrm>
              <a:off x="2555776" y="4715272"/>
              <a:ext cx="2952328" cy="688141"/>
              <a:chOff x="2267744" y="2708920"/>
              <a:chExt cx="3444382" cy="688141"/>
            </a:xfrm>
          </p:grpSpPr>
          <p:grpSp>
            <p:nvGrpSpPr>
              <p:cNvPr id="7" name="组合 6">
                <a:extLst>
                  <a:ext uri="{FF2B5EF4-FFF2-40B4-BE49-F238E27FC236}">
                    <a16:creationId xmlns:a16="http://schemas.microsoft.com/office/drawing/2014/main" id="{5BF3A24E-9227-4E12-B5CE-190C2DC2C624}"/>
                  </a:ext>
                </a:extLst>
              </p:cNvPr>
              <p:cNvGrpSpPr/>
              <p:nvPr/>
            </p:nvGrpSpPr>
            <p:grpSpPr>
              <a:xfrm>
                <a:off x="2267744" y="2708920"/>
                <a:ext cx="2940327" cy="246221"/>
                <a:chOff x="2267744" y="2708920"/>
                <a:chExt cx="2940327" cy="246221"/>
              </a:xfrm>
            </p:grpSpPr>
            <p:sp>
              <p:nvSpPr>
                <p:cNvPr id="9" name="文本框 8">
                  <a:extLst>
                    <a:ext uri="{FF2B5EF4-FFF2-40B4-BE49-F238E27FC236}">
                      <a16:creationId xmlns:a16="http://schemas.microsoft.com/office/drawing/2014/main" id="{25B337C7-09F2-4717-888B-F34097C3E080}"/>
                    </a:ext>
                  </a:extLst>
                </p:cNvPr>
                <p:cNvSpPr txBox="1"/>
                <p:nvPr/>
              </p:nvSpPr>
              <p:spPr>
                <a:xfrm>
                  <a:off x="2267744" y="2708920"/>
                  <a:ext cx="1512168" cy="246221"/>
                </a:xfrm>
                <a:prstGeom prst="rect">
                  <a:avLst/>
                </a:prstGeom>
                <a:noFill/>
                <a:ln w="12700">
                  <a:solidFill>
                    <a:srgbClr val="0070C0"/>
                  </a:solidFill>
                </a:ln>
              </p:spPr>
              <p:txBody>
                <a:bodyPr wrap="square" rtlCol="0">
                  <a:spAutoFit/>
                </a:bodyPr>
                <a:lstStyle>
                  <a:defPPr>
                    <a:defRPr lang="zh-CN"/>
                  </a:defPPr>
                  <a:lvl1pPr algn="ctr">
                    <a:defRPr sz="1400" b="1"/>
                  </a:lvl1pPr>
                </a:lstStyle>
                <a:p>
                  <a:r>
                    <a:rPr lang="zh-CN" altLang="en-US" sz="1000" dirty="0"/>
                    <a:t>操作码</a:t>
                  </a:r>
                  <a:r>
                    <a:rPr lang="en-US" altLang="zh-CN" sz="1000" dirty="0"/>
                    <a:t>OP</a:t>
                  </a:r>
                  <a:r>
                    <a:rPr lang="zh-CN" altLang="en-US" sz="1000" dirty="0"/>
                    <a:t>（</a:t>
                  </a:r>
                  <a:r>
                    <a:rPr lang="en-US" altLang="zh-CN" sz="1000" dirty="0"/>
                    <a:t>7</a:t>
                  </a:r>
                  <a:r>
                    <a:rPr lang="zh-CN" altLang="en-US" sz="1000" dirty="0"/>
                    <a:t>位）</a:t>
                  </a:r>
                </a:p>
              </p:txBody>
            </p:sp>
            <p:sp>
              <p:nvSpPr>
                <p:cNvPr id="10" name="文本框 9">
                  <a:extLst>
                    <a:ext uri="{FF2B5EF4-FFF2-40B4-BE49-F238E27FC236}">
                      <a16:creationId xmlns:a16="http://schemas.microsoft.com/office/drawing/2014/main" id="{3659CEA9-1447-4B9A-9C89-1EDF0343C38D}"/>
                    </a:ext>
                  </a:extLst>
                </p:cNvPr>
                <p:cNvSpPr txBox="1"/>
                <p:nvPr/>
              </p:nvSpPr>
              <p:spPr>
                <a:xfrm>
                  <a:off x="3779912" y="2708920"/>
                  <a:ext cx="1428159" cy="246221"/>
                </a:xfrm>
                <a:prstGeom prst="rect">
                  <a:avLst/>
                </a:prstGeom>
                <a:solidFill>
                  <a:srgbClr val="92D050"/>
                </a:solidFill>
                <a:ln w="12700">
                  <a:solidFill>
                    <a:srgbClr val="0070C0"/>
                  </a:solidFill>
                </a:ln>
              </p:spPr>
              <p:txBody>
                <a:bodyPr wrap="square" rtlCol="0">
                  <a:spAutoFit/>
                </a:bodyPr>
                <a:lstStyle>
                  <a:defPPr>
                    <a:defRPr lang="zh-CN"/>
                  </a:defPPr>
                  <a:lvl1pPr algn="ctr">
                    <a:defRPr sz="1400" b="1"/>
                  </a:lvl1pPr>
                </a:lstStyle>
                <a:p>
                  <a:r>
                    <a:rPr lang="zh-CN" altLang="en-US" sz="1000" dirty="0"/>
                    <a:t>寻址方式</a:t>
                  </a:r>
                  <a:r>
                    <a:rPr lang="en-US" altLang="zh-CN" sz="1000" dirty="0"/>
                    <a:t>I</a:t>
                  </a:r>
                  <a:r>
                    <a:rPr lang="zh-CN" altLang="en-US" sz="1000" dirty="0"/>
                    <a:t>（</a:t>
                  </a:r>
                  <a:r>
                    <a:rPr lang="en-US" altLang="zh-CN" sz="1000" dirty="0"/>
                    <a:t>2</a:t>
                  </a:r>
                  <a:r>
                    <a:rPr lang="zh-CN" altLang="en-US" sz="1000" dirty="0"/>
                    <a:t>位）</a:t>
                  </a:r>
                </a:p>
              </p:txBody>
            </p:sp>
          </p:grpSp>
          <p:sp>
            <p:nvSpPr>
              <p:cNvPr id="8" name="文本框 7">
                <a:extLst>
                  <a:ext uri="{FF2B5EF4-FFF2-40B4-BE49-F238E27FC236}">
                    <a16:creationId xmlns:a16="http://schemas.microsoft.com/office/drawing/2014/main" id="{345F20D2-35D9-48BA-8B94-4F21093FE176}"/>
                  </a:ext>
                </a:extLst>
              </p:cNvPr>
              <p:cNvSpPr txBox="1"/>
              <p:nvPr/>
            </p:nvSpPr>
            <p:spPr>
              <a:xfrm>
                <a:off x="4226835" y="3135451"/>
                <a:ext cx="1485291" cy="261610"/>
              </a:xfrm>
              <a:prstGeom prst="rect">
                <a:avLst/>
              </a:prstGeom>
              <a:noFill/>
            </p:spPr>
            <p:txBody>
              <a:bodyPr wrap="none" rtlCol="0">
                <a:spAutoFit/>
              </a:bodyPr>
              <a:lstStyle/>
              <a:p>
                <a:r>
                  <a:rPr lang="zh-CN" altLang="en-US" sz="1100" b="1" dirty="0"/>
                  <a:t>图</a:t>
                </a:r>
                <a:r>
                  <a:rPr lang="en-US" altLang="zh-CN" sz="1100" b="1" dirty="0"/>
                  <a:t>5.13    </a:t>
                </a:r>
                <a:r>
                  <a:rPr lang="zh-CN" altLang="en-US" sz="1100" b="1" dirty="0"/>
                  <a:t>指令格式</a:t>
                </a:r>
              </a:p>
            </p:txBody>
          </p:sp>
        </p:grpSp>
        <p:sp>
          <p:nvSpPr>
            <p:cNvPr id="6" name="文本框 5">
              <a:extLst>
                <a:ext uri="{FF2B5EF4-FFF2-40B4-BE49-F238E27FC236}">
                  <a16:creationId xmlns:a16="http://schemas.microsoft.com/office/drawing/2014/main" id="{20EBD2DB-4341-415E-8054-C0DB02615F4F}"/>
                </a:ext>
              </a:extLst>
            </p:cNvPr>
            <p:cNvSpPr txBox="1"/>
            <p:nvPr/>
          </p:nvSpPr>
          <p:spPr>
            <a:xfrm>
              <a:off x="5076056" y="4716060"/>
              <a:ext cx="1872208" cy="246221"/>
            </a:xfrm>
            <a:prstGeom prst="rect">
              <a:avLst/>
            </a:prstGeom>
            <a:noFill/>
            <a:ln w="12700">
              <a:solidFill>
                <a:srgbClr val="0070C0"/>
              </a:solidFill>
            </a:ln>
          </p:spPr>
          <p:txBody>
            <a:bodyPr wrap="square" rtlCol="0">
              <a:spAutoFit/>
            </a:bodyPr>
            <a:lstStyle/>
            <a:p>
              <a:pPr algn="ctr"/>
              <a:r>
                <a:rPr lang="zh-CN" altLang="en-US" sz="1000" b="1" dirty="0"/>
                <a:t>形式地址</a:t>
              </a:r>
              <a:r>
                <a:rPr lang="en-US" altLang="zh-CN" sz="1000" b="1" dirty="0"/>
                <a:t>D</a:t>
              </a:r>
              <a:r>
                <a:rPr lang="zh-CN" altLang="en-US" sz="1000" b="1" dirty="0"/>
                <a:t>（</a:t>
              </a:r>
              <a:r>
                <a:rPr lang="en-US" altLang="zh-CN" sz="1000" b="1" dirty="0"/>
                <a:t>7</a:t>
              </a:r>
              <a:r>
                <a:rPr lang="zh-CN" altLang="en-US" sz="1000" b="1" dirty="0"/>
                <a:t>位）</a:t>
              </a:r>
            </a:p>
          </p:txBody>
        </p:sp>
      </p:grpSp>
    </p:spTree>
    <p:extLst>
      <p:ext uri="{BB962C8B-B14F-4D97-AF65-F5344CB8AC3E}">
        <p14:creationId xmlns:p14="http://schemas.microsoft.com/office/powerpoint/2010/main" val="103128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5.1  </a:t>
            </a:r>
            <a:r>
              <a:rPr lang="zh-CN" altLang="en-US" b="1" dirty="0">
                <a:solidFill>
                  <a:srgbClr val="002060"/>
                </a:solidFill>
                <a:latin typeface="+mn-lt"/>
                <a:ea typeface="黑体" pitchFamily="49" charset="-122"/>
              </a:rPr>
              <a:t>指令系统概述</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600201"/>
            <a:ext cx="8229600" cy="3684636"/>
          </a:xfrm>
        </p:spPr>
        <p:txBody>
          <a:bodyPr/>
          <a:lstStyle/>
          <a:p>
            <a:pPr eaLnBrk="1" hangingPunct="1"/>
            <a:r>
              <a:rPr lang="zh-CN" altLang="en-US" sz="2000" b="1" dirty="0"/>
              <a:t>指令</a:t>
            </a:r>
            <a:endParaRPr lang="en-US" altLang="zh-CN" sz="1800" b="1" dirty="0"/>
          </a:p>
          <a:p>
            <a:pPr lvl="1" eaLnBrk="1" hangingPunct="1"/>
            <a:r>
              <a:rPr lang="zh-CN" altLang="en-US" sz="1600" b="1" dirty="0"/>
              <a:t>计算机中的</a:t>
            </a:r>
            <a:r>
              <a:rPr lang="zh-CN" altLang="en-US" sz="1600" b="1" dirty="0">
                <a:solidFill>
                  <a:srgbClr val="FF0000"/>
                </a:solidFill>
              </a:rPr>
              <a:t>指令</a:t>
            </a:r>
            <a:r>
              <a:rPr lang="zh-CN" altLang="en-US" sz="1600" b="1" dirty="0"/>
              <a:t>包括：高级语言指令、汇编语言指令、</a:t>
            </a:r>
            <a:r>
              <a:rPr lang="zh-CN" altLang="en-US" sz="1600" b="1" dirty="0">
                <a:solidFill>
                  <a:srgbClr val="FF0000"/>
                </a:solidFill>
              </a:rPr>
              <a:t>机器指令</a:t>
            </a:r>
            <a:r>
              <a:rPr lang="zh-CN" altLang="en-US" sz="1600" b="1" dirty="0"/>
              <a:t>、</a:t>
            </a:r>
            <a:r>
              <a:rPr lang="zh-CN" altLang="en-US" sz="1600" b="1" dirty="0">
                <a:solidFill>
                  <a:srgbClr val="FF0000"/>
                </a:solidFill>
              </a:rPr>
              <a:t>微指令</a:t>
            </a:r>
            <a:r>
              <a:rPr lang="zh-CN" altLang="en-US" sz="1600" b="1" dirty="0"/>
              <a:t>；其中高级语言指令、汇编语言指令属于软件层次，机器指令、微指令属于硬件层次</a:t>
            </a:r>
            <a:endParaRPr lang="en-US" altLang="zh-CN" sz="1600" b="1" dirty="0"/>
          </a:p>
          <a:p>
            <a:pPr lvl="1" eaLnBrk="1" hangingPunct="1"/>
            <a:endParaRPr lang="en-US" altLang="zh-CN" sz="1600" b="1" dirty="0"/>
          </a:p>
          <a:p>
            <a:pPr lvl="1" eaLnBrk="1" hangingPunct="1"/>
            <a:r>
              <a:rPr lang="zh-CN" altLang="en-US" sz="1600" b="1" dirty="0"/>
              <a:t>第</a:t>
            </a:r>
            <a:r>
              <a:rPr lang="en-US" altLang="zh-CN" sz="1600" b="1" dirty="0"/>
              <a:t>5</a:t>
            </a:r>
            <a:r>
              <a:rPr lang="zh-CN" altLang="en-US" sz="1600" b="1" dirty="0"/>
              <a:t>章指令系统中所介绍的指令是</a:t>
            </a:r>
            <a:r>
              <a:rPr lang="zh-CN" altLang="en-US" sz="1600" b="1" dirty="0">
                <a:solidFill>
                  <a:srgbClr val="FF0000"/>
                </a:solidFill>
              </a:rPr>
              <a:t>机器指令</a:t>
            </a:r>
            <a:r>
              <a:rPr lang="zh-CN" altLang="en-US" sz="1600" b="1" dirty="0"/>
              <a:t>；</a:t>
            </a:r>
            <a:r>
              <a:rPr lang="zh-CN" altLang="en-US" sz="1600" b="1" dirty="0">
                <a:solidFill>
                  <a:srgbClr val="FF0000"/>
                </a:solidFill>
              </a:rPr>
              <a:t>微指令</a:t>
            </a:r>
            <a:r>
              <a:rPr lang="zh-CN" altLang="en-US" sz="1600" b="1" dirty="0"/>
              <a:t>的内容将在第</a:t>
            </a:r>
            <a:r>
              <a:rPr lang="en-US" altLang="zh-CN" sz="1600" b="1" dirty="0"/>
              <a:t>6</a:t>
            </a:r>
            <a:r>
              <a:rPr lang="zh-CN" altLang="en-US" sz="1600" b="1" dirty="0"/>
              <a:t>章中央处理器中介绍</a:t>
            </a:r>
            <a:endParaRPr lang="en-US" altLang="zh-CN" sz="1600" b="1" dirty="0"/>
          </a:p>
          <a:p>
            <a:pPr lvl="1" eaLnBrk="1" hangingPunct="1"/>
            <a:endParaRPr lang="en-US" altLang="zh-CN" sz="1600" b="1" dirty="0"/>
          </a:p>
          <a:p>
            <a:pPr lvl="1" eaLnBrk="1" hangingPunct="1"/>
            <a:r>
              <a:rPr lang="zh-CN" altLang="en-US" sz="1600" b="1" dirty="0"/>
              <a:t>不同级别指令之间的</a:t>
            </a:r>
            <a:r>
              <a:rPr lang="zh-CN" altLang="en-US" sz="1600" b="1" dirty="0">
                <a:solidFill>
                  <a:srgbClr val="FF0000"/>
                </a:solidFill>
              </a:rPr>
              <a:t>关系</a:t>
            </a:r>
            <a:r>
              <a:rPr lang="zh-CN" altLang="en-US" sz="1600" b="1" dirty="0"/>
              <a:t>（图</a:t>
            </a:r>
            <a:r>
              <a:rPr lang="en-US" altLang="zh-CN" sz="1600" b="1" dirty="0"/>
              <a:t>5.1</a:t>
            </a:r>
            <a:r>
              <a:rPr lang="zh-CN" altLang="en-US" sz="1600" b="1" dirty="0"/>
              <a:t>）：</a:t>
            </a:r>
            <a:endParaRPr lang="en-US" altLang="zh-CN" sz="1600" b="1" dirty="0"/>
          </a:p>
          <a:p>
            <a:pPr lvl="2" eaLnBrk="1" hangingPunct="1"/>
            <a:endParaRPr lang="en-US" altLang="zh-CN" sz="1400" b="1" dirty="0"/>
          </a:p>
          <a:p>
            <a:pPr lvl="2" eaLnBrk="1" hangingPunct="1"/>
            <a:r>
              <a:rPr lang="zh-CN" altLang="en-US" sz="1200" b="1" dirty="0"/>
              <a:t>一条高级语言指令“编译或解释”成多条机器指令（</a:t>
            </a:r>
            <a:r>
              <a:rPr lang="en-US" altLang="zh-CN" sz="1200" b="1" dirty="0"/>
              <a:t>1:m</a:t>
            </a:r>
            <a:r>
              <a:rPr lang="zh-CN" altLang="en-US" sz="1200" b="1" dirty="0"/>
              <a:t>）</a:t>
            </a:r>
            <a:endParaRPr lang="en-US" altLang="zh-CN" sz="1200" b="1" dirty="0"/>
          </a:p>
          <a:p>
            <a:pPr lvl="2" eaLnBrk="1" hangingPunct="1"/>
            <a:endParaRPr lang="en-US" altLang="zh-CN" sz="1200" b="1" dirty="0"/>
          </a:p>
          <a:p>
            <a:pPr lvl="2" eaLnBrk="1" hangingPunct="1"/>
            <a:r>
              <a:rPr lang="zh-CN" altLang="en-US" sz="1200" b="1" dirty="0"/>
              <a:t>一条汇编语言指令“汇编”成一条机器语言指令（</a:t>
            </a:r>
            <a:r>
              <a:rPr lang="en-US" altLang="zh-CN" sz="1200" b="1" dirty="0"/>
              <a:t>1:1</a:t>
            </a:r>
            <a:r>
              <a:rPr lang="zh-CN" altLang="en-US" sz="1200" b="1" dirty="0"/>
              <a:t>）</a:t>
            </a:r>
            <a:endParaRPr lang="en-US" altLang="zh-CN" sz="1200" b="1" dirty="0"/>
          </a:p>
          <a:p>
            <a:pPr lvl="2" eaLnBrk="1" hangingPunct="1"/>
            <a:endParaRPr lang="en-US" altLang="zh-CN" sz="1200" b="1" dirty="0"/>
          </a:p>
          <a:p>
            <a:pPr lvl="2" eaLnBrk="1" hangingPunct="1"/>
            <a:r>
              <a:rPr lang="zh-CN" altLang="en-US" sz="1200" b="1" dirty="0"/>
              <a:t>一条机器指令由若干条微指令实现（</a:t>
            </a:r>
            <a:r>
              <a:rPr lang="en-US" altLang="zh-CN" sz="1200" b="1" dirty="0"/>
              <a:t>n:1</a:t>
            </a:r>
            <a:r>
              <a:rPr lang="zh-CN" altLang="en-US" sz="1200" b="1" dirty="0"/>
              <a:t>）</a:t>
            </a:r>
            <a:endParaRPr lang="en-US" altLang="zh-CN" sz="10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2400" b="1" dirty="0"/>
          </a:p>
          <a:p>
            <a:pPr lvl="1" eaLnBrk="1" hangingPunct="1"/>
            <a:endParaRPr lang="en-US" altLang="zh-CN" b="1" dirty="0"/>
          </a:p>
        </p:txBody>
      </p:sp>
      <p:grpSp>
        <p:nvGrpSpPr>
          <p:cNvPr id="32" name="组合 31">
            <a:extLst>
              <a:ext uri="{FF2B5EF4-FFF2-40B4-BE49-F238E27FC236}">
                <a16:creationId xmlns:a16="http://schemas.microsoft.com/office/drawing/2014/main" id="{8C4DE34C-7E30-40A3-865C-3F1F71CFEB03}"/>
              </a:ext>
            </a:extLst>
          </p:cNvPr>
          <p:cNvGrpSpPr/>
          <p:nvPr/>
        </p:nvGrpSpPr>
        <p:grpSpPr>
          <a:xfrm>
            <a:off x="6084168" y="3817043"/>
            <a:ext cx="2880320" cy="2348261"/>
            <a:chOff x="2411760" y="4005064"/>
            <a:chExt cx="2880320" cy="2348261"/>
          </a:xfrm>
        </p:grpSpPr>
        <p:grpSp>
          <p:nvGrpSpPr>
            <p:cNvPr id="28" name="组合 27">
              <a:extLst>
                <a:ext uri="{FF2B5EF4-FFF2-40B4-BE49-F238E27FC236}">
                  <a16:creationId xmlns:a16="http://schemas.microsoft.com/office/drawing/2014/main" id="{575EBBDE-9223-4039-B335-5AA49029D952}"/>
                </a:ext>
              </a:extLst>
            </p:cNvPr>
            <p:cNvGrpSpPr/>
            <p:nvPr/>
          </p:nvGrpSpPr>
          <p:grpSpPr>
            <a:xfrm>
              <a:off x="2411760" y="4005064"/>
              <a:ext cx="2880320" cy="1830397"/>
              <a:chOff x="2411760" y="4005064"/>
              <a:chExt cx="2880320" cy="1830397"/>
            </a:xfrm>
          </p:grpSpPr>
          <p:cxnSp>
            <p:nvCxnSpPr>
              <p:cNvPr id="13" name="直接箭头连接符 12">
                <a:extLst>
                  <a:ext uri="{FF2B5EF4-FFF2-40B4-BE49-F238E27FC236}">
                    <a16:creationId xmlns:a16="http://schemas.microsoft.com/office/drawing/2014/main" id="{C916FC2F-F78C-437D-83E7-10D4B54674AA}"/>
                  </a:ext>
                </a:extLst>
              </p:cNvPr>
              <p:cNvCxnSpPr>
                <a:cxnSpLocks/>
              </p:cNvCxnSpPr>
              <p:nvPr/>
            </p:nvCxnSpPr>
            <p:spPr>
              <a:xfrm>
                <a:off x="4355976" y="4528284"/>
                <a:ext cx="0" cy="385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8FA1B82-0069-4C72-A477-0C6CF055E768}"/>
                  </a:ext>
                </a:extLst>
              </p:cNvPr>
              <p:cNvCxnSpPr>
                <a:cxnSpLocks/>
              </p:cNvCxnSpPr>
              <p:nvPr/>
            </p:nvCxnSpPr>
            <p:spPr>
              <a:xfrm flipV="1">
                <a:off x="4562607" y="5190346"/>
                <a:ext cx="0" cy="398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C60ED12A-FADE-420B-9FEB-2BD382DBC318}"/>
                  </a:ext>
                </a:extLst>
              </p:cNvPr>
              <p:cNvGrpSpPr/>
              <p:nvPr/>
            </p:nvGrpSpPr>
            <p:grpSpPr>
              <a:xfrm>
                <a:off x="2411760" y="4005064"/>
                <a:ext cx="2880320" cy="1830397"/>
                <a:chOff x="2411760" y="4005064"/>
                <a:chExt cx="2880320" cy="1830397"/>
              </a:xfrm>
            </p:grpSpPr>
            <p:cxnSp>
              <p:nvCxnSpPr>
                <p:cNvPr id="18" name="直接连接符 17">
                  <a:extLst>
                    <a:ext uri="{FF2B5EF4-FFF2-40B4-BE49-F238E27FC236}">
                      <a16:creationId xmlns:a16="http://schemas.microsoft.com/office/drawing/2014/main" id="{F36AB84B-A3D2-43AA-B399-61CCBD4BF163}"/>
                    </a:ext>
                  </a:extLst>
                </p:cNvPr>
                <p:cNvCxnSpPr/>
                <p:nvPr/>
              </p:nvCxnSpPr>
              <p:spPr>
                <a:xfrm>
                  <a:off x="2411760" y="5085184"/>
                  <a:ext cx="9361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1D23AD42-C9D8-4F9D-8BB1-02BCB003D098}"/>
                    </a:ext>
                  </a:extLst>
                </p:cNvPr>
                <p:cNvGrpSpPr/>
                <p:nvPr/>
              </p:nvGrpSpPr>
              <p:grpSpPr>
                <a:xfrm>
                  <a:off x="2684887" y="4005064"/>
                  <a:ext cx="2607193" cy="1830397"/>
                  <a:chOff x="2684887" y="4005064"/>
                  <a:chExt cx="2607193" cy="1830397"/>
                </a:xfrm>
              </p:grpSpPr>
              <p:sp>
                <p:nvSpPr>
                  <p:cNvPr id="5" name="文本框 4">
                    <a:extLst>
                      <a:ext uri="{FF2B5EF4-FFF2-40B4-BE49-F238E27FC236}">
                        <a16:creationId xmlns:a16="http://schemas.microsoft.com/office/drawing/2014/main" id="{DF859419-2248-4DE6-BDA6-73C9CA1A6E86}"/>
                      </a:ext>
                    </a:extLst>
                  </p:cNvPr>
                  <p:cNvSpPr txBox="1"/>
                  <p:nvPr/>
                </p:nvSpPr>
                <p:spPr>
                  <a:xfrm>
                    <a:off x="3347864" y="4005064"/>
                    <a:ext cx="1512168" cy="246221"/>
                  </a:xfrm>
                  <a:prstGeom prst="rect">
                    <a:avLst/>
                  </a:prstGeom>
                  <a:noFill/>
                  <a:ln w="19050">
                    <a:solidFill>
                      <a:srgbClr val="0070C0"/>
                    </a:solidFill>
                  </a:ln>
                </p:spPr>
                <p:txBody>
                  <a:bodyPr wrap="square" rtlCol="0">
                    <a:spAutoFit/>
                  </a:bodyPr>
                  <a:lstStyle/>
                  <a:p>
                    <a:pPr algn="ctr"/>
                    <a:r>
                      <a:rPr lang="zh-CN" altLang="en-US" sz="1000" b="1" dirty="0"/>
                      <a:t>高级语言指令</a:t>
                    </a:r>
                  </a:p>
                </p:txBody>
              </p:sp>
              <p:sp>
                <p:nvSpPr>
                  <p:cNvPr id="7" name="文本框 6">
                    <a:extLst>
                      <a:ext uri="{FF2B5EF4-FFF2-40B4-BE49-F238E27FC236}">
                        <a16:creationId xmlns:a16="http://schemas.microsoft.com/office/drawing/2014/main" id="{B6906622-C71A-432E-A2E9-4429B1583C61}"/>
                      </a:ext>
                    </a:extLst>
                  </p:cNvPr>
                  <p:cNvSpPr txBox="1"/>
                  <p:nvPr/>
                </p:nvSpPr>
                <p:spPr>
                  <a:xfrm>
                    <a:off x="2987824" y="4282063"/>
                    <a:ext cx="1512168" cy="246221"/>
                  </a:xfrm>
                  <a:prstGeom prst="rect">
                    <a:avLst/>
                  </a:prstGeom>
                  <a:noFill/>
                  <a:ln w="19050">
                    <a:solidFill>
                      <a:srgbClr val="0070C0"/>
                    </a:solidFill>
                  </a:ln>
                </p:spPr>
                <p:txBody>
                  <a:bodyPr wrap="square" rtlCol="0">
                    <a:spAutoFit/>
                  </a:bodyPr>
                  <a:lstStyle/>
                  <a:p>
                    <a:pPr algn="ctr"/>
                    <a:r>
                      <a:rPr lang="zh-CN" altLang="en-US" sz="1000" b="1" dirty="0"/>
                      <a:t>汇编语言指令</a:t>
                    </a:r>
                  </a:p>
                </p:txBody>
              </p:sp>
              <p:sp>
                <p:nvSpPr>
                  <p:cNvPr id="8" name="文本框 7">
                    <a:extLst>
                      <a:ext uri="{FF2B5EF4-FFF2-40B4-BE49-F238E27FC236}">
                        <a16:creationId xmlns:a16="http://schemas.microsoft.com/office/drawing/2014/main" id="{8DBB6385-6595-4A4F-8703-E467F3A09500}"/>
                      </a:ext>
                    </a:extLst>
                  </p:cNvPr>
                  <p:cNvSpPr txBox="1"/>
                  <p:nvPr/>
                </p:nvSpPr>
                <p:spPr>
                  <a:xfrm>
                    <a:off x="3347864" y="4913347"/>
                    <a:ext cx="1512168" cy="246221"/>
                  </a:xfrm>
                  <a:prstGeom prst="rect">
                    <a:avLst/>
                  </a:prstGeom>
                  <a:solidFill>
                    <a:srgbClr val="92D050"/>
                  </a:solidFill>
                  <a:ln w="19050">
                    <a:solidFill>
                      <a:srgbClr val="0070C0"/>
                    </a:solidFill>
                  </a:ln>
                </p:spPr>
                <p:txBody>
                  <a:bodyPr wrap="square" rtlCol="0">
                    <a:spAutoFit/>
                  </a:bodyPr>
                  <a:lstStyle/>
                  <a:p>
                    <a:pPr algn="ctr"/>
                    <a:r>
                      <a:rPr lang="zh-CN" altLang="en-US" sz="1000" b="1" dirty="0"/>
                      <a:t>机器指令</a:t>
                    </a:r>
                  </a:p>
                </p:txBody>
              </p:sp>
              <p:sp>
                <p:nvSpPr>
                  <p:cNvPr id="9" name="文本框 8">
                    <a:extLst>
                      <a:ext uri="{FF2B5EF4-FFF2-40B4-BE49-F238E27FC236}">
                        <a16:creationId xmlns:a16="http://schemas.microsoft.com/office/drawing/2014/main" id="{AD930443-E21C-4F5F-8EDE-EF9693E2A2E6}"/>
                      </a:ext>
                    </a:extLst>
                  </p:cNvPr>
                  <p:cNvSpPr txBox="1"/>
                  <p:nvPr/>
                </p:nvSpPr>
                <p:spPr>
                  <a:xfrm>
                    <a:off x="3347864" y="5589240"/>
                    <a:ext cx="1512168" cy="246221"/>
                  </a:xfrm>
                  <a:prstGeom prst="rect">
                    <a:avLst/>
                  </a:prstGeom>
                  <a:noFill/>
                  <a:ln w="19050">
                    <a:solidFill>
                      <a:srgbClr val="0070C0"/>
                    </a:solidFill>
                  </a:ln>
                </p:spPr>
                <p:txBody>
                  <a:bodyPr wrap="square" rtlCol="0">
                    <a:spAutoFit/>
                  </a:bodyPr>
                  <a:lstStyle/>
                  <a:p>
                    <a:pPr algn="ctr"/>
                    <a:r>
                      <a:rPr lang="zh-CN" altLang="en-US" sz="1000" b="1" dirty="0"/>
                      <a:t>微指令</a:t>
                    </a:r>
                  </a:p>
                </p:txBody>
              </p:sp>
              <p:cxnSp>
                <p:nvCxnSpPr>
                  <p:cNvPr id="10" name="直接箭头连接符 9">
                    <a:extLst>
                      <a:ext uri="{FF2B5EF4-FFF2-40B4-BE49-F238E27FC236}">
                        <a16:creationId xmlns:a16="http://schemas.microsoft.com/office/drawing/2014/main" id="{45D5D228-DD4D-43EA-AB51-80013FF52C1E}"/>
                      </a:ext>
                    </a:extLst>
                  </p:cNvPr>
                  <p:cNvCxnSpPr>
                    <a:cxnSpLocks/>
                  </p:cNvCxnSpPr>
                  <p:nvPr/>
                </p:nvCxnSpPr>
                <p:spPr>
                  <a:xfrm>
                    <a:off x="4716016" y="4251285"/>
                    <a:ext cx="0" cy="662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CA03E51-0CB8-4B4F-8D42-72F13CEE59C7}"/>
                      </a:ext>
                    </a:extLst>
                  </p:cNvPr>
                  <p:cNvCxnSpPr>
                    <a:cxnSpLocks/>
                  </p:cNvCxnSpPr>
                  <p:nvPr/>
                </p:nvCxnSpPr>
                <p:spPr>
                  <a:xfrm>
                    <a:off x="4860032" y="5084649"/>
                    <a:ext cx="43204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9D5FB8C-6632-46F1-A5A3-57EBFF7BF5F3}"/>
                      </a:ext>
                    </a:extLst>
                  </p:cNvPr>
                  <p:cNvSpPr txBox="1"/>
                  <p:nvPr/>
                </p:nvSpPr>
                <p:spPr>
                  <a:xfrm>
                    <a:off x="2684887" y="4864107"/>
                    <a:ext cx="441146" cy="246221"/>
                  </a:xfrm>
                  <a:prstGeom prst="rect">
                    <a:avLst/>
                  </a:prstGeom>
                  <a:noFill/>
                </p:spPr>
                <p:txBody>
                  <a:bodyPr wrap="none" rtlCol="0">
                    <a:spAutoFit/>
                  </a:bodyPr>
                  <a:lstStyle/>
                  <a:p>
                    <a:r>
                      <a:rPr lang="zh-CN" altLang="en-US" sz="1000" b="1" dirty="0"/>
                      <a:t>软件</a:t>
                    </a:r>
                    <a:endParaRPr lang="en-US" altLang="zh-CN" sz="1000" b="1" dirty="0"/>
                  </a:p>
                </p:txBody>
              </p:sp>
              <p:sp>
                <p:nvSpPr>
                  <p:cNvPr id="23" name="文本框 22">
                    <a:extLst>
                      <a:ext uri="{FF2B5EF4-FFF2-40B4-BE49-F238E27FC236}">
                        <a16:creationId xmlns:a16="http://schemas.microsoft.com/office/drawing/2014/main" id="{413A3932-7E22-4F72-A722-5CC3D92CF323}"/>
                      </a:ext>
                    </a:extLst>
                  </p:cNvPr>
                  <p:cNvSpPr txBox="1"/>
                  <p:nvPr/>
                </p:nvSpPr>
                <p:spPr>
                  <a:xfrm>
                    <a:off x="2694643" y="5104802"/>
                    <a:ext cx="441146" cy="246221"/>
                  </a:xfrm>
                  <a:prstGeom prst="rect">
                    <a:avLst/>
                  </a:prstGeom>
                  <a:noFill/>
                </p:spPr>
                <p:txBody>
                  <a:bodyPr wrap="none" rtlCol="0">
                    <a:spAutoFit/>
                  </a:bodyPr>
                  <a:lstStyle/>
                  <a:p>
                    <a:r>
                      <a:rPr lang="zh-CN" altLang="en-US" sz="1000" b="1" dirty="0"/>
                      <a:t>硬件</a:t>
                    </a:r>
                  </a:p>
                </p:txBody>
              </p:sp>
              <p:sp>
                <p:nvSpPr>
                  <p:cNvPr id="24" name="文本框 23">
                    <a:extLst>
                      <a:ext uri="{FF2B5EF4-FFF2-40B4-BE49-F238E27FC236}">
                        <a16:creationId xmlns:a16="http://schemas.microsoft.com/office/drawing/2014/main" id="{8B3A0181-857A-410D-B5C6-5DD4CE838C91}"/>
                      </a:ext>
                    </a:extLst>
                  </p:cNvPr>
                  <p:cNvSpPr txBox="1"/>
                  <p:nvPr/>
                </p:nvSpPr>
                <p:spPr>
                  <a:xfrm>
                    <a:off x="4036143" y="4622201"/>
                    <a:ext cx="360996" cy="215444"/>
                  </a:xfrm>
                  <a:prstGeom prst="rect">
                    <a:avLst/>
                  </a:prstGeom>
                  <a:noFill/>
                </p:spPr>
                <p:txBody>
                  <a:bodyPr wrap="none" rtlCol="0">
                    <a:spAutoFit/>
                  </a:bodyPr>
                  <a:lstStyle/>
                  <a:p>
                    <a:r>
                      <a:rPr lang="en-US" altLang="zh-CN" sz="800" b="1" dirty="0"/>
                      <a:t>1 : 1</a:t>
                    </a:r>
                  </a:p>
                </p:txBody>
              </p:sp>
              <p:sp>
                <p:nvSpPr>
                  <p:cNvPr id="25" name="文本框 24">
                    <a:extLst>
                      <a:ext uri="{FF2B5EF4-FFF2-40B4-BE49-F238E27FC236}">
                        <a16:creationId xmlns:a16="http://schemas.microsoft.com/office/drawing/2014/main" id="{338DE28B-79A9-4083-AC40-9E67885D2E08}"/>
                      </a:ext>
                    </a:extLst>
                  </p:cNvPr>
                  <p:cNvSpPr txBox="1"/>
                  <p:nvPr/>
                </p:nvSpPr>
                <p:spPr>
                  <a:xfrm>
                    <a:off x="4702671" y="4497866"/>
                    <a:ext cx="393056" cy="215444"/>
                  </a:xfrm>
                  <a:prstGeom prst="rect">
                    <a:avLst/>
                  </a:prstGeom>
                  <a:noFill/>
                </p:spPr>
                <p:txBody>
                  <a:bodyPr wrap="none" rtlCol="0">
                    <a:spAutoFit/>
                  </a:bodyPr>
                  <a:lstStyle/>
                  <a:p>
                    <a:r>
                      <a:rPr lang="en-US" altLang="zh-CN" sz="800" b="1" dirty="0"/>
                      <a:t>1 : m</a:t>
                    </a:r>
                  </a:p>
                </p:txBody>
              </p:sp>
              <p:sp>
                <p:nvSpPr>
                  <p:cNvPr id="26" name="文本框 25">
                    <a:extLst>
                      <a:ext uri="{FF2B5EF4-FFF2-40B4-BE49-F238E27FC236}">
                        <a16:creationId xmlns:a16="http://schemas.microsoft.com/office/drawing/2014/main" id="{FABB3251-0308-4A23-98C4-2C8EB99338E7}"/>
                      </a:ext>
                    </a:extLst>
                  </p:cNvPr>
                  <p:cNvSpPr txBox="1"/>
                  <p:nvPr/>
                </p:nvSpPr>
                <p:spPr>
                  <a:xfrm>
                    <a:off x="4538203" y="5329316"/>
                    <a:ext cx="364202" cy="215444"/>
                  </a:xfrm>
                  <a:prstGeom prst="rect">
                    <a:avLst/>
                  </a:prstGeom>
                  <a:noFill/>
                </p:spPr>
                <p:txBody>
                  <a:bodyPr wrap="none" rtlCol="0">
                    <a:spAutoFit/>
                  </a:bodyPr>
                  <a:lstStyle/>
                  <a:p>
                    <a:r>
                      <a:rPr lang="en-US" altLang="zh-CN" sz="800" b="1" dirty="0"/>
                      <a:t>n : 1</a:t>
                    </a:r>
                  </a:p>
                </p:txBody>
              </p:sp>
            </p:grpSp>
          </p:grpSp>
        </p:grpSp>
        <p:sp>
          <p:nvSpPr>
            <p:cNvPr id="31" name="文本框 30">
              <a:extLst>
                <a:ext uri="{FF2B5EF4-FFF2-40B4-BE49-F238E27FC236}">
                  <a16:creationId xmlns:a16="http://schemas.microsoft.com/office/drawing/2014/main" id="{BD7ED91B-2103-4230-9F5E-4684155640E1}"/>
                </a:ext>
              </a:extLst>
            </p:cNvPr>
            <p:cNvSpPr txBox="1"/>
            <p:nvPr/>
          </p:nvSpPr>
          <p:spPr>
            <a:xfrm>
              <a:off x="2987824" y="6107104"/>
              <a:ext cx="2004075" cy="246221"/>
            </a:xfrm>
            <a:prstGeom prst="rect">
              <a:avLst/>
            </a:prstGeom>
            <a:noFill/>
          </p:spPr>
          <p:txBody>
            <a:bodyPr wrap="none" rtlCol="0">
              <a:spAutoFit/>
            </a:bodyPr>
            <a:lstStyle/>
            <a:p>
              <a:r>
                <a:rPr lang="zh-CN" altLang="en-US" sz="1000" b="1" dirty="0"/>
                <a:t>图</a:t>
              </a:r>
              <a:r>
                <a:rPr lang="en-US" altLang="zh-CN" sz="1000" b="1" dirty="0"/>
                <a:t>5.1    </a:t>
              </a:r>
              <a:r>
                <a:rPr lang="zh-CN" altLang="en-US" sz="1000" b="1" dirty="0"/>
                <a:t>不同级别指令之间的关系</a:t>
              </a:r>
            </a:p>
          </p:txBody>
        </p:sp>
      </p:grpSp>
    </p:spTree>
    <p:extLst>
      <p:ext uri="{BB962C8B-B14F-4D97-AF65-F5344CB8AC3E}">
        <p14:creationId xmlns:p14="http://schemas.microsoft.com/office/powerpoint/2010/main" val="158495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5.6    CISC</a:t>
            </a:r>
            <a:r>
              <a:rPr lang="zh-CN" altLang="en-US" b="1" dirty="0">
                <a:solidFill>
                  <a:srgbClr val="002060"/>
                </a:solidFill>
                <a:latin typeface="+mn-lt"/>
                <a:ea typeface="黑体" pitchFamily="49" charset="-122"/>
              </a:rPr>
              <a:t>和</a:t>
            </a:r>
            <a:r>
              <a:rPr lang="en-US" altLang="zh-CN" b="1" dirty="0">
                <a:solidFill>
                  <a:srgbClr val="002060"/>
                </a:solidFill>
                <a:latin typeface="+mn-lt"/>
                <a:ea typeface="黑体" pitchFamily="49" charset="-122"/>
              </a:rPr>
              <a:t>RISC</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567333"/>
            <a:ext cx="8229600" cy="5102027"/>
          </a:xfrm>
        </p:spPr>
        <p:txBody>
          <a:bodyPr/>
          <a:lstStyle/>
          <a:p>
            <a:pPr eaLnBrk="1" hangingPunct="1"/>
            <a:r>
              <a:rPr lang="en-US" altLang="zh-CN" b="1" dirty="0">
                <a:ea typeface="黑体" panose="02010609060101010101" pitchFamily="49" charset="-122"/>
              </a:rPr>
              <a:t>5.6.1  </a:t>
            </a:r>
            <a:r>
              <a:rPr lang="zh-CN" altLang="en-US" b="1" dirty="0">
                <a:ea typeface="黑体" panose="02010609060101010101" pitchFamily="49" charset="-122"/>
              </a:rPr>
              <a:t>复杂指令系统计算机（</a:t>
            </a:r>
            <a:r>
              <a:rPr lang="en-US" altLang="zh-CN" b="1" dirty="0">
                <a:ea typeface="黑体" panose="02010609060101010101" pitchFamily="49" charset="-122"/>
              </a:rPr>
              <a:t>CISC</a:t>
            </a:r>
            <a:r>
              <a:rPr lang="zh-CN" altLang="en-US" b="1" dirty="0">
                <a:ea typeface="黑体" panose="02010609060101010101" pitchFamily="49" charset="-122"/>
              </a:rPr>
              <a:t>）</a:t>
            </a:r>
            <a:endParaRPr lang="en-US" altLang="zh-CN" b="1" dirty="0"/>
          </a:p>
          <a:p>
            <a:pPr lvl="1" eaLnBrk="1" hangingPunct="1"/>
            <a:endParaRPr lang="en-US" altLang="zh-CN" sz="1600" b="1" dirty="0"/>
          </a:p>
          <a:p>
            <a:pPr lvl="1" eaLnBrk="1" hangingPunct="1"/>
            <a:r>
              <a:rPr lang="en-US" altLang="zh-CN" sz="1800" b="1" dirty="0"/>
              <a:t>CISC</a:t>
            </a:r>
            <a:r>
              <a:rPr lang="zh-CN" altLang="en-US" sz="1800" b="1" dirty="0"/>
              <a:t>：</a:t>
            </a:r>
            <a:r>
              <a:rPr lang="en-US" altLang="zh-CN" sz="1800" b="1" dirty="0"/>
              <a:t>Complex Instruction Set Computer</a:t>
            </a:r>
            <a:r>
              <a:rPr lang="zh-CN" altLang="en-US" sz="1800" b="1" dirty="0"/>
              <a:t>，复杂指令系统计算机</a:t>
            </a:r>
            <a:endParaRPr lang="en-US" altLang="zh-CN" sz="1800" b="1" dirty="0"/>
          </a:p>
          <a:p>
            <a:pPr lvl="1" eaLnBrk="1" hangingPunct="1"/>
            <a:endParaRPr lang="en-US" altLang="zh-CN" sz="1800" b="1" dirty="0"/>
          </a:p>
          <a:p>
            <a:pPr lvl="1" eaLnBrk="1" hangingPunct="1"/>
            <a:r>
              <a:rPr lang="zh-CN" altLang="en-US" sz="1800" b="1" dirty="0"/>
              <a:t>计算机系统设计者在设计指令系统时，增加了越来越多的功能强大的复杂指令，以及更多的寻址方式，以满足来自不同方面的</a:t>
            </a:r>
            <a:r>
              <a:rPr lang="zh-CN" altLang="en-US" sz="1800" b="1" dirty="0">
                <a:solidFill>
                  <a:srgbClr val="FF0000"/>
                </a:solidFill>
              </a:rPr>
              <a:t>需求</a:t>
            </a:r>
            <a:r>
              <a:rPr lang="zh-CN" altLang="en-US" sz="1800" b="1" dirty="0"/>
              <a:t>：</a:t>
            </a:r>
            <a:endParaRPr lang="en-US" altLang="zh-CN" sz="1600" b="1" dirty="0"/>
          </a:p>
          <a:p>
            <a:pPr marL="1257300" lvl="2" indent="-342900" eaLnBrk="1" hangingPunct="1">
              <a:buFont typeface="+mj-ea"/>
              <a:buAutoNum type="circleNumDbPlain"/>
            </a:pPr>
            <a:r>
              <a:rPr lang="zh-CN" altLang="en-US" sz="1400" b="1" dirty="0"/>
              <a:t>更好的支持高级语言，增加语义接近高级语言的指令</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t>简化编译，增加语义接近高级语言的指令</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t>满足系列计算机软件向后兼容（向上兼容）的需求，新的计算机指令只能增加不能减少，指令的数量越来越多   </a:t>
            </a:r>
            <a:r>
              <a:rPr lang="zh-CN" altLang="en-US" sz="1400" dirty="0">
                <a:hlinkClick r:id="rId2"/>
              </a:rPr>
              <a:t>向上兼容和向下兼容</a:t>
            </a:r>
            <a:r>
              <a:rPr lang="en-US" altLang="zh-CN" sz="1400" dirty="0">
                <a:hlinkClick r:id="rId2"/>
              </a:rPr>
              <a:t>_Robin Hu</a:t>
            </a:r>
            <a:r>
              <a:rPr lang="zh-CN" altLang="en-US" sz="1400" dirty="0">
                <a:hlinkClick r:id="rId2"/>
              </a:rPr>
              <a:t>的博客</a:t>
            </a:r>
            <a:r>
              <a:rPr lang="en-US" altLang="zh-CN" sz="1400" dirty="0">
                <a:hlinkClick r:id="rId2"/>
              </a:rPr>
              <a:t>-CSDN</a:t>
            </a:r>
            <a:r>
              <a:rPr lang="zh-CN" altLang="en-US" sz="1400" dirty="0">
                <a:hlinkClick r:id="rId2"/>
              </a:rPr>
              <a:t>博客</a:t>
            </a:r>
            <a:r>
              <a:rPr lang="en-US" altLang="zh-CN" sz="1400" dirty="0">
                <a:hlinkClick r:id="rId2"/>
              </a:rPr>
              <a:t>_</a:t>
            </a:r>
            <a:r>
              <a:rPr lang="zh-CN" altLang="en-US" sz="1400" dirty="0">
                <a:hlinkClick r:id="rId2"/>
              </a:rPr>
              <a:t>向下兼容是什么意思</a:t>
            </a:r>
            <a:endParaRPr lang="en-US" altLang="zh-CN" sz="1400" b="1" dirty="0"/>
          </a:p>
          <a:p>
            <a:pPr marL="1257300" lvl="2" indent="-342900" eaLnBrk="1" hangingPunct="1">
              <a:buFont typeface="+mj-ea"/>
              <a:buAutoNum type="circleNumDbPlain"/>
            </a:pPr>
            <a:r>
              <a:rPr lang="zh-CN" altLang="en-US" sz="1400" b="1" dirty="0"/>
              <a:t>对操作系统的支持，要求指令系统提供相应功能的指令，如多媒体指令、</a:t>
            </a:r>
            <a:r>
              <a:rPr lang="en-US" altLang="zh-CN" sz="1400" b="1" dirty="0"/>
              <a:t>3D</a:t>
            </a:r>
            <a:r>
              <a:rPr lang="zh-CN" altLang="en-US" sz="1400" b="1" dirty="0"/>
              <a:t>指令等</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t>为在有限指令长度内基于扩展法实现更多指令，只有最大限度地压缩地址码长度，从而设计多种寻址方式</a:t>
            </a:r>
            <a:endParaRPr lang="en-US" altLang="zh-CN" sz="1600" b="1" dirty="0"/>
          </a:p>
          <a:p>
            <a:pPr lvl="2" eaLnBrk="1" hangingPunct="1"/>
            <a:endParaRPr lang="en-US" altLang="zh-CN" sz="1600" b="1" dirty="0"/>
          </a:p>
          <a:p>
            <a:pPr lvl="1" eaLnBrk="1" hangingPunct="1"/>
            <a:endParaRPr lang="en-US" altLang="zh-CN" sz="1600" b="1" dirty="0"/>
          </a:p>
          <a:p>
            <a:pPr lvl="2" eaLnBrk="1" hangingPunct="1"/>
            <a:endParaRPr lang="en-US" altLang="zh-CN" sz="1200" b="1" dirty="0"/>
          </a:p>
        </p:txBody>
      </p:sp>
      <p:sp>
        <p:nvSpPr>
          <p:cNvPr id="6" name="文本框 5">
            <a:extLst>
              <a:ext uri="{FF2B5EF4-FFF2-40B4-BE49-F238E27FC236}">
                <a16:creationId xmlns:a16="http://schemas.microsoft.com/office/drawing/2014/main" id="{55B678F3-23D5-43B3-A1F0-B793F9A52E78}"/>
              </a:ext>
            </a:extLst>
          </p:cNvPr>
          <p:cNvSpPr txBox="1"/>
          <p:nvPr/>
        </p:nvSpPr>
        <p:spPr>
          <a:xfrm>
            <a:off x="7092280" y="522972"/>
            <a:ext cx="1440160" cy="646331"/>
          </a:xfrm>
          <a:prstGeom prst="rect">
            <a:avLst/>
          </a:prstGeom>
          <a:solidFill>
            <a:srgbClr val="FFFF00"/>
          </a:solidFill>
        </p:spPr>
        <p:txBody>
          <a:bodyPr wrap="square">
            <a:spAutoFit/>
          </a:bodyPr>
          <a:lstStyle/>
          <a:p>
            <a:r>
              <a:rPr lang="en-US" altLang="zh-CN" b="1" dirty="0">
                <a:solidFill>
                  <a:srgbClr val="111111"/>
                </a:solidFill>
                <a:latin typeface="Avenir"/>
              </a:rPr>
              <a:t>5</a:t>
            </a:r>
            <a:r>
              <a:rPr lang="en-US" altLang="zh-CN" b="1" i="0" dirty="0">
                <a:solidFill>
                  <a:srgbClr val="111111"/>
                </a:solidFill>
                <a:effectLst/>
                <a:latin typeface="Avenir"/>
              </a:rPr>
              <a:t>.6.1</a:t>
            </a:r>
            <a:r>
              <a:rPr lang="zh-CN" altLang="en-US" b="1" i="0" dirty="0">
                <a:solidFill>
                  <a:srgbClr val="111111"/>
                </a:solidFill>
                <a:effectLst/>
                <a:latin typeface="Avenir"/>
              </a:rPr>
              <a:t>　</a:t>
            </a:r>
            <a:r>
              <a:rPr lang="en-US" altLang="zh-CN" b="1" i="0" dirty="0">
                <a:solidFill>
                  <a:srgbClr val="111111"/>
                </a:solidFill>
                <a:effectLst/>
                <a:latin typeface="Avenir"/>
              </a:rPr>
              <a:t>CISC</a:t>
            </a:r>
          </a:p>
          <a:p>
            <a:r>
              <a:rPr lang="en-US" altLang="zh-CN" b="1" dirty="0">
                <a:solidFill>
                  <a:srgbClr val="111111"/>
                </a:solidFill>
                <a:latin typeface="Avenir"/>
              </a:rPr>
              <a:t>5</a:t>
            </a:r>
            <a:r>
              <a:rPr lang="en-US" altLang="zh-CN" b="1" i="0" dirty="0">
                <a:solidFill>
                  <a:srgbClr val="111111"/>
                </a:solidFill>
                <a:effectLst/>
                <a:latin typeface="Avenir"/>
              </a:rPr>
              <a:t>.6.2</a:t>
            </a:r>
            <a:r>
              <a:rPr lang="zh-CN" altLang="en-US" b="1" i="0" dirty="0">
                <a:solidFill>
                  <a:srgbClr val="111111"/>
                </a:solidFill>
                <a:effectLst/>
                <a:latin typeface="Avenir"/>
              </a:rPr>
              <a:t>　</a:t>
            </a:r>
            <a:r>
              <a:rPr lang="en-US" altLang="zh-CN" b="1" i="0" dirty="0">
                <a:solidFill>
                  <a:srgbClr val="111111"/>
                </a:solidFill>
                <a:effectLst/>
                <a:latin typeface="Avenir"/>
              </a:rPr>
              <a:t>RISC</a:t>
            </a:r>
            <a:endParaRPr lang="zh-CN" altLang="en-US" b="1" dirty="0"/>
          </a:p>
        </p:txBody>
      </p:sp>
    </p:spTree>
    <p:extLst>
      <p:ext uri="{BB962C8B-B14F-4D97-AF65-F5344CB8AC3E}">
        <p14:creationId xmlns:p14="http://schemas.microsoft.com/office/powerpoint/2010/main" val="521058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37AB1BEE-92EE-4882-9676-E4BB650F73B8}"/>
              </a:ext>
            </a:extLst>
          </p:cNvPr>
          <p:cNvSpPr>
            <a:spLocks noGrp="1" noChangeArrowheads="1"/>
          </p:cNvSpPr>
          <p:nvPr>
            <p:ph idx="1"/>
          </p:nvPr>
        </p:nvSpPr>
        <p:spPr>
          <a:xfrm>
            <a:off x="457200" y="620688"/>
            <a:ext cx="8229600" cy="4525963"/>
          </a:xfrm>
        </p:spPr>
        <p:txBody>
          <a:bodyPr/>
          <a:lstStyle/>
          <a:p>
            <a:pPr lvl="1" eaLnBrk="1" hangingPunct="1"/>
            <a:r>
              <a:rPr lang="zh-CN" altLang="en-US" sz="1800" b="1" dirty="0"/>
              <a:t>因此，计算机的指令系统越来越庞大、复杂，称为复杂指令系统计算机（</a:t>
            </a:r>
            <a:r>
              <a:rPr lang="en-US" altLang="zh-CN" sz="1800" b="1" dirty="0"/>
              <a:t>CISC</a:t>
            </a:r>
            <a:r>
              <a:rPr lang="zh-CN" altLang="en-US" sz="1800" b="1" dirty="0"/>
              <a:t>）</a:t>
            </a:r>
            <a:endParaRPr lang="en-US" altLang="zh-CN" sz="1800" b="1" dirty="0"/>
          </a:p>
          <a:p>
            <a:pPr lvl="1" eaLnBrk="1" hangingPunct="1"/>
            <a:endParaRPr lang="en-US" altLang="zh-CN" sz="1800" b="1" dirty="0"/>
          </a:p>
          <a:p>
            <a:pPr lvl="1" eaLnBrk="1" hangingPunct="1"/>
            <a:r>
              <a:rPr lang="zh-CN" altLang="en-US" sz="1800" b="1" dirty="0"/>
              <a:t>复杂指令系统计算机（</a:t>
            </a:r>
            <a:r>
              <a:rPr lang="en-US" altLang="zh-CN" sz="1800" b="1" dirty="0"/>
              <a:t>CISC</a:t>
            </a:r>
            <a:r>
              <a:rPr lang="zh-CN" altLang="en-US" sz="1800" b="1" dirty="0"/>
              <a:t>）具有如下</a:t>
            </a:r>
            <a:r>
              <a:rPr lang="zh-CN" altLang="en-US" sz="1800" b="1" dirty="0">
                <a:solidFill>
                  <a:srgbClr val="FF0000"/>
                </a:solidFill>
              </a:rPr>
              <a:t>特点</a:t>
            </a:r>
            <a:r>
              <a:rPr lang="zh-CN" altLang="en-US" sz="1800" b="1" dirty="0"/>
              <a:t>：</a:t>
            </a:r>
            <a:endParaRPr lang="en-US" altLang="zh-CN" sz="16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指令系统复杂庞大，指令数目多达</a:t>
            </a:r>
            <a:r>
              <a:rPr lang="en-US" altLang="zh-CN" sz="1400" b="1" dirty="0">
                <a:solidFill>
                  <a:srgbClr val="FF0000"/>
                </a:solidFill>
              </a:rPr>
              <a:t>200-300</a:t>
            </a:r>
            <a:r>
              <a:rPr lang="zh-CN" altLang="en-US" sz="1400" b="1" dirty="0">
                <a:solidFill>
                  <a:srgbClr val="FF0000"/>
                </a:solidFill>
              </a:rPr>
              <a:t>条</a:t>
            </a:r>
            <a:endParaRPr lang="en-US" altLang="zh-CN" sz="1400" b="1" dirty="0">
              <a:solidFill>
                <a:srgbClr val="FF0000"/>
              </a:solidFill>
            </a:endParaRPr>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寻址方式多</a:t>
            </a:r>
            <a:endParaRPr lang="en-US" altLang="zh-CN" sz="1400" b="1" dirty="0">
              <a:solidFill>
                <a:srgbClr val="FF0000"/>
              </a:solidFill>
            </a:endParaRPr>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指令格式多</a:t>
            </a:r>
            <a:endParaRPr lang="en-US" altLang="zh-CN" sz="1400" b="1" dirty="0">
              <a:solidFill>
                <a:srgbClr val="FF0000"/>
              </a:solidFill>
            </a:endParaRPr>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solidFill>
                  <a:srgbClr val="FF0000"/>
                </a:solidFill>
              </a:rPr>
              <a:t>指令字长不固定</a:t>
            </a:r>
            <a:endParaRPr lang="en-US" altLang="zh-CN" sz="1400" b="1" dirty="0">
              <a:solidFill>
                <a:srgbClr val="FF0000"/>
              </a:solidFill>
            </a:endParaRPr>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对</a:t>
            </a:r>
            <a:r>
              <a:rPr lang="zh-CN" altLang="en-US" sz="1400" b="1" dirty="0">
                <a:solidFill>
                  <a:srgbClr val="FF0000"/>
                </a:solidFill>
              </a:rPr>
              <a:t>访存指令不加限制</a:t>
            </a:r>
            <a:endParaRPr lang="en-US" altLang="zh-CN" sz="1400" b="1" dirty="0">
              <a:solidFill>
                <a:srgbClr val="FF0000"/>
              </a:solidFill>
            </a:endParaRPr>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各种指令</a:t>
            </a:r>
            <a:r>
              <a:rPr lang="zh-CN" altLang="en-US" sz="1400" b="1" dirty="0">
                <a:solidFill>
                  <a:srgbClr val="FF0000"/>
                </a:solidFill>
              </a:rPr>
              <a:t>使用频率相差大</a:t>
            </a:r>
            <a:endParaRPr lang="en-US" altLang="zh-CN" sz="1400" b="1" dirty="0">
              <a:solidFill>
                <a:srgbClr val="FF0000"/>
              </a:solidFill>
            </a:endParaRPr>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各种指令</a:t>
            </a:r>
            <a:r>
              <a:rPr lang="zh-CN" altLang="en-US" sz="1400" b="1" dirty="0">
                <a:solidFill>
                  <a:srgbClr val="FF0000"/>
                </a:solidFill>
              </a:rPr>
              <a:t>执行时间相差大</a:t>
            </a:r>
            <a:endParaRPr lang="en-US" altLang="zh-CN" sz="1400" b="1" dirty="0">
              <a:solidFill>
                <a:srgbClr val="FF0000"/>
              </a:solidFill>
            </a:endParaRPr>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大多数采用</a:t>
            </a:r>
            <a:r>
              <a:rPr lang="zh-CN" altLang="en-US" sz="1400" b="1" dirty="0">
                <a:solidFill>
                  <a:srgbClr val="FF0000"/>
                </a:solidFill>
              </a:rPr>
              <a:t>微程序控制器</a:t>
            </a:r>
            <a:endParaRPr lang="en-US" altLang="zh-CN" sz="1200" b="1" dirty="0">
              <a:solidFill>
                <a:srgbClr val="FF0000"/>
              </a:solidFill>
            </a:endParaRPr>
          </a:p>
          <a:p>
            <a:pPr lvl="1" eaLnBrk="1" hangingPunct="1"/>
            <a:endParaRPr lang="en-US" altLang="zh-CN" sz="1600" b="1" dirty="0"/>
          </a:p>
          <a:p>
            <a:pPr lvl="2" eaLnBrk="1" hangingPunct="1"/>
            <a:endParaRPr lang="en-US" altLang="zh-CN" sz="1200" b="1" dirty="0"/>
          </a:p>
        </p:txBody>
      </p:sp>
    </p:spTree>
    <p:extLst>
      <p:ext uri="{BB962C8B-B14F-4D97-AF65-F5344CB8AC3E}">
        <p14:creationId xmlns:p14="http://schemas.microsoft.com/office/powerpoint/2010/main" val="2898540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5034353-BCA2-4C2F-8A2F-1BAAC23D4E97}"/>
              </a:ext>
            </a:extLst>
          </p:cNvPr>
          <p:cNvSpPr>
            <a:spLocks noGrp="1" noChangeArrowheads="1"/>
          </p:cNvSpPr>
          <p:nvPr>
            <p:ph idx="1"/>
          </p:nvPr>
        </p:nvSpPr>
        <p:spPr>
          <a:xfrm>
            <a:off x="457200" y="703237"/>
            <a:ext cx="8229600" cy="4525963"/>
          </a:xfrm>
        </p:spPr>
        <p:txBody>
          <a:bodyPr/>
          <a:lstStyle/>
          <a:p>
            <a:pPr eaLnBrk="1" hangingPunct="1"/>
            <a:r>
              <a:rPr lang="en-US" altLang="zh-CN" b="1" dirty="0">
                <a:ea typeface="黑体" panose="02010609060101010101" pitchFamily="49" charset="-122"/>
              </a:rPr>
              <a:t>5.6.2  </a:t>
            </a:r>
            <a:r>
              <a:rPr lang="zh-CN" altLang="en-US" b="1" dirty="0">
                <a:ea typeface="黑体" panose="02010609060101010101" pitchFamily="49" charset="-122"/>
              </a:rPr>
              <a:t>精简指令系统计算机（</a:t>
            </a:r>
            <a:r>
              <a:rPr lang="en-US" altLang="zh-CN" b="1" dirty="0">
                <a:ea typeface="黑体" panose="02010609060101010101" pitchFamily="49" charset="-122"/>
              </a:rPr>
              <a:t>RISC</a:t>
            </a:r>
            <a:r>
              <a:rPr lang="zh-CN" altLang="en-US" b="1" dirty="0">
                <a:ea typeface="黑体" panose="02010609060101010101" pitchFamily="49" charset="-122"/>
              </a:rPr>
              <a:t>）</a:t>
            </a:r>
            <a:endParaRPr lang="en-US" altLang="zh-CN" b="1" dirty="0">
              <a:ea typeface="黑体" panose="02010609060101010101" pitchFamily="49" charset="-122"/>
            </a:endParaRPr>
          </a:p>
          <a:p>
            <a:pPr lvl="1" eaLnBrk="1" hangingPunct="1"/>
            <a:endParaRPr lang="en-US" altLang="zh-CN" sz="1600" b="1" dirty="0"/>
          </a:p>
          <a:p>
            <a:pPr lvl="1" eaLnBrk="1" hangingPunct="1"/>
            <a:r>
              <a:rPr lang="en-US" altLang="zh-CN" sz="1800" b="1" dirty="0"/>
              <a:t>RISC</a:t>
            </a:r>
            <a:r>
              <a:rPr lang="zh-CN" altLang="en-US" sz="1800" b="1" dirty="0"/>
              <a:t>：</a:t>
            </a:r>
            <a:r>
              <a:rPr lang="en-US" altLang="zh-CN" sz="1800" b="1" dirty="0"/>
              <a:t>Reduced Instruction Set Computer</a:t>
            </a:r>
            <a:r>
              <a:rPr lang="zh-CN" altLang="en-US" sz="1800" b="1" dirty="0"/>
              <a:t>，精简指令系统计算机</a:t>
            </a:r>
            <a:endParaRPr lang="en-US" altLang="zh-CN" sz="1800" b="1" dirty="0"/>
          </a:p>
          <a:p>
            <a:pPr lvl="1" eaLnBrk="1" hangingPunct="1"/>
            <a:endParaRPr lang="en-US" altLang="zh-CN" sz="1800" b="1" dirty="0"/>
          </a:p>
          <a:p>
            <a:pPr lvl="1" eaLnBrk="1" hangingPunct="1"/>
            <a:r>
              <a:rPr lang="zh-CN" altLang="en-US" sz="1800" b="1" dirty="0"/>
              <a:t>“</a:t>
            </a:r>
            <a:r>
              <a:rPr lang="en-US" altLang="zh-CN" sz="1800" b="1" dirty="0"/>
              <a:t>80-20</a:t>
            </a:r>
            <a:r>
              <a:rPr lang="zh-CN" altLang="en-US" sz="1800" b="1" dirty="0"/>
              <a:t>”规律：</a:t>
            </a:r>
            <a:r>
              <a:rPr lang="en-US" altLang="zh-CN" sz="1800" b="1" dirty="0"/>
              <a:t>80%</a:t>
            </a:r>
            <a:r>
              <a:rPr lang="zh-CN" altLang="en-US" sz="1800" b="1" dirty="0"/>
              <a:t>的程序只用到了</a:t>
            </a:r>
            <a:r>
              <a:rPr lang="en-US" altLang="zh-CN" sz="1800" b="1" dirty="0"/>
              <a:t>20%</a:t>
            </a:r>
            <a:r>
              <a:rPr lang="zh-CN" altLang="en-US" sz="1800" b="1" dirty="0"/>
              <a:t>的指令</a:t>
            </a:r>
            <a:endParaRPr lang="en-US" altLang="zh-CN" sz="1800" b="1" dirty="0"/>
          </a:p>
          <a:p>
            <a:pPr lvl="1" eaLnBrk="1" hangingPunct="1"/>
            <a:endParaRPr lang="en-US" altLang="zh-CN" sz="1800" b="1" dirty="0"/>
          </a:p>
          <a:p>
            <a:pPr lvl="1" eaLnBrk="1" hangingPunct="1"/>
            <a:r>
              <a:rPr lang="zh-CN" altLang="en-US" sz="1800" b="1" dirty="0"/>
              <a:t>精简指令系统计算机（</a:t>
            </a:r>
            <a:r>
              <a:rPr lang="en-US" altLang="zh-CN" sz="1800" b="1" dirty="0"/>
              <a:t>RISC</a:t>
            </a:r>
            <a:r>
              <a:rPr lang="zh-CN" altLang="en-US" sz="1800" b="1" dirty="0"/>
              <a:t>）体系结构的</a:t>
            </a:r>
            <a:r>
              <a:rPr lang="zh-CN" altLang="en-US" sz="1800" b="1" dirty="0">
                <a:solidFill>
                  <a:srgbClr val="FF0000"/>
                </a:solidFill>
              </a:rPr>
              <a:t>基本思想</a:t>
            </a:r>
            <a:r>
              <a:rPr lang="zh-CN" altLang="en-US" sz="1800" b="1" dirty="0"/>
              <a:t>：针对</a:t>
            </a:r>
            <a:r>
              <a:rPr lang="en-US" altLang="zh-CN" sz="1800" b="1" dirty="0"/>
              <a:t>CISC</a:t>
            </a:r>
            <a:r>
              <a:rPr lang="zh-CN" altLang="en-US" sz="1800" b="1" dirty="0"/>
              <a:t>指令系统指令种类太多、指令格式不规范、寻址方式太多的缺点，通过减少指令种类、规范指令格式和简化寻址方式，来方便处理器内部的并行处理，从而大幅度提高处理器的性能</a:t>
            </a:r>
            <a:endParaRPr lang="en-US" altLang="zh-CN" sz="1400" b="1" dirty="0"/>
          </a:p>
          <a:p>
            <a:pPr lvl="1" eaLnBrk="1" hangingPunct="1"/>
            <a:endParaRPr lang="en-US" altLang="zh-CN" sz="1400" b="1" dirty="0"/>
          </a:p>
        </p:txBody>
      </p:sp>
      <p:pic>
        <p:nvPicPr>
          <p:cNvPr id="5" name="图片 4">
            <a:extLst>
              <a:ext uri="{FF2B5EF4-FFF2-40B4-BE49-F238E27FC236}">
                <a16:creationId xmlns:a16="http://schemas.microsoft.com/office/drawing/2014/main" id="{25CC9B88-E025-496D-9F2C-3B15B5821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4479717"/>
            <a:ext cx="3168352" cy="1973619"/>
          </a:xfrm>
          <a:prstGeom prst="rect">
            <a:avLst/>
          </a:prstGeom>
        </p:spPr>
      </p:pic>
    </p:spTree>
    <p:extLst>
      <p:ext uri="{BB962C8B-B14F-4D97-AF65-F5344CB8AC3E}">
        <p14:creationId xmlns:p14="http://schemas.microsoft.com/office/powerpoint/2010/main" val="598741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75034353-BCA2-4C2F-8A2F-1BAAC23D4E97}"/>
              </a:ext>
            </a:extLst>
          </p:cNvPr>
          <p:cNvSpPr>
            <a:spLocks noGrp="1" noChangeArrowheads="1"/>
          </p:cNvSpPr>
          <p:nvPr>
            <p:ph idx="1"/>
          </p:nvPr>
        </p:nvSpPr>
        <p:spPr>
          <a:xfrm>
            <a:off x="457200" y="631229"/>
            <a:ext cx="8229600" cy="4525963"/>
          </a:xfrm>
        </p:spPr>
        <p:txBody>
          <a:bodyPr/>
          <a:lstStyle/>
          <a:p>
            <a:pPr lvl="1" eaLnBrk="1" hangingPunct="1"/>
            <a:r>
              <a:rPr lang="zh-CN" altLang="en-US" sz="1800" b="1" dirty="0"/>
              <a:t>精简指令系统计算机（</a:t>
            </a:r>
            <a:r>
              <a:rPr lang="en-US" altLang="zh-CN" sz="1800" b="1" dirty="0"/>
              <a:t>RISC</a:t>
            </a:r>
            <a:r>
              <a:rPr lang="zh-CN" altLang="en-US" sz="1800" b="1" dirty="0"/>
              <a:t>）的</a:t>
            </a:r>
            <a:r>
              <a:rPr lang="zh-CN" altLang="en-US" sz="1800" b="1" dirty="0">
                <a:solidFill>
                  <a:srgbClr val="FF0000"/>
                </a:solidFill>
              </a:rPr>
              <a:t>特点</a:t>
            </a:r>
            <a:r>
              <a:rPr lang="zh-CN" altLang="en-US" sz="1800" b="1" dirty="0"/>
              <a:t>：</a:t>
            </a:r>
            <a:endParaRPr lang="en-US" altLang="zh-CN" sz="1800" b="1" dirty="0"/>
          </a:p>
          <a:p>
            <a:pPr lvl="2" eaLnBrk="1" hangingPunct="1">
              <a:buFont typeface="+mj-ea"/>
              <a:buAutoNum type="circleNumDbPlain"/>
            </a:pPr>
            <a:endParaRPr lang="en-US" altLang="zh-CN" sz="1600" b="1" dirty="0"/>
          </a:p>
          <a:p>
            <a:pPr lvl="2" eaLnBrk="1" hangingPunct="1">
              <a:buFont typeface="+mj-ea"/>
              <a:buAutoNum type="circleNumDbPlain"/>
            </a:pPr>
            <a:r>
              <a:rPr lang="zh-CN" altLang="en-US" sz="1400" b="1" dirty="0"/>
              <a:t>优先选择</a:t>
            </a:r>
            <a:r>
              <a:rPr lang="zh-CN" altLang="en-US" sz="1400" b="1" dirty="0">
                <a:solidFill>
                  <a:srgbClr val="FF0000"/>
                </a:solidFill>
              </a:rPr>
              <a:t>使用频率最高</a:t>
            </a:r>
            <a:r>
              <a:rPr lang="zh-CN" altLang="en-US" sz="1400" b="1" dirty="0"/>
              <a:t>的一些</a:t>
            </a:r>
            <a:r>
              <a:rPr lang="zh-CN" altLang="en-US" sz="1400" b="1" dirty="0">
                <a:solidFill>
                  <a:srgbClr val="FF0000"/>
                </a:solidFill>
              </a:rPr>
              <a:t>简单指令</a:t>
            </a:r>
            <a:r>
              <a:rPr lang="zh-CN" altLang="en-US" sz="1400" b="1" dirty="0"/>
              <a:t>，以及一些很有用但不复杂的指令，避免使用复杂指令</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大多数指令在</a:t>
            </a:r>
            <a:r>
              <a:rPr lang="zh-CN" altLang="en-US" sz="1400" b="1" dirty="0">
                <a:solidFill>
                  <a:srgbClr val="FF0000"/>
                </a:solidFill>
              </a:rPr>
              <a:t>一个时钟周期内执行完成</a:t>
            </a:r>
            <a:endParaRPr lang="en-US" altLang="zh-CN" sz="1400" b="1" dirty="0">
              <a:solidFill>
                <a:srgbClr val="FF0000"/>
              </a:solidFill>
            </a:endParaRPr>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采用</a:t>
            </a:r>
            <a:r>
              <a:rPr lang="en-US" altLang="zh-CN" sz="1400" b="1" dirty="0">
                <a:solidFill>
                  <a:srgbClr val="FF0000"/>
                </a:solidFill>
              </a:rPr>
              <a:t>LOAD/STORE</a:t>
            </a:r>
            <a:r>
              <a:rPr lang="zh-CN" altLang="en-US" sz="1400" b="1" dirty="0">
                <a:solidFill>
                  <a:srgbClr val="FF0000"/>
                </a:solidFill>
              </a:rPr>
              <a:t>结构</a:t>
            </a:r>
            <a:r>
              <a:rPr lang="zh-CN" altLang="en-US" sz="1400" b="1" dirty="0"/>
              <a:t>，只允许</a:t>
            </a:r>
            <a:r>
              <a:rPr lang="en-US" altLang="zh-CN" sz="1400" b="1" dirty="0"/>
              <a:t>LOAD/STORE</a:t>
            </a:r>
            <a:r>
              <a:rPr lang="zh-CN" altLang="en-US" sz="1400" b="1" dirty="0"/>
              <a:t>指令访问主存，其余指令只能对寄存器操作数进行处理</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采用</a:t>
            </a:r>
            <a:r>
              <a:rPr lang="zh-CN" altLang="en-US" sz="1400" b="1" dirty="0">
                <a:solidFill>
                  <a:srgbClr val="FF0000"/>
                </a:solidFill>
              </a:rPr>
              <a:t>简单</a:t>
            </a:r>
            <a:r>
              <a:rPr lang="zh-CN" altLang="en-US" sz="1400" b="1" dirty="0"/>
              <a:t>的</a:t>
            </a:r>
            <a:r>
              <a:rPr lang="zh-CN" altLang="en-US" sz="1400" b="1" dirty="0">
                <a:solidFill>
                  <a:srgbClr val="FF0000"/>
                </a:solidFill>
              </a:rPr>
              <a:t>指令格式</a:t>
            </a:r>
            <a:r>
              <a:rPr lang="zh-CN" altLang="en-US" sz="1400" b="1" dirty="0"/>
              <a:t>和</a:t>
            </a:r>
            <a:r>
              <a:rPr lang="zh-CN" altLang="en-US" sz="1400" b="1" dirty="0">
                <a:solidFill>
                  <a:srgbClr val="FF0000"/>
                </a:solidFill>
              </a:rPr>
              <a:t>寻址方式</a:t>
            </a:r>
            <a:r>
              <a:rPr lang="zh-CN" altLang="en-US" sz="1400" b="1" dirty="0"/>
              <a:t>，指令长度固定</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固定的指令格式；</a:t>
            </a:r>
            <a:r>
              <a:rPr lang="zh-CN" altLang="en-US" sz="1400" b="1" dirty="0">
                <a:solidFill>
                  <a:srgbClr val="FF0000"/>
                </a:solidFill>
              </a:rPr>
              <a:t>指令长度、格式固定</a:t>
            </a:r>
            <a:r>
              <a:rPr lang="zh-CN" altLang="en-US" sz="1400" b="1" dirty="0"/>
              <a:t>，可简化指令的译码逻辑，有利于提高流水线的执行效率；为了便于编译的优化，常采用三地址指令格式</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面向寄存器的结构；为减少访问主存，</a:t>
            </a:r>
            <a:r>
              <a:rPr lang="en-US" altLang="zh-CN" sz="1400" b="1" dirty="0"/>
              <a:t>CPU</a:t>
            </a:r>
            <a:r>
              <a:rPr lang="zh-CN" altLang="en-US" sz="1400" b="1" dirty="0"/>
              <a:t>内应设大量的通用寄存器</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采用</a:t>
            </a:r>
            <a:r>
              <a:rPr lang="zh-CN" altLang="en-US" sz="1400" b="1" dirty="0">
                <a:solidFill>
                  <a:srgbClr val="FF0000"/>
                </a:solidFill>
              </a:rPr>
              <a:t>硬布线控制逻辑</a:t>
            </a:r>
            <a:r>
              <a:rPr lang="zh-CN" altLang="en-US" sz="1400" b="1" dirty="0"/>
              <a:t>；由于指令系统的精简，控制部件可由组合逻辑实现，不用或少用微程序控制，这样可使控制部件的速度大大提高</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zh-CN" altLang="en-US" sz="1400" b="1" dirty="0"/>
              <a:t>注重编译的优化，力求有效地</a:t>
            </a:r>
            <a:r>
              <a:rPr lang="zh-CN" altLang="en-US" sz="1400" b="1" dirty="0">
                <a:solidFill>
                  <a:srgbClr val="FF0000"/>
                </a:solidFill>
              </a:rPr>
              <a:t>支持高级语言程序</a:t>
            </a:r>
            <a:endParaRPr lang="en-US" altLang="zh-CN" sz="1400" b="1" dirty="0">
              <a:solidFill>
                <a:srgbClr val="FF0000"/>
              </a:solidFill>
            </a:endParaRPr>
          </a:p>
        </p:txBody>
      </p:sp>
    </p:spTree>
    <p:extLst>
      <p:ext uri="{BB962C8B-B14F-4D97-AF65-F5344CB8AC3E}">
        <p14:creationId xmlns:p14="http://schemas.microsoft.com/office/powerpoint/2010/main" val="3650071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algn="l" eaLnBrk="1" fontAlgn="auto" hangingPunct="1">
              <a:spcAft>
                <a:spcPts val="0"/>
              </a:spcAft>
              <a:defRPr/>
            </a:pPr>
            <a:r>
              <a:rPr lang="en-US" altLang="zh-CN" b="1" dirty="0">
                <a:solidFill>
                  <a:srgbClr val="002060"/>
                </a:solidFill>
                <a:latin typeface="+mn-lt"/>
                <a:ea typeface="黑体" pitchFamily="49" charset="-122"/>
              </a:rPr>
              <a:t>         5.7    </a:t>
            </a:r>
            <a:r>
              <a:rPr lang="zh-CN" altLang="en-US" b="1" dirty="0">
                <a:solidFill>
                  <a:srgbClr val="002060"/>
                </a:solidFill>
                <a:latin typeface="+mn-lt"/>
                <a:ea typeface="黑体" pitchFamily="49" charset="-122"/>
              </a:rPr>
              <a:t>指令系统举例</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567333"/>
            <a:ext cx="8229600" cy="4525963"/>
          </a:xfrm>
        </p:spPr>
        <p:txBody>
          <a:bodyPr/>
          <a:lstStyle/>
          <a:p>
            <a:pPr eaLnBrk="1" hangingPunct="1"/>
            <a:r>
              <a:rPr lang="en-US" altLang="zh-CN" b="1" dirty="0">
                <a:ea typeface="黑体" panose="02010609060101010101" pitchFamily="49" charset="-122"/>
              </a:rPr>
              <a:t>5.7.1  PDP-11</a:t>
            </a:r>
            <a:r>
              <a:rPr lang="zh-CN" altLang="en-US" b="1" dirty="0">
                <a:ea typeface="黑体" panose="02010609060101010101" pitchFamily="49" charset="-122"/>
              </a:rPr>
              <a:t>指令系统</a:t>
            </a:r>
            <a:endParaRPr lang="en-US" altLang="zh-CN" b="1" dirty="0"/>
          </a:p>
          <a:p>
            <a:pPr lvl="1" eaLnBrk="1" hangingPunct="1"/>
            <a:endParaRPr lang="en-US" altLang="zh-CN" sz="1600" b="1" dirty="0"/>
          </a:p>
          <a:p>
            <a:pPr lvl="1" eaLnBrk="1" hangingPunct="1"/>
            <a:r>
              <a:rPr lang="en-US" altLang="zh-CN" sz="1800" b="1" dirty="0"/>
              <a:t>PDP-11</a:t>
            </a:r>
            <a:r>
              <a:rPr lang="zh-CN" altLang="en-US" sz="1800" b="1" dirty="0"/>
              <a:t>是</a:t>
            </a:r>
            <a:r>
              <a:rPr lang="en-US" altLang="zh-CN" sz="1800" b="1" dirty="0"/>
              <a:t>DEC</a:t>
            </a:r>
            <a:r>
              <a:rPr lang="zh-CN" altLang="en-US" sz="1800" b="1" dirty="0"/>
              <a:t>公司在</a:t>
            </a:r>
            <a:r>
              <a:rPr lang="en-US" altLang="zh-CN" sz="1800" b="1" dirty="0"/>
              <a:t>1970</a:t>
            </a:r>
            <a:r>
              <a:rPr lang="zh-CN" altLang="en-US" sz="1800" b="1" dirty="0"/>
              <a:t>年推出的一款经典的</a:t>
            </a:r>
            <a:r>
              <a:rPr lang="en-US" altLang="zh-CN" sz="1800" b="1" dirty="0"/>
              <a:t>16</a:t>
            </a:r>
            <a:r>
              <a:rPr lang="zh-CN" altLang="en-US" sz="1800" b="1" dirty="0"/>
              <a:t>位小型计算机，是</a:t>
            </a:r>
            <a:r>
              <a:rPr lang="en-US" altLang="zh-CN" sz="1800" b="1" dirty="0"/>
              <a:t>IBM PC</a:t>
            </a:r>
            <a:r>
              <a:rPr lang="zh-CN" altLang="en-US" sz="1800" b="1" dirty="0"/>
              <a:t>出现之前最为流行的小型计算机</a:t>
            </a:r>
            <a:endParaRPr lang="en-US" altLang="zh-CN" sz="1200" b="1" dirty="0"/>
          </a:p>
        </p:txBody>
      </p:sp>
      <p:sp>
        <p:nvSpPr>
          <p:cNvPr id="6" name="文本框 5">
            <a:extLst>
              <a:ext uri="{FF2B5EF4-FFF2-40B4-BE49-F238E27FC236}">
                <a16:creationId xmlns:a16="http://schemas.microsoft.com/office/drawing/2014/main" id="{55B678F3-23D5-43B3-A1F0-B793F9A52E78}"/>
              </a:ext>
            </a:extLst>
          </p:cNvPr>
          <p:cNvSpPr txBox="1"/>
          <p:nvPr/>
        </p:nvSpPr>
        <p:spPr>
          <a:xfrm>
            <a:off x="6660232" y="404664"/>
            <a:ext cx="2376264" cy="954107"/>
          </a:xfrm>
          <a:prstGeom prst="rect">
            <a:avLst/>
          </a:prstGeom>
          <a:solidFill>
            <a:srgbClr val="FFFF00"/>
          </a:solidFill>
        </p:spPr>
        <p:txBody>
          <a:bodyPr wrap="square">
            <a:spAutoFit/>
          </a:bodyPr>
          <a:lstStyle/>
          <a:p>
            <a:r>
              <a:rPr lang="en-US" altLang="zh-CN" sz="1400" b="1" dirty="0">
                <a:solidFill>
                  <a:srgbClr val="111111"/>
                </a:solidFill>
                <a:latin typeface="Avenir"/>
              </a:rPr>
              <a:t>5</a:t>
            </a:r>
            <a:r>
              <a:rPr lang="en-US" altLang="zh-CN" sz="1400" b="1" i="0" dirty="0">
                <a:solidFill>
                  <a:srgbClr val="111111"/>
                </a:solidFill>
                <a:effectLst/>
                <a:latin typeface="Avenir"/>
              </a:rPr>
              <a:t>.7.1</a:t>
            </a:r>
            <a:r>
              <a:rPr lang="zh-CN" altLang="en-US" sz="1400" b="1" i="0" dirty="0">
                <a:solidFill>
                  <a:srgbClr val="111111"/>
                </a:solidFill>
                <a:effectLst/>
                <a:latin typeface="Avenir"/>
              </a:rPr>
              <a:t>　</a:t>
            </a:r>
            <a:r>
              <a:rPr lang="en-US" altLang="zh-CN" sz="1400" b="1" i="0" dirty="0">
                <a:solidFill>
                  <a:srgbClr val="111111"/>
                </a:solidFill>
                <a:effectLst/>
                <a:latin typeface="Avenir"/>
              </a:rPr>
              <a:t>PDP-11</a:t>
            </a:r>
            <a:r>
              <a:rPr lang="zh-CN" altLang="en-US" sz="1400" b="1" i="0" dirty="0">
                <a:solidFill>
                  <a:srgbClr val="111111"/>
                </a:solidFill>
                <a:effectLst/>
                <a:latin typeface="Avenir"/>
              </a:rPr>
              <a:t>指令系统</a:t>
            </a:r>
            <a:endParaRPr lang="en-US" altLang="zh-CN" sz="1400" b="1" i="0" dirty="0">
              <a:solidFill>
                <a:srgbClr val="111111"/>
              </a:solidFill>
              <a:effectLst/>
              <a:latin typeface="Avenir"/>
            </a:endParaRPr>
          </a:p>
          <a:p>
            <a:r>
              <a:rPr lang="en-US" altLang="zh-CN" sz="1400" b="1" dirty="0">
                <a:solidFill>
                  <a:srgbClr val="111111"/>
                </a:solidFill>
                <a:latin typeface="Avenir"/>
              </a:rPr>
              <a:t>5</a:t>
            </a:r>
            <a:r>
              <a:rPr lang="en-US" altLang="zh-CN" sz="1400" b="1" i="0" dirty="0">
                <a:solidFill>
                  <a:srgbClr val="111111"/>
                </a:solidFill>
                <a:effectLst/>
                <a:latin typeface="Avenir"/>
              </a:rPr>
              <a:t>.7.2</a:t>
            </a:r>
            <a:r>
              <a:rPr lang="zh-CN" altLang="en-US" sz="1400" b="1" i="0" dirty="0">
                <a:solidFill>
                  <a:srgbClr val="111111"/>
                </a:solidFill>
                <a:effectLst/>
                <a:latin typeface="Avenir"/>
              </a:rPr>
              <a:t>　</a:t>
            </a:r>
            <a:r>
              <a:rPr lang="en-US" altLang="zh-CN" sz="1400" b="1" i="0" dirty="0">
                <a:solidFill>
                  <a:srgbClr val="111111"/>
                </a:solidFill>
                <a:effectLst/>
                <a:latin typeface="Avenir"/>
              </a:rPr>
              <a:t>Intel x86</a:t>
            </a:r>
            <a:r>
              <a:rPr lang="zh-CN" altLang="en-US" sz="1400" b="1" i="0" dirty="0">
                <a:solidFill>
                  <a:srgbClr val="111111"/>
                </a:solidFill>
                <a:effectLst/>
                <a:latin typeface="Avenir"/>
              </a:rPr>
              <a:t>指令系统</a:t>
            </a:r>
            <a:endParaRPr lang="en-US" altLang="zh-CN" sz="1400" b="1" i="0" dirty="0">
              <a:solidFill>
                <a:srgbClr val="111111"/>
              </a:solidFill>
              <a:effectLst/>
              <a:latin typeface="Avenir"/>
            </a:endParaRPr>
          </a:p>
          <a:p>
            <a:r>
              <a:rPr lang="en-US" altLang="zh-CN" sz="1400" b="1" dirty="0">
                <a:solidFill>
                  <a:srgbClr val="111111"/>
                </a:solidFill>
                <a:latin typeface="Avenir"/>
              </a:rPr>
              <a:t>5.7.3    MIPS</a:t>
            </a:r>
            <a:r>
              <a:rPr lang="zh-CN" altLang="en-US" sz="1400" b="1" dirty="0">
                <a:solidFill>
                  <a:srgbClr val="111111"/>
                </a:solidFill>
                <a:latin typeface="Avenir"/>
              </a:rPr>
              <a:t>指令系统</a:t>
            </a:r>
            <a:endParaRPr lang="en-US" altLang="zh-CN" sz="1400" b="1" dirty="0">
              <a:solidFill>
                <a:srgbClr val="111111"/>
              </a:solidFill>
              <a:latin typeface="Avenir"/>
            </a:endParaRPr>
          </a:p>
          <a:p>
            <a:r>
              <a:rPr lang="en-US" altLang="zh-CN" sz="1400" b="1" dirty="0">
                <a:solidFill>
                  <a:srgbClr val="111111"/>
                </a:solidFill>
                <a:latin typeface="Avenir"/>
              </a:rPr>
              <a:t>5.7.4    RISC-V</a:t>
            </a:r>
            <a:r>
              <a:rPr lang="zh-CN" altLang="en-US" sz="1400" b="1" dirty="0">
                <a:solidFill>
                  <a:srgbClr val="111111"/>
                </a:solidFill>
                <a:latin typeface="Avenir"/>
              </a:rPr>
              <a:t>指令系统</a:t>
            </a:r>
            <a:endParaRPr lang="zh-CN" altLang="en-US" sz="1400" b="1" dirty="0"/>
          </a:p>
        </p:txBody>
      </p:sp>
      <p:pic>
        <p:nvPicPr>
          <p:cNvPr id="2050" name="Picture 2">
            <a:extLst>
              <a:ext uri="{FF2B5EF4-FFF2-40B4-BE49-F238E27FC236}">
                <a16:creationId xmlns:a16="http://schemas.microsoft.com/office/drawing/2014/main" id="{A1102016-0595-4CBD-AF33-34E52E4DC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501008"/>
            <a:ext cx="457200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707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97555-EC3D-45E2-9D00-6EA13ED61B62}"/>
              </a:ext>
            </a:extLst>
          </p:cNvPr>
          <p:cNvSpPr>
            <a:spLocks noGrp="1"/>
          </p:cNvSpPr>
          <p:nvPr>
            <p:ph type="title"/>
          </p:nvPr>
        </p:nvSpPr>
        <p:spPr/>
        <p:txBody>
          <a:bodyPr/>
          <a:lstStyle/>
          <a:p>
            <a:r>
              <a:rPr lang="en-US" altLang="zh-CN" b="1" dirty="0"/>
              <a:t>DEC</a:t>
            </a:r>
            <a:r>
              <a:rPr lang="zh-CN" altLang="en-US" b="1" dirty="0"/>
              <a:t>公司</a:t>
            </a:r>
          </a:p>
        </p:txBody>
      </p:sp>
      <p:sp>
        <p:nvSpPr>
          <p:cNvPr id="3" name="内容占位符 2">
            <a:extLst>
              <a:ext uri="{FF2B5EF4-FFF2-40B4-BE49-F238E27FC236}">
                <a16:creationId xmlns:a16="http://schemas.microsoft.com/office/drawing/2014/main" id="{7CA27AE4-B4A9-4BF2-B7AF-AA139853AB7A}"/>
              </a:ext>
            </a:extLst>
          </p:cNvPr>
          <p:cNvSpPr>
            <a:spLocks noGrp="1"/>
          </p:cNvSpPr>
          <p:nvPr>
            <p:ph idx="1"/>
          </p:nvPr>
        </p:nvSpPr>
        <p:spPr/>
        <p:txBody>
          <a:bodyPr/>
          <a:lstStyle/>
          <a:p>
            <a:r>
              <a:rPr lang="zh-CN" altLang="en-US" sz="1200" b="1" dirty="0"/>
              <a:t>美国</a:t>
            </a:r>
            <a:r>
              <a:rPr lang="en-US" altLang="zh-CN" sz="1200" b="1" dirty="0"/>
              <a:t>DEC</a:t>
            </a:r>
            <a:r>
              <a:rPr lang="zh-CN" altLang="en-US" sz="1200" b="1" dirty="0"/>
              <a:t>公司（</a:t>
            </a:r>
            <a:r>
              <a:rPr lang="en-US" altLang="zh-CN" sz="1200" b="1" dirty="0"/>
              <a:t>Digital Equipment Corporation</a:t>
            </a:r>
            <a:r>
              <a:rPr lang="zh-CN" altLang="en-US" sz="1200" b="1" dirty="0"/>
              <a:t>，</a:t>
            </a:r>
            <a:r>
              <a:rPr lang="zh-CN" altLang="en-US" sz="1200" b="1" dirty="0">
                <a:solidFill>
                  <a:srgbClr val="FF0000"/>
                </a:solidFill>
              </a:rPr>
              <a:t>数字设备公司</a:t>
            </a:r>
            <a:r>
              <a:rPr lang="zh-CN" altLang="en-US" sz="1200" b="1" dirty="0"/>
              <a:t>）。</a:t>
            </a:r>
            <a:r>
              <a:rPr lang="en-US" altLang="zh-CN" sz="1200" b="1" dirty="0"/>
              <a:t>1998</a:t>
            </a:r>
            <a:r>
              <a:rPr lang="zh-CN" altLang="en-US" sz="1200" b="1" dirty="0"/>
              <a:t>年</a:t>
            </a:r>
            <a:r>
              <a:rPr lang="en-US" altLang="zh-CN" sz="1200" b="1" dirty="0"/>
              <a:t>1</a:t>
            </a:r>
            <a:r>
              <a:rPr lang="zh-CN" altLang="en-US" sz="1200" b="1" dirty="0"/>
              <a:t>月</a:t>
            </a:r>
            <a:r>
              <a:rPr lang="en-US" altLang="zh-CN" sz="1200" b="1" dirty="0"/>
              <a:t>DEC</a:t>
            </a:r>
            <a:r>
              <a:rPr lang="zh-CN" altLang="en-US" sz="1200" b="1" dirty="0"/>
              <a:t>公司被康柏以</a:t>
            </a:r>
            <a:r>
              <a:rPr lang="en-US" altLang="zh-CN" sz="1200" b="1" dirty="0"/>
              <a:t>96</a:t>
            </a:r>
            <a:r>
              <a:rPr lang="zh-CN" altLang="en-US" sz="1200" b="1" dirty="0"/>
              <a:t>亿美元的价格收购，</a:t>
            </a:r>
            <a:r>
              <a:rPr lang="en-US" altLang="zh-CN" sz="1200" b="1" dirty="0"/>
              <a:t>2001</a:t>
            </a:r>
            <a:r>
              <a:rPr lang="zh-CN" altLang="en-US" sz="1200" b="1" dirty="0"/>
              <a:t>年惠普康柏宣布合并。</a:t>
            </a:r>
          </a:p>
          <a:p>
            <a:endParaRPr lang="en-US" altLang="zh-CN" sz="1200" b="1" dirty="0"/>
          </a:p>
          <a:p>
            <a:r>
              <a:rPr lang="en-US" altLang="zh-CN" sz="1200" b="1" dirty="0"/>
              <a:t>DEC</a:t>
            </a:r>
            <a:r>
              <a:rPr lang="zh-CN" altLang="en-US" sz="1200" b="1" dirty="0"/>
              <a:t>公司于</a:t>
            </a:r>
            <a:r>
              <a:rPr lang="en-US" altLang="zh-CN" sz="1200" b="1" dirty="0"/>
              <a:t>1957</a:t>
            </a:r>
            <a:r>
              <a:rPr lang="zh-CN" altLang="en-US" sz="1200" b="1" dirty="0"/>
              <a:t>年诞生，</a:t>
            </a:r>
            <a:r>
              <a:rPr lang="en-US" altLang="zh-CN" sz="1200" b="1" dirty="0"/>
              <a:t>1958</a:t>
            </a:r>
            <a:r>
              <a:rPr lang="zh-CN" altLang="en-US" sz="1200" b="1" dirty="0"/>
              <a:t>年初，即运出了第一批产品</a:t>
            </a:r>
            <a:r>
              <a:rPr lang="en-US" altLang="zh-CN" sz="1200" b="1" dirty="0"/>
              <a:t>-</a:t>
            </a:r>
            <a:r>
              <a:rPr lang="zh-CN" altLang="en-US" sz="1200" b="1" dirty="0"/>
              <a:t>数字实验室和数字系统组件，第一年的销售额为</a:t>
            </a:r>
            <a:r>
              <a:rPr lang="en-US" altLang="zh-CN" sz="1200" b="1" dirty="0"/>
              <a:t>9.4</a:t>
            </a:r>
            <a:r>
              <a:rPr lang="zh-CN" altLang="en-US" sz="1200" b="1" dirty="0"/>
              <a:t>万美元，公司获得了一点盈利，尽管很少。</a:t>
            </a:r>
            <a:r>
              <a:rPr lang="en-US" altLang="zh-CN" sz="1200" b="1" dirty="0"/>
              <a:t>1962</a:t>
            </a:r>
            <a:r>
              <a:rPr lang="zh-CN" altLang="en-US" sz="1200" b="1" dirty="0"/>
              <a:t>年，是</a:t>
            </a:r>
            <a:r>
              <a:rPr lang="en-US" altLang="zh-CN" sz="1200" b="1" dirty="0"/>
              <a:t>DEC</a:t>
            </a:r>
            <a:r>
              <a:rPr lang="zh-CN" altLang="en-US" sz="1200" b="1" dirty="0"/>
              <a:t>公司的第五个财政年度，公司的销售额是</a:t>
            </a:r>
            <a:r>
              <a:rPr lang="en-US" altLang="zh-CN" sz="1200" b="1" dirty="0"/>
              <a:t>650</a:t>
            </a:r>
            <a:r>
              <a:rPr lang="zh-CN" altLang="en-US" sz="1200" b="1" dirty="0"/>
              <a:t>万美元，净利润为</a:t>
            </a:r>
            <a:r>
              <a:rPr lang="en-US" altLang="zh-CN" sz="1200" b="1" dirty="0"/>
              <a:t>80</a:t>
            </a:r>
            <a:r>
              <a:rPr lang="zh-CN" altLang="en-US" sz="1200" b="1" dirty="0"/>
              <a:t>万美元；</a:t>
            </a:r>
            <a:r>
              <a:rPr lang="en-US" altLang="zh-CN" sz="1200" b="1" dirty="0"/>
              <a:t>1963</a:t>
            </a:r>
            <a:r>
              <a:rPr lang="zh-CN" altLang="en-US" sz="1200" b="1" dirty="0"/>
              <a:t>年，</a:t>
            </a:r>
            <a:r>
              <a:rPr lang="en-US" altLang="zh-CN" sz="1200" b="1" dirty="0"/>
              <a:t>DEC</a:t>
            </a:r>
            <a:r>
              <a:rPr lang="zh-CN" altLang="en-US" sz="1200" b="1" dirty="0"/>
              <a:t>创利</a:t>
            </a:r>
            <a:r>
              <a:rPr lang="en-US" altLang="zh-CN" sz="1200" b="1" dirty="0"/>
              <a:t>120</a:t>
            </a:r>
            <a:r>
              <a:rPr lang="zh-CN" altLang="en-US" sz="1200" b="1" dirty="0"/>
              <a:t>万美元； </a:t>
            </a:r>
            <a:r>
              <a:rPr lang="en-US" altLang="zh-CN" sz="1200" b="1" dirty="0"/>
              <a:t>1964</a:t>
            </a:r>
            <a:r>
              <a:rPr lang="zh-CN" altLang="en-US" sz="1200" b="1" dirty="0"/>
              <a:t>年销售额上升为</a:t>
            </a:r>
            <a:r>
              <a:rPr lang="en-US" altLang="zh-CN" sz="1200" b="1" dirty="0"/>
              <a:t>1100</a:t>
            </a:r>
            <a:r>
              <a:rPr lang="zh-CN" altLang="en-US" sz="1200" b="1" dirty="0"/>
              <a:t>万美元，但利润下降为</a:t>
            </a:r>
            <a:r>
              <a:rPr lang="en-US" altLang="zh-CN" sz="1200" b="1" dirty="0"/>
              <a:t>90</a:t>
            </a:r>
            <a:r>
              <a:rPr lang="zh-CN" altLang="en-US" sz="1200" b="1" dirty="0"/>
              <a:t>万美元。</a:t>
            </a:r>
            <a:r>
              <a:rPr lang="en-US" altLang="zh-CN" sz="1200" b="1" dirty="0"/>
              <a:t>DEC</a:t>
            </a:r>
            <a:r>
              <a:rPr lang="zh-CN" altLang="en-US" sz="1200" b="1" dirty="0"/>
              <a:t>公司处于发展中，资金紧张，支出大于收入，</a:t>
            </a:r>
            <a:r>
              <a:rPr lang="en-US" altLang="zh-CN" sz="1200" b="1" dirty="0"/>
              <a:t>1963</a:t>
            </a:r>
            <a:r>
              <a:rPr lang="zh-CN" altLang="en-US" sz="1200" b="1" dirty="0"/>
              <a:t>年</a:t>
            </a:r>
            <a:r>
              <a:rPr lang="en-US" altLang="zh-CN" sz="1200" b="1" dirty="0"/>
              <a:t>6</a:t>
            </a:r>
            <a:r>
              <a:rPr lang="zh-CN" altLang="en-US" sz="1200" b="1" dirty="0"/>
              <a:t>月，</a:t>
            </a:r>
            <a:r>
              <a:rPr lang="en-US" altLang="zh-CN" sz="1200" b="1" dirty="0"/>
              <a:t>DEC</a:t>
            </a:r>
            <a:r>
              <a:rPr lang="zh-CN" altLang="en-US" sz="1200" b="1" dirty="0"/>
              <a:t>公司需要一笔现金，向</a:t>
            </a:r>
            <a:r>
              <a:rPr lang="en-US" altLang="zh-CN" sz="1200" b="1" dirty="0"/>
              <a:t>ARD</a:t>
            </a:r>
            <a:r>
              <a:rPr lang="zh-CN" altLang="en-US" sz="1200" b="1" dirty="0"/>
              <a:t>公司贷款</a:t>
            </a:r>
            <a:r>
              <a:rPr lang="en-US" altLang="zh-CN" sz="1200" b="1" dirty="0"/>
              <a:t>30</a:t>
            </a:r>
            <a:r>
              <a:rPr lang="zh-CN" altLang="en-US" sz="1200" b="1" dirty="0"/>
              <a:t>万美元，分三年还清。</a:t>
            </a:r>
          </a:p>
          <a:p>
            <a:endParaRPr lang="en-US" altLang="zh-CN" sz="1200" b="1" dirty="0"/>
          </a:p>
          <a:p>
            <a:r>
              <a:rPr lang="en-US" altLang="zh-CN" sz="1200" b="1" dirty="0"/>
              <a:t>1966</a:t>
            </a:r>
            <a:r>
              <a:rPr lang="zh-CN" altLang="en-US" sz="1200" b="1" dirty="0"/>
              <a:t>年，安德森决定退出</a:t>
            </a:r>
            <a:r>
              <a:rPr lang="en-US" altLang="zh-CN" sz="1200" b="1" dirty="0"/>
              <a:t>DEC</a:t>
            </a:r>
            <a:r>
              <a:rPr lang="zh-CN" altLang="en-US" sz="1200" b="1" dirty="0"/>
              <a:t>公司。</a:t>
            </a:r>
            <a:r>
              <a:rPr lang="en-US" altLang="zh-CN" sz="1200" b="1" dirty="0"/>
              <a:t>1965</a:t>
            </a:r>
            <a:r>
              <a:rPr lang="zh-CN" altLang="en-US" sz="1200" b="1" dirty="0"/>
              <a:t>年，</a:t>
            </a:r>
            <a:r>
              <a:rPr lang="en-US" altLang="zh-CN" sz="1200" b="1" dirty="0"/>
              <a:t>DEC</a:t>
            </a:r>
            <a:r>
              <a:rPr lang="zh-CN" altLang="en-US" sz="1200" b="1" dirty="0"/>
              <a:t>公司的销售收入为</a:t>
            </a:r>
            <a:r>
              <a:rPr lang="en-US" altLang="zh-CN" sz="1200" b="1" dirty="0"/>
              <a:t>1500</a:t>
            </a:r>
            <a:r>
              <a:rPr lang="zh-CN" altLang="en-US" sz="1200" b="1" dirty="0"/>
              <a:t>万美元，</a:t>
            </a:r>
            <a:r>
              <a:rPr lang="en-US" altLang="zh-CN" sz="1200" b="1" dirty="0"/>
              <a:t>1966</a:t>
            </a:r>
            <a:r>
              <a:rPr lang="zh-CN" altLang="en-US" sz="1200" b="1" dirty="0"/>
              <a:t>年增长到</a:t>
            </a:r>
            <a:r>
              <a:rPr lang="en-US" altLang="zh-CN" sz="1200" b="1" dirty="0"/>
              <a:t>2300</a:t>
            </a:r>
            <a:r>
              <a:rPr lang="zh-CN" altLang="en-US" sz="1200" b="1" dirty="0"/>
              <a:t>万美元。</a:t>
            </a:r>
          </a:p>
          <a:p>
            <a:endParaRPr lang="en-US" altLang="zh-CN" sz="1200" b="1" dirty="0"/>
          </a:p>
          <a:p>
            <a:r>
              <a:rPr lang="en-US" altLang="zh-CN" sz="1200" b="1" dirty="0"/>
              <a:t>1966</a:t>
            </a:r>
            <a:r>
              <a:rPr lang="zh-CN" altLang="en-US" sz="1200" b="1" dirty="0"/>
              <a:t>年</a:t>
            </a:r>
            <a:r>
              <a:rPr lang="en-US" altLang="zh-CN" sz="1200" b="1" dirty="0"/>
              <a:t>8</a:t>
            </a:r>
            <a:r>
              <a:rPr lang="zh-CN" altLang="en-US" sz="1200" b="1" dirty="0"/>
              <a:t>月</a:t>
            </a:r>
            <a:r>
              <a:rPr lang="en-US" altLang="zh-CN" sz="1200" b="1" dirty="0"/>
              <a:t>16</a:t>
            </a:r>
            <a:r>
              <a:rPr lang="zh-CN" altLang="en-US" sz="1200" b="1" dirty="0"/>
              <a:t>日，</a:t>
            </a:r>
            <a:r>
              <a:rPr lang="en-US" altLang="zh-CN" sz="1200" b="1" dirty="0"/>
              <a:t>DEC</a:t>
            </a:r>
            <a:r>
              <a:rPr lang="zh-CN" altLang="en-US" sz="1200" b="1" dirty="0"/>
              <a:t>公司公开招股上市，价格为每股</a:t>
            </a:r>
            <a:r>
              <a:rPr lang="en-US" altLang="zh-CN" sz="1200" b="1" dirty="0"/>
              <a:t>22</a:t>
            </a:r>
            <a:r>
              <a:rPr lang="zh-CN" altLang="en-US" sz="1200" b="1" dirty="0"/>
              <a:t>美元，</a:t>
            </a:r>
            <a:r>
              <a:rPr lang="en-US" altLang="zh-CN" sz="1200" b="1" dirty="0"/>
              <a:t>ARD</a:t>
            </a:r>
            <a:r>
              <a:rPr lang="zh-CN" altLang="en-US" sz="1200" b="1" dirty="0"/>
              <a:t>公司拥有</a:t>
            </a:r>
            <a:r>
              <a:rPr lang="en-US" altLang="zh-CN" sz="1200" b="1" dirty="0"/>
              <a:t>175</a:t>
            </a:r>
            <a:r>
              <a:rPr lang="zh-CN" altLang="en-US" sz="1200" b="1" dirty="0"/>
              <a:t>万股，占公司股份总额的</a:t>
            </a:r>
            <a:r>
              <a:rPr lang="en-US" altLang="zh-CN" sz="1200" b="1" dirty="0"/>
              <a:t>65%</a:t>
            </a:r>
            <a:r>
              <a:rPr lang="zh-CN" altLang="en-US" sz="1200" b="1" dirty="0"/>
              <a:t>，价值</a:t>
            </a:r>
            <a:r>
              <a:rPr lang="en-US" altLang="zh-CN" sz="1200" b="1" dirty="0"/>
              <a:t>3850</a:t>
            </a:r>
            <a:r>
              <a:rPr lang="zh-CN" altLang="en-US" sz="1200" b="1" dirty="0"/>
              <a:t>万美元，增值达</a:t>
            </a:r>
            <a:r>
              <a:rPr lang="en-US" altLang="zh-CN" sz="1200" b="1" dirty="0"/>
              <a:t>550</a:t>
            </a:r>
            <a:r>
              <a:rPr lang="zh-CN" altLang="en-US" sz="1200" b="1" dirty="0"/>
              <a:t>倍，奥尔森拥有</a:t>
            </a:r>
            <a:r>
              <a:rPr lang="en-US" altLang="zh-CN" sz="1200" b="1" dirty="0"/>
              <a:t>35</a:t>
            </a:r>
            <a:r>
              <a:rPr lang="zh-CN" altLang="en-US" sz="1200" b="1" dirty="0"/>
              <a:t>万股，占</a:t>
            </a:r>
            <a:r>
              <a:rPr lang="en-US" altLang="zh-CN" sz="1200" b="1" dirty="0"/>
              <a:t>13%</a:t>
            </a:r>
            <a:r>
              <a:rPr lang="zh-CN" altLang="en-US" sz="1200" b="1" dirty="0"/>
              <a:t>，价值</a:t>
            </a:r>
            <a:r>
              <a:rPr lang="en-US" altLang="zh-CN" sz="1200" b="1" dirty="0"/>
              <a:t>770</a:t>
            </a:r>
            <a:r>
              <a:rPr lang="zh-CN" altLang="en-US" sz="1200" b="1" dirty="0"/>
              <a:t>万美元；安德森拥有</a:t>
            </a:r>
            <a:r>
              <a:rPr lang="en-US" altLang="zh-CN" sz="1200" b="1" dirty="0"/>
              <a:t>14</a:t>
            </a:r>
            <a:r>
              <a:rPr lang="zh-CN" altLang="en-US" sz="1200" b="1" dirty="0"/>
              <a:t>万股，上市后即可转让，价值</a:t>
            </a:r>
            <a:r>
              <a:rPr lang="en-US" altLang="zh-CN" sz="1200" b="1" dirty="0"/>
              <a:t>300</a:t>
            </a:r>
            <a:r>
              <a:rPr lang="zh-CN" altLang="en-US" sz="1200" b="1" dirty="0"/>
              <a:t>万美元。</a:t>
            </a:r>
          </a:p>
        </p:txBody>
      </p:sp>
      <p:pic>
        <p:nvPicPr>
          <p:cNvPr id="1026" name="Picture 2">
            <a:extLst>
              <a:ext uri="{FF2B5EF4-FFF2-40B4-BE49-F238E27FC236}">
                <a16:creationId xmlns:a16="http://schemas.microsoft.com/office/drawing/2014/main" id="{739F77C5-D4DC-46CC-ABA5-910444EE5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503238"/>
            <a:ext cx="23812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82FCAB2-F9D8-4D54-A274-05607177D0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1018" y="4919477"/>
            <a:ext cx="3150982" cy="1663885"/>
          </a:xfrm>
          <a:prstGeom prst="rect">
            <a:avLst/>
          </a:prstGeom>
        </p:spPr>
      </p:pic>
      <p:pic>
        <p:nvPicPr>
          <p:cNvPr id="6" name="图片 5">
            <a:extLst>
              <a:ext uri="{FF2B5EF4-FFF2-40B4-BE49-F238E27FC236}">
                <a16:creationId xmlns:a16="http://schemas.microsoft.com/office/drawing/2014/main" id="{0BECB1C4-CA80-4A4B-B556-6C79099DD0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7737" y="4327780"/>
            <a:ext cx="1730554" cy="517814"/>
          </a:xfrm>
          <a:prstGeom prst="rect">
            <a:avLst/>
          </a:prstGeom>
        </p:spPr>
      </p:pic>
      <p:pic>
        <p:nvPicPr>
          <p:cNvPr id="7" name="图片 6">
            <a:extLst>
              <a:ext uri="{FF2B5EF4-FFF2-40B4-BE49-F238E27FC236}">
                <a16:creationId xmlns:a16="http://schemas.microsoft.com/office/drawing/2014/main" id="{9435BB6A-81FD-4D36-A292-9655586655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7057" y="4327780"/>
            <a:ext cx="2901571" cy="2255582"/>
          </a:xfrm>
          <a:prstGeom prst="rect">
            <a:avLst/>
          </a:prstGeom>
        </p:spPr>
      </p:pic>
    </p:spTree>
    <p:extLst>
      <p:ext uri="{BB962C8B-B14F-4D97-AF65-F5344CB8AC3E}">
        <p14:creationId xmlns:p14="http://schemas.microsoft.com/office/powerpoint/2010/main" val="2828395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C23037E-045B-4E4E-9DCF-F064BDA48802}"/>
              </a:ext>
            </a:extLst>
          </p:cNvPr>
          <p:cNvSpPr>
            <a:spLocks noGrp="1"/>
          </p:cNvSpPr>
          <p:nvPr>
            <p:ph idx="1"/>
          </p:nvPr>
        </p:nvSpPr>
        <p:spPr>
          <a:xfrm>
            <a:off x="457200" y="559221"/>
            <a:ext cx="8229600" cy="4525963"/>
          </a:xfrm>
        </p:spPr>
        <p:txBody>
          <a:bodyPr/>
          <a:lstStyle/>
          <a:p>
            <a:pPr lvl="1"/>
            <a:r>
              <a:rPr lang="en-US" altLang="zh-CN" sz="1600" b="1" dirty="0"/>
              <a:t>PDP-11</a:t>
            </a:r>
            <a:r>
              <a:rPr lang="zh-CN" altLang="en-US" sz="1600" b="1" dirty="0"/>
              <a:t>指令系统属于典型的</a:t>
            </a:r>
            <a:r>
              <a:rPr lang="en-US" altLang="zh-CN" sz="1600" b="1" dirty="0">
                <a:solidFill>
                  <a:srgbClr val="FF0000"/>
                </a:solidFill>
              </a:rPr>
              <a:t>16</a:t>
            </a:r>
            <a:r>
              <a:rPr lang="zh-CN" altLang="en-US" sz="1600" b="1" dirty="0">
                <a:solidFill>
                  <a:srgbClr val="FF0000"/>
                </a:solidFill>
              </a:rPr>
              <a:t>位</a:t>
            </a:r>
            <a:r>
              <a:rPr lang="en-US" altLang="zh-CN" sz="1600" b="1" dirty="0">
                <a:solidFill>
                  <a:srgbClr val="FF0000"/>
                </a:solidFill>
              </a:rPr>
              <a:t>CISC</a:t>
            </a:r>
            <a:r>
              <a:rPr lang="zh-CN" altLang="en-US" sz="1600" b="1" dirty="0">
                <a:solidFill>
                  <a:srgbClr val="FF0000"/>
                </a:solidFill>
              </a:rPr>
              <a:t>指令系统</a:t>
            </a:r>
            <a:r>
              <a:rPr lang="zh-CN" altLang="en-US" sz="1600" b="1" dirty="0"/>
              <a:t>，指令字长通常为单字长（</a:t>
            </a:r>
            <a:r>
              <a:rPr lang="en-US" altLang="zh-CN" sz="1600" b="1" dirty="0"/>
              <a:t>16</a:t>
            </a:r>
            <a:r>
              <a:rPr lang="zh-CN" altLang="en-US" sz="1600" b="1" dirty="0"/>
              <a:t>位），有单操作数（单地址）、双操作数（双地址）两种指令格式，如图</a:t>
            </a:r>
            <a:r>
              <a:rPr lang="en-US" altLang="zh-CN" sz="1600" b="1" dirty="0"/>
              <a:t>5.14a</a:t>
            </a:r>
          </a:p>
          <a:p>
            <a:pPr lvl="1"/>
            <a:endParaRPr lang="en-US" altLang="zh-CN" sz="1600" b="1" dirty="0"/>
          </a:p>
          <a:p>
            <a:pPr lvl="1"/>
            <a:r>
              <a:rPr lang="zh-CN" altLang="en-US" sz="1600" b="1" dirty="0"/>
              <a:t>双操作数时，通过采用变址寻址方式，可以增加</a:t>
            </a:r>
            <a:r>
              <a:rPr lang="en-US" altLang="zh-CN" sz="1600" b="1" dirty="0"/>
              <a:t>1</a:t>
            </a:r>
            <a:r>
              <a:rPr lang="zh-CN" altLang="en-US" sz="1600" b="1" dirty="0">
                <a:latin typeface="等线" panose="02010600030101010101" pitchFamily="2" charset="-122"/>
                <a:ea typeface="等线" panose="02010600030101010101" pitchFamily="2" charset="-122"/>
              </a:rPr>
              <a:t>～</a:t>
            </a:r>
            <a:r>
              <a:rPr lang="en-US" altLang="zh-CN" sz="1600" b="1" dirty="0"/>
              <a:t>2</a:t>
            </a:r>
            <a:r>
              <a:rPr lang="zh-CN" altLang="en-US" sz="1600" b="1" dirty="0"/>
              <a:t>个立即数</a:t>
            </a:r>
            <a:r>
              <a:rPr lang="en-US" altLang="zh-CN" sz="1600" b="1" dirty="0"/>
              <a:t>index</a:t>
            </a:r>
            <a:r>
              <a:rPr lang="zh-CN" altLang="en-US" sz="1600" b="1" dirty="0"/>
              <a:t>字段，从而将指令扩展为双字长（</a:t>
            </a:r>
            <a:r>
              <a:rPr lang="en-US" altLang="zh-CN" sz="1600" b="1" dirty="0"/>
              <a:t>32</a:t>
            </a:r>
            <a:r>
              <a:rPr lang="zh-CN" altLang="en-US" sz="1600" b="1" dirty="0"/>
              <a:t>位）、三字长（</a:t>
            </a:r>
            <a:r>
              <a:rPr lang="en-US" altLang="zh-CN" sz="1600" b="1" dirty="0"/>
              <a:t>48</a:t>
            </a:r>
            <a:r>
              <a:rPr lang="zh-CN" altLang="en-US" sz="1600" b="1" dirty="0"/>
              <a:t>位）指令格式，如图</a:t>
            </a:r>
            <a:r>
              <a:rPr lang="en-US" altLang="zh-CN" sz="1600" b="1" dirty="0"/>
              <a:t>5.14b</a:t>
            </a:r>
          </a:p>
          <a:p>
            <a:pPr lvl="1"/>
            <a:endParaRPr lang="en-US" altLang="zh-CN" sz="1600" b="1" dirty="0"/>
          </a:p>
          <a:p>
            <a:pPr lvl="1"/>
            <a:endParaRPr lang="zh-CN" altLang="en-US" sz="1600" b="1" dirty="0"/>
          </a:p>
        </p:txBody>
      </p:sp>
      <p:grpSp>
        <p:nvGrpSpPr>
          <p:cNvPr id="13" name="组合 12">
            <a:extLst>
              <a:ext uri="{FF2B5EF4-FFF2-40B4-BE49-F238E27FC236}">
                <a16:creationId xmlns:a16="http://schemas.microsoft.com/office/drawing/2014/main" id="{54061178-0753-450B-AC38-722B1AB7CA89}"/>
              </a:ext>
            </a:extLst>
          </p:cNvPr>
          <p:cNvGrpSpPr/>
          <p:nvPr/>
        </p:nvGrpSpPr>
        <p:grpSpPr>
          <a:xfrm>
            <a:off x="1321008" y="2924944"/>
            <a:ext cx="6275189" cy="3600400"/>
            <a:chOff x="1321008" y="2924944"/>
            <a:chExt cx="6275189" cy="3600400"/>
          </a:xfrm>
        </p:grpSpPr>
        <p:pic>
          <p:nvPicPr>
            <p:cNvPr id="5" name="图片 4">
              <a:extLst>
                <a:ext uri="{FF2B5EF4-FFF2-40B4-BE49-F238E27FC236}">
                  <a16:creationId xmlns:a16="http://schemas.microsoft.com/office/drawing/2014/main" id="{97E00568-63D3-4B5D-B7E4-5FF3BB02E8A7}"/>
                </a:ext>
              </a:extLst>
            </p:cNvPr>
            <p:cNvPicPr>
              <a:picLocks noChangeAspect="1"/>
            </p:cNvPicPr>
            <p:nvPr/>
          </p:nvPicPr>
          <p:blipFill>
            <a:blip r:embed="rId2"/>
            <a:stretch>
              <a:fillRect/>
            </a:stretch>
          </p:blipFill>
          <p:spPr>
            <a:xfrm>
              <a:off x="1321008" y="2924944"/>
              <a:ext cx="3737167" cy="1378021"/>
            </a:xfrm>
            <a:prstGeom prst="rect">
              <a:avLst/>
            </a:prstGeom>
          </p:spPr>
        </p:pic>
        <p:grpSp>
          <p:nvGrpSpPr>
            <p:cNvPr id="10" name="组合 9">
              <a:extLst>
                <a:ext uri="{FF2B5EF4-FFF2-40B4-BE49-F238E27FC236}">
                  <a16:creationId xmlns:a16="http://schemas.microsoft.com/office/drawing/2014/main" id="{3EBDE492-7C27-450D-9AA9-5E6F5FAD12FD}"/>
                </a:ext>
              </a:extLst>
            </p:cNvPr>
            <p:cNvGrpSpPr/>
            <p:nvPr/>
          </p:nvGrpSpPr>
          <p:grpSpPr>
            <a:xfrm>
              <a:off x="1331640" y="5085179"/>
              <a:ext cx="6264557" cy="432052"/>
              <a:chOff x="883246" y="5493162"/>
              <a:chExt cx="7701705" cy="587172"/>
            </a:xfrm>
          </p:grpSpPr>
          <p:pic>
            <p:nvPicPr>
              <p:cNvPr id="7" name="图片 6">
                <a:extLst>
                  <a:ext uri="{FF2B5EF4-FFF2-40B4-BE49-F238E27FC236}">
                    <a16:creationId xmlns:a16="http://schemas.microsoft.com/office/drawing/2014/main" id="{D33ACDA4-A254-4D21-9A41-F42AE08CE256}"/>
                  </a:ext>
                </a:extLst>
              </p:cNvPr>
              <p:cNvPicPr>
                <a:picLocks noChangeAspect="1"/>
              </p:cNvPicPr>
              <p:nvPr/>
            </p:nvPicPr>
            <p:blipFill>
              <a:blip r:embed="rId3"/>
              <a:stretch>
                <a:fillRect/>
              </a:stretch>
            </p:blipFill>
            <p:spPr>
              <a:xfrm>
                <a:off x="1835696" y="5493162"/>
                <a:ext cx="6749255" cy="546801"/>
              </a:xfrm>
              <a:prstGeom prst="rect">
                <a:avLst/>
              </a:prstGeom>
            </p:spPr>
          </p:pic>
          <p:pic>
            <p:nvPicPr>
              <p:cNvPr id="9" name="图片 8">
                <a:extLst>
                  <a:ext uri="{FF2B5EF4-FFF2-40B4-BE49-F238E27FC236}">
                    <a16:creationId xmlns:a16="http://schemas.microsoft.com/office/drawing/2014/main" id="{B6F88187-76A9-49DA-8273-773288C839F5}"/>
                  </a:ext>
                </a:extLst>
              </p:cNvPr>
              <p:cNvPicPr>
                <a:picLocks noChangeAspect="1"/>
              </p:cNvPicPr>
              <p:nvPr/>
            </p:nvPicPr>
            <p:blipFill>
              <a:blip r:embed="rId4"/>
              <a:stretch>
                <a:fillRect/>
              </a:stretch>
            </p:blipFill>
            <p:spPr>
              <a:xfrm>
                <a:off x="883246" y="5533532"/>
                <a:ext cx="904709" cy="546802"/>
              </a:xfrm>
              <a:prstGeom prst="rect">
                <a:avLst/>
              </a:prstGeom>
            </p:spPr>
          </p:pic>
        </p:grpSp>
        <p:sp>
          <p:nvSpPr>
            <p:cNvPr id="12" name="文本框 11">
              <a:extLst>
                <a:ext uri="{FF2B5EF4-FFF2-40B4-BE49-F238E27FC236}">
                  <a16:creationId xmlns:a16="http://schemas.microsoft.com/office/drawing/2014/main" id="{D3D6E792-FF0D-4EAD-9D99-A516ACECBF4E}"/>
                </a:ext>
              </a:extLst>
            </p:cNvPr>
            <p:cNvSpPr txBox="1"/>
            <p:nvPr/>
          </p:nvSpPr>
          <p:spPr>
            <a:xfrm>
              <a:off x="3255819" y="6217567"/>
              <a:ext cx="2108269" cy="307777"/>
            </a:xfrm>
            <a:prstGeom prst="rect">
              <a:avLst/>
            </a:prstGeom>
            <a:noFill/>
          </p:spPr>
          <p:txBody>
            <a:bodyPr wrap="none" rtlCol="0">
              <a:spAutoFit/>
            </a:bodyPr>
            <a:lstStyle/>
            <a:p>
              <a:r>
                <a:rPr lang="zh-CN" altLang="en-US" sz="1400" b="1" dirty="0"/>
                <a:t>图</a:t>
              </a:r>
              <a:r>
                <a:rPr lang="en-US" altLang="zh-CN" sz="1400" b="1" dirty="0"/>
                <a:t>5.14    PDP-11</a:t>
              </a:r>
              <a:r>
                <a:rPr lang="zh-CN" altLang="en-US" sz="1400" b="1" dirty="0"/>
                <a:t>指令格式</a:t>
              </a:r>
            </a:p>
          </p:txBody>
        </p:sp>
      </p:grpSp>
      <p:sp>
        <p:nvSpPr>
          <p:cNvPr id="14" name="文本框 13">
            <a:extLst>
              <a:ext uri="{FF2B5EF4-FFF2-40B4-BE49-F238E27FC236}">
                <a16:creationId xmlns:a16="http://schemas.microsoft.com/office/drawing/2014/main" id="{4FB81125-FAF3-4EDA-9BB8-4B253CFB8E4A}"/>
              </a:ext>
            </a:extLst>
          </p:cNvPr>
          <p:cNvSpPr txBox="1"/>
          <p:nvPr/>
        </p:nvSpPr>
        <p:spPr>
          <a:xfrm>
            <a:off x="2843808" y="4509120"/>
            <a:ext cx="1282723" cy="246221"/>
          </a:xfrm>
          <a:prstGeom prst="rect">
            <a:avLst/>
          </a:prstGeom>
          <a:noFill/>
        </p:spPr>
        <p:txBody>
          <a:bodyPr wrap="none" rtlCol="0">
            <a:spAutoFit/>
          </a:bodyPr>
          <a:lstStyle/>
          <a:p>
            <a:r>
              <a:rPr lang="en-US" altLang="zh-CN" sz="1000" b="1" dirty="0"/>
              <a:t>(a)  </a:t>
            </a:r>
            <a:r>
              <a:rPr lang="zh-CN" altLang="en-US" sz="1000" b="1" dirty="0"/>
              <a:t>单字长指令格式</a:t>
            </a:r>
          </a:p>
        </p:txBody>
      </p:sp>
      <p:sp>
        <p:nvSpPr>
          <p:cNvPr id="15" name="文本框 14">
            <a:extLst>
              <a:ext uri="{FF2B5EF4-FFF2-40B4-BE49-F238E27FC236}">
                <a16:creationId xmlns:a16="http://schemas.microsoft.com/office/drawing/2014/main" id="{9CCC11E3-D45D-4046-A3AA-FA0FE01AB7B8}"/>
              </a:ext>
            </a:extLst>
          </p:cNvPr>
          <p:cNvSpPr txBox="1"/>
          <p:nvPr/>
        </p:nvSpPr>
        <p:spPr>
          <a:xfrm>
            <a:off x="2915816" y="5589240"/>
            <a:ext cx="1802096" cy="246221"/>
          </a:xfrm>
          <a:prstGeom prst="rect">
            <a:avLst/>
          </a:prstGeom>
          <a:noFill/>
        </p:spPr>
        <p:txBody>
          <a:bodyPr wrap="none" rtlCol="0">
            <a:spAutoFit/>
          </a:bodyPr>
          <a:lstStyle/>
          <a:p>
            <a:r>
              <a:rPr lang="en-US" altLang="zh-CN" sz="1000" b="1" dirty="0"/>
              <a:t>(b)  </a:t>
            </a:r>
            <a:r>
              <a:rPr lang="zh-CN" altLang="en-US" sz="1000" b="1" dirty="0"/>
              <a:t>双字长、三字长指令格式</a:t>
            </a:r>
          </a:p>
        </p:txBody>
      </p:sp>
    </p:spTree>
    <p:extLst>
      <p:ext uri="{BB962C8B-B14F-4D97-AF65-F5344CB8AC3E}">
        <p14:creationId xmlns:p14="http://schemas.microsoft.com/office/powerpoint/2010/main" val="1416952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C23037E-045B-4E4E-9DCF-F064BDA48802}"/>
              </a:ext>
            </a:extLst>
          </p:cNvPr>
          <p:cNvSpPr>
            <a:spLocks noGrp="1"/>
          </p:cNvSpPr>
          <p:nvPr>
            <p:ph idx="1"/>
          </p:nvPr>
        </p:nvSpPr>
        <p:spPr>
          <a:xfrm>
            <a:off x="457200" y="332656"/>
            <a:ext cx="8229600" cy="4525963"/>
          </a:xfrm>
        </p:spPr>
        <p:txBody>
          <a:bodyPr/>
          <a:lstStyle/>
          <a:p>
            <a:pPr lvl="1"/>
            <a:r>
              <a:rPr lang="zh-CN" altLang="en-US" sz="1600" b="1" dirty="0"/>
              <a:t>寻址特征字段</a:t>
            </a:r>
            <a:r>
              <a:rPr lang="en-US" altLang="zh-CN" sz="1600" b="1" dirty="0">
                <a:solidFill>
                  <a:srgbClr val="FF0000"/>
                </a:solidFill>
              </a:rPr>
              <a:t>I</a:t>
            </a:r>
            <a:r>
              <a:rPr lang="zh-CN" altLang="en-US" sz="1600" b="1" dirty="0"/>
              <a:t>（寻址模式）为</a:t>
            </a:r>
            <a:r>
              <a:rPr lang="en-US" altLang="zh-CN" sz="1600" b="1" dirty="0"/>
              <a:t>3</a:t>
            </a:r>
            <a:r>
              <a:rPr lang="zh-CN" altLang="en-US" sz="1600" b="1" dirty="0"/>
              <a:t>位，因此有</a:t>
            </a:r>
            <a:r>
              <a:rPr lang="en-US" altLang="zh-CN" sz="1600" b="1" dirty="0"/>
              <a:t>8</a:t>
            </a:r>
            <a:r>
              <a:rPr lang="zh-CN" altLang="en-US" sz="1600" b="1" dirty="0"/>
              <a:t>种寻址方式，如表</a:t>
            </a:r>
            <a:r>
              <a:rPr lang="en-US" altLang="zh-CN" sz="1600" b="1" dirty="0"/>
              <a:t>5.1</a:t>
            </a:r>
            <a:r>
              <a:rPr lang="zh-CN" altLang="en-US" sz="1600" b="1" dirty="0"/>
              <a:t>所示</a:t>
            </a:r>
            <a:endParaRPr lang="en-US" altLang="zh-CN" sz="1600" b="1" dirty="0"/>
          </a:p>
          <a:p>
            <a:pPr lvl="1"/>
            <a:endParaRPr lang="en-US" altLang="zh-CN" sz="1600" b="1" dirty="0"/>
          </a:p>
          <a:p>
            <a:pPr lvl="1"/>
            <a:r>
              <a:rPr lang="zh-CN" altLang="en-US" sz="1600" b="1" dirty="0"/>
              <a:t>寄存器字段</a:t>
            </a:r>
            <a:r>
              <a:rPr lang="en-US" altLang="zh-CN" sz="1600" b="1" dirty="0">
                <a:solidFill>
                  <a:srgbClr val="FF0000"/>
                </a:solidFill>
              </a:rPr>
              <a:t>A</a:t>
            </a:r>
            <a:r>
              <a:rPr lang="zh-CN" altLang="en-US" sz="1600" b="1" dirty="0"/>
              <a:t>（操作数地址）为</a:t>
            </a:r>
            <a:r>
              <a:rPr lang="en-US" altLang="zh-CN" sz="1600" b="1" dirty="0"/>
              <a:t>3</a:t>
            </a:r>
            <a:r>
              <a:rPr lang="zh-CN" altLang="en-US" sz="1600" b="1" dirty="0"/>
              <a:t>位，可寻址</a:t>
            </a:r>
            <a:r>
              <a:rPr lang="en-US" altLang="zh-CN" sz="1600" b="1" dirty="0"/>
              <a:t>8</a:t>
            </a:r>
            <a:r>
              <a:rPr lang="zh-CN" altLang="en-US" sz="1600" b="1" dirty="0"/>
              <a:t>个寄存器</a:t>
            </a:r>
            <a:r>
              <a:rPr lang="en-US" altLang="zh-CN" sz="1600" b="1" dirty="0"/>
              <a:t>R</a:t>
            </a:r>
            <a:r>
              <a:rPr lang="en-US" altLang="zh-CN" sz="1600" b="1" baseline="-25000" dirty="0"/>
              <a:t>0</a:t>
            </a:r>
            <a:r>
              <a:rPr lang="zh-CN" altLang="en-US" sz="1600" b="1" dirty="0">
                <a:latin typeface="等线" panose="02010600030101010101" pitchFamily="2" charset="-122"/>
                <a:ea typeface="等线" panose="02010600030101010101" pitchFamily="2" charset="-122"/>
              </a:rPr>
              <a:t>～</a:t>
            </a:r>
            <a:r>
              <a:rPr lang="en-US" altLang="zh-CN" sz="1600" b="1" dirty="0"/>
              <a:t>R</a:t>
            </a:r>
            <a:r>
              <a:rPr lang="en-US" altLang="zh-CN" sz="1600" b="1" baseline="-25000" dirty="0"/>
              <a:t>7</a:t>
            </a:r>
            <a:r>
              <a:rPr lang="zh-CN" altLang="en-US" sz="1600" b="1" dirty="0"/>
              <a:t>；其中</a:t>
            </a:r>
            <a:r>
              <a:rPr lang="en-US" altLang="zh-CN" sz="1600" b="1" dirty="0"/>
              <a:t>R</a:t>
            </a:r>
            <a:r>
              <a:rPr lang="en-US" altLang="zh-CN" sz="1600" b="1" baseline="-25000" dirty="0"/>
              <a:t>0</a:t>
            </a:r>
            <a:r>
              <a:rPr lang="zh-CN" altLang="en-US" sz="1600" b="1" dirty="0">
                <a:latin typeface="等线" panose="02010600030101010101" pitchFamily="2" charset="-122"/>
                <a:ea typeface="等线" panose="02010600030101010101" pitchFamily="2" charset="-122"/>
              </a:rPr>
              <a:t>～</a:t>
            </a:r>
            <a:r>
              <a:rPr lang="en-US" altLang="zh-CN" sz="1600" b="1" dirty="0"/>
              <a:t>R</a:t>
            </a:r>
            <a:r>
              <a:rPr lang="en-US" altLang="zh-CN" sz="1600" b="1" baseline="-25000" dirty="0"/>
              <a:t>5</a:t>
            </a:r>
            <a:r>
              <a:rPr lang="zh-CN" altLang="en-US" sz="1600" b="1" dirty="0"/>
              <a:t>为通用寄存器，</a:t>
            </a:r>
            <a:r>
              <a:rPr lang="en-US" altLang="zh-CN" sz="1600" b="1" dirty="0"/>
              <a:t>R</a:t>
            </a:r>
            <a:r>
              <a:rPr lang="en-US" altLang="zh-CN" sz="1600" b="1" baseline="-25000" dirty="0"/>
              <a:t>6</a:t>
            </a:r>
            <a:r>
              <a:rPr lang="zh-CN" altLang="en-US" sz="1600" b="1" dirty="0"/>
              <a:t>为</a:t>
            </a:r>
            <a:r>
              <a:rPr lang="en-US" altLang="zh-CN" sz="1600" b="1" dirty="0"/>
              <a:t>SP</a:t>
            </a:r>
            <a:r>
              <a:rPr lang="zh-CN" altLang="en-US" sz="1600" b="1" dirty="0"/>
              <a:t>（堆栈指针寄存器），</a:t>
            </a:r>
            <a:r>
              <a:rPr lang="en-US" altLang="zh-CN" sz="1600" b="1" dirty="0"/>
              <a:t>R</a:t>
            </a:r>
            <a:r>
              <a:rPr lang="en-US" altLang="zh-CN" sz="1600" b="1" baseline="-25000" dirty="0"/>
              <a:t>7</a:t>
            </a:r>
            <a:r>
              <a:rPr lang="zh-CN" altLang="en-US" sz="1600" b="1" dirty="0"/>
              <a:t>为</a:t>
            </a:r>
            <a:r>
              <a:rPr lang="en-US" altLang="zh-CN" sz="1600" b="1" dirty="0"/>
              <a:t>PC</a:t>
            </a:r>
            <a:r>
              <a:rPr lang="zh-CN" altLang="en-US" sz="1600" b="1" dirty="0"/>
              <a:t>（程序计数器）</a:t>
            </a:r>
            <a:endParaRPr lang="en-US" altLang="zh-CN" sz="1600" b="1" dirty="0"/>
          </a:p>
          <a:p>
            <a:pPr lvl="1"/>
            <a:endParaRPr lang="en-US" altLang="zh-CN" sz="1600" b="1" dirty="0"/>
          </a:p>
          <a:p>
            <a:pPr lvl="1"/>
            <a:r>
              <a:rPr lang="en-US" altLang="zh-CN" sz="1600" b="1" dirty="0"/>
              <a:t>PDP-11</a:t>
            </a:r>
            <a:r>
              <a:rPr lang="zh-CN" altLang="en-US" sz="1600" b="1" dirty="0"/>
              <a:t>的</a:t>
            </a:r>
            <a:r>
              <a:rPr lang="zh-CN" altLang="en-US" sz="1600" b="1" dirty="0">
                <a:solidFill>
                  <a:srgbClr val="FF0000"/>
                </a:solidFill>
              </a:rPr>
              <a:t>自增、自减</a:t>
            </a:r>
            <a:r>
              <a:rPr lang="zh-CN" altLang="en-US" sz="1600" b="1" dirty="0"/>
              <a:t>寻址方式，方便对堆栈进行操作（</a:t>
            </a:r>
            <a:r>
              <a:rPr lang="en-US" altLang="zh-CN" sz="1600" b="1" dirty="0">
                <a:highlight>
                  <a:srgbClr val="FFFF00"/>
                </a:highlight>
              </a:rPr>
              <a:t>SP--</a:t>
            </a:r>
            <a:r>
              <a:rPr lang="zh-CN" altLang="en-US" sz="1600" b="1" dirty="0"/>
              <a:t>），也影响了</a:t>
            </a:r>
            <a:r>
              <a:rPr lang="en-US" altLang="zh-CN" sz="1600" b="1" dirty="0"/>
              <a:t>C</a:t>
            </a:r>
            <a:r>
              <a:rPr lang="zh-CN" altLang="en-US" sz="1600" b="1" dirty="0"/>
              <a:t>语言的语法（</a:t>
            </a:r>
            <a:r>
              <a:rPr lang="en-US" altLang="zh-CN" sz="1600" b="1" dirty="0" err="1"/>
              <a:t>i</a:t>
            </a:r>
            <a:r>
              <a:rPr lang="en-US" altLang="zh-CN" sz="1600" b="1" dirty="0"/>
              <a:t>++</a:t>
            </a:r>
            <a:r>
              <a:rPr lang="zh-CN" altLang="en-US" sz="1600" b="1" dirty="0"/>
              <a:t>，</a:t>
            </a:r>
            <a:r>
              <a:rPr lang="en-US" altLang="zh-CN" sz="1600" b="1" dirty="0"/>
              <a:t>++</a:t>
            </a:r>
            <a:r>
              <a:rPr lang="en-US" altLang="zh-CN" sz="1600" b="1" dirty="0" err="1"/>
              <a:t>i</a:t>
            </a:r>
            <a:r>
              <a:rPr lang="zh-CN" altLang="en-US" sz="1600" b="1" dirty="0"/>
              <a:t>，</a:t>
            </a:r>
            <a:r>
              <a:rPr lang="en-US" altLang="zh-CN" sz="1600" b="1" dirty="0" err="1"/>
              <a:t>i</a:t>
            </a:r>
            <a:r>
              <a:rPr lang="en-US" altLang="zh-CN" sz="1600" b="1" dirty="0"/>
              <a:t>--</a:t>
            </a:r>
            <a:r>
              <a:rPr lang="zh-CN" altLang="en-US" sz="1600" b="1" dirty="0"/>
              <a:t>，</a:t>
            </a:r>
            <a:r>
              <a:rPr lang="en-US" altLang="zh-CN" sz="1600" b="1" dirty="0"/>
              <a:t>--</a:t>
            </a:r>
            <a:r>
              <a:rPr lang="en-US" altLang="zh-CN" sz="1600" b="1" dirty="0" err="1"/>
              <a:t>i</a:t>
            </a:r>
            <a:r>
              <a:rPr lang="zh-CN" altLang="en-US" sz="1600" b="1" dirty="0"/>
              <a:t>，</a:t>
            </a:r>
            <a:r>
              <a:rPr lang="en-US" altLang="zh-CN" sz="1600" b="1" dirty="0"/>
              <a:t>*(--</a:t>
            </a:r>
            <a:r>
              <a:rPr lang="en-US" altLang="zh-CN" sz="1600" b="1" dirty="0" err="1"/>
              <a:t>i</a:t>
            </a:r>
            <a:r>
              <a:rPr lang="en-US" altLang="zh-CN" sz="1600" b="1" dirty="0"/>
              <a:t>)=*(</a:t>
            </a:r>
            <a:r>
              <a:rPr lang="en-US" altLang="zh-CN" sz="1600" b="1" dirty="0" err="1"/>
              <a:t>j++</a:t>
            </a:r>
            <a:r>
              <a:rPr lang="en-US" altLang="zh-CN" sz="1600" b="1" dirty="0"/>
              <a:t>)</a:t>
            </a:r>
            <a:r>
              <a:rPr lang="zh-CN" altLang="en-US" sz="1600" b="1" dirty="0"/>
              <a:t>）</a:t>
            </a:r>
            <a:endParaRPr lang="en-US" altLang="zh-CN" sz="1600" b="1" dirty="0"/>
          </a:p>
          <a:p>
            <a:pPr lvl="1"/>
            <a:endParaRPr lang="en-US" altLang="zh-CN" sz="1600" b="1" dirty="0"/>
          </a:p>
          <a:p>
            <a:pPr lvl="1"/>
            <a:endParaRPr lang="zh-CN" altLang="en-US" sz="1600" b="1" dirty="0"/>
          </a:p>
        </p:txBody>
      </p:sp>
      <p:graphicFrame>
        <p:nvGraphicFramePr>
          <p:cNvPr id="11" name="内容占位符 12">
            <a:extLst>
              <a:ext uri="{FF2B5EF4-FFF2-40B4-BE49-F238E27FC236}">
                <a16:creationId xmlns:a16="http://schemas.microsoft.com/office/drawing/2014/main" id="{022A4F0E-700A-4BB1-BEB9-EEDE91141F6E}"/>
              </a:ext>
            </a:extLst>
          </p:cNvPr>
          <p:cNvGraphicFramePr>
            <a:graphicFrameLocks/>
          </p:cNvGraphicFramePr>
          <p:nvPr>
            <p:extLst>
              <p:ext uri="{D42A27DB-BD31-4B8C-83A1-F6EECF244321}">
                <p14:modId xmlns:p14="http://schemas.microsoft.com/office/powerpoint/2010/main" val="2067795330"/>
              </p:ext>
            </p:extLst>
          </p:nvPr>
        </p:nvGraphicFramePr>
        <p:xfrm>
          <a:off x="159798" y="2743200"/>
          <a:ext cx="8876698" cy="3708277"/>
        </p:xfrm>
        <a:graphic>
          <a:graphicData uri="http://schemas.openxmlformats.org/drawingml/2006/table">
            <a:tbl>
              <a:tblPr firstRow="1" bandRow="1">
                <a:tableStyleId>{5C22544A-7EE6-4342-B048-85BDC9FD1C3A}</a:tableStyleId>
              </a:tblPr>
              <a:tblGrid>
                <a:gridCol w="501104">
                  <a:extLst>
                    <a:ext uri="{9D8B030D-6E8A-4147-A177-3AD203B41FA5}">
                      <a16:colId xmlns:a16="http://schemas.microsoft.com/office/drawing/2014/main" val="3388457383"/>
                    </a:ext>
                  </a:extLst>
                </a:gridCol>
                <a:gridCol w="1073794">
                  <a:extLst>
                    <a:ext uri="{9D8B030D-6E8A-4147-A177-3AD203B41FA5}">
                      <a16:colId xmlns:a16="http://schemas.microsoft.com/office/drawing/2014/main" val="334949915"/>
                    </a:ext>
                  </a:extLst>
                </a:gridCol>
                <a:gridCol w="787449">
                  <a:extLst>
                    <a:ext uri="{9D8B030D-6E8A-4147-A177-3AD203B41FA5}">
                      <a16:colId xmlns:a16="http://schemas.microsoft.com/office/drawing/2014/main" val="484510968"/>
                    </a:ext>
                  </a:extLst>
                </a:gridCol>
                <a:gridCol w="1431725">
                  <a:extLst>
                    <a:ext uri="{9D8B030D-6E8A-4147-A177-3AD203B41FA5}">
                      <a16:colId xmlns:a16="http://schemas.microsoft.com/office/drawing/2014/main" val="2514347823"/>
                    </a:ext>
                  </a:extLst>
                </a:gridCol>
                <a:gridCol w="2418330">
                  <a:extLst>
                    <a:ext uri="{9D8B030D-6E8A-4147-A177-3AD203B41FA5}">
                      <a16:colId xmlns:a16="http://schemas.microsoft.com/office/drawing/2014/main" val="2839706205"/>
                    </a:ext>
                  </a:extLst>
                </a:gridCol>
                <a:gridCol w="2664296">
                  <a:extLst>
                    <a:ext uri="{9D8B030D-6E8A-4147-A177-3AD203B41FA5}">
                      <a16:colId xmlns:a16="http://schemas.microsoft.com/office/drawing/2014/main" val="608938476"/>
                    </a:ext>
                  </a:extLst>
                </a:gridCol>
              </a:tblGrid>
              <a:tr h="400313">
                <a:tc>
                  <a:txBody>
                    <a:bodyPr/>
                    <a:lstStyle/>
                    <a:p>
                      <a:pPr algn="ctr"/>
                      <a:r>
                        <a:rPr lang="zh-CN" altLang="en-US" sz="1000" b="1" dirty="0">
                          <a:latin typeface="+mn-lt"/>
                          <a:ea typeface="+mn-ea"/>
                        </a:rPr>
                        <a:t>寻址模式</a:t>
                      </a:r>
                    </a:p>
                  </a:txBody>
                  <a:tcPr anchor="ctr" anchorCtr="1"/>
                </a:tc>
                <a:tc>
                  <a:txBody>
                    <a:bodyPr/>
                    <a:lstStyle/>
                    <a:p>
                      <a:r>
                        <a:rPr lang="zh-CN" altLang="en-US" sz="1000" b="1" dirty="0">
                          <a:latin typeface="+mn-lt"/>
                          <a:ea typeface="+mn-ea"/>
                        </a:rPr>
                        <a:t>寻址方式</a:t>
                      </a:r>
                    </a:p>
                  </a:txBody>
                  <a:tcPr anchor="ctr" anchorCtr="1"/>
                </a:tc>
                <a:tc>
                  <a:txBody>
                    <a:bodyPr/>
                    <a:lstStyle/>
                    <a:p>
                      <a:r>
                        <a:rPr lang="zh-CN" altLang="en-US" sz="1000" b="1" dirty="0">
                          <a:latin typeface="+mn-lt"/>
                          <a:ea typeface="+mn-ea"/>
                        </a:rPr>
                        <a:t>汇编语法</a:t>
                      </a:r>
                    </a:p>
                  </a:txBody>
                  <a:tcPr anchor="ctr" anchorCtr="1"/>
                </a:tc>
                <a:tc>
                  <a:txBody>
                    <a:bodyPr/>
                    <a:lstStyle/>
                    <a:p>
                      <a:pPr algn="l"/>
                      <a:r>
                        <a:rPr lang="zh-CN" altLang="en-US" sz="1000" b="1" dirty="0">
                          <a:latin typeface="+mn-lt"/>
                          <a:ea typeface="+mn-ea"/>
                        </a:rPr>
                        <a:t>有效地址</a:t>
                      </a:r>
                      <a:r>
                        <a:rPr lang="en-US" altLang="zh-CN" sz="1000" b="1" dirty="0">
                          <a:latin typeface="+mn-lt"/>
                          <a:ea typeface="+mn-ea"/>
                        </a:rPr>
                        <a:t>EA/</a:t>
                      </a:r>
                      <a:r>
                        <a:rPr lang="zh-CN" altLang="en-US" sz="1000" b="1" dirty="0">
                          <a:latin typeface="+mn-lt"/>
                          <a:ea typeface="+mn-ea"/>
                        </a:rPr>
                        <a:t>操作数</a:t>
                      </a:r>
                      <a:r>
                        <a:rPr lang="en-US" altLang="zh-CN" sz="1000" b="1" dirty="0">
                          <a:latin typeface="+mn-lt"/>
                          <a:ea typeface="+mn-ea"/>
                        </a:rPr>
                        <a:t>S</a:t>
                      </a:r>
                      <a:endParaRPr lang="zh-CN" altLang="en-US" sz="1000" b="1" dirty="0">
                        <a:latin typeface="+mn-lt"/>
                        <a:ea typeface="+mn-ea"/>
                      </a:endParaRPr>
                    </a:p>
                  </a:txBody>
                  <a:tcPr anchor="ctr" anchorCtr="1"/>
                </a:tc>
                <a:tc>
                  <a:txBody>
                    <a:bodyPr/>
                    <a:lstStyle/>
                    <a:p>
                      <a:pPr algn="l"/>
                      <a:r>
                        <a:rPr lang="zh-CN" altLang="en-US" sz="1000" b="1" dirty="0">
                          <a:latin typeface="+mn-lt"/>
                          <a:ea typeface="+mn-ea"/>
                        </a:rPr>
                        <a:t>说明</a:t>
                      </a:r>
                    </a:p>
                  </a:txBody>
                  <a:tcPr anchor="ctr" anchorCtr="1"/>
                </a:tc>
                <a:tc>
                  <a:txBody>
                    <a:bodyPr/>
                    <a:lstStyle/>
                    <a:p>
                      <a:pPr algn="l"/>
                      <a:r>
                        <a:rPr lang="zh-CN" altLang="en-US" sz="1000" b="1" dirty="0">
                          <a:latin typeface="+mn-lt"/>
                          <a:ea typeface="+mn-ea"/>
                        </a:rPr>
                        <a:t>指令实例</a:t>
                      </a:r>
                    </a:p>
                  </a:txBody>
                  <a:tcPr anchor="ctr" anchorCtr="1"/>
                </a:tc>
                <a:extLst>
                  <a:ext uri="{0D108BD9-81ED-4DB2-BD59-A6C34878D82A}">
                    <a16:rowId xmlns:a16="http://schemas.microsoft.com/office/drawing/2014/main" val="3754089623"/>
                  </a:ext>
                </a:extLst>
              </a:tr>
              <a:tr h="299077">
                <a:tc>
                  <a:txBody>
                    <a:bodyPr/>
                    <a:lstStyle/>
                    <a:p>
                      <a:pPr algn="ctr"/>
                      <a:r>
                        <a:rPr lang="en-US" altLang="zh-CN" sz="1000" b="1" dirty="0">
                          <a:solidFill>
                            <a:schemeClr val="tx1"/>
                          </a:solidFill>
                          <a:latin typeface="+mn-lt"/>
                        </a:rPr>
                        <a:t>0</a:t>
                      </a:r>
                      <a:endParaRPr lang="zh-CN" altLang="en-US" sz="1000" b="1" dirty="0">
                        <a:solidFill>
                          <a:schemeClr val="tx1"/>
                        </a:solidFill>
                        <a:latin typeface="+mn-lt"/>
                      </a:endParaRPr>
                    </a:p>
                  </a:txBody>
                  <a:tcPr anchor="ctr" anchorCtr="1"/>
                </a:tc>
                <a:tc>
                  <a:txBody>
                    <a:bodyPr/>
                    <a:lstStyle/>
                    <a:p>
                      <a:pPr algn="l"/>
                      <a:r>
                        <a:rPr lang="zh-CN" altLang="en-US" sz="1000" b="1" dirty="0">
                          <a:solidFill>
                            <a:schemeClr val="tx1"/>
                          </a:solidFill>
                          <a:latin typeface="+mn-lt"/>
                        </a:rPr>
                        <a:t>寄存器寻址</a:t>
                      </a:r>
                    </a:p>
                  </a:txBody>
                  <a:tcPr anchor="ctr"/>
                </a:tc>
                <a:tc>
                  <a:txBody>
                    <a:bodyPr/>
                    <a:lstStyle/>
                    <a:p>
                      <a:pPr algn="l"/>
                      <a:r>
                        <a:rPr lang="en-US" altLang="zh-CN" sz="1000" b="1" dirty="0" err="1">
                          <a:solidFill>
                            <a:schemeClr val="tx1"/>
                          </a:solidFill>
                          <a:latin typeface="+mn-lt"/>
                        </a:rPr>
                        <a:t>R</a:t>
                      </a:r>
                      <a:r>
                        <a:rPr lang="en-US" altLang="zh-CN" sz="1000" b="1" baseline="-25000" dirty="0" err="1">
                          <a:solidFill>
                            <a:schemeClr val="tx1"/>
                          </a:solidFill>
                          <a:latin typeface="+mn-lt"/>
                        </a:rPr>
                        <a:t>i</a:t>
                      </a:r>
                      <a:endParaRPr lang="zh-CN" altLang="en-US" sz="1000" b="1" baseline="-25000" dirty="0">
                        <a:solidFill>
                          <a:schemeClr val="tx1"/>
                        </a:solidFill>
                        <a:latin typeface="+mn-lt"/>
                      </a:endParaRPr>
                    </a:p>
                  </a:txBody>
                  <a:tcPr anchor="ctr"/>
                </a:tc>
                <a:tc>
                  <a:txBody>
                    <a:bodyPr/>
                    <a:lstStyle/>
                    <a:p>
                      <a:pPr algn="l"/>
                      <a:r>
                        <a:rPr lang="en-US" altLang="zh-CN" sz="1000" b="1" dirty="0">
                          <a:solidFill>
                            <a:schemeClr val="tx1"/>
                          </a:solidFill>
                          <a:latin typeface="+mn-lt"/>
                        </a:rPr>
                        <a:t>S=(R</a:t>
                      </a:r>
                      <a:r>
                        <a:rPr lang="en-US" altLang="zh-CN" sz="1000" b="1" baseline="-25000" dirty="0">
                          <a:solidFill>
                            <a:schemeClr val="tx1"/>
                          </a:solidFill>
                          <a:latin typeface="+mn-lt"/>
                        </a:rPr>
                        <a:t>i</a:t>
                      </a:r>
                      <a:r>
                        <a:rPr lang="en-US" altLang="zh-CN" sz="1000" b="1" dirty="0">
                          <a:solidFill>
                            <a:schemeClr val="tx1"/>
                          </a:solidFill>
                          <a:latin typeface="+mn-lt"/>
                        </a:rPr>
                        <a:t>)</a:t>
                      </a:r>
                      <a:endParaRPr lang="zh-CN" altLang="en-US" sz="1000" b="1" dirty="0">
                        <a:solidFill>
                          <a:schemeClr val="tx1"/>
                        </a:solidFill>
                        <a:latin typeface="+mn-lt"/>
                      </a:endParaRPr>
                    </a:p>
                  </a:txBody>
                  <a:tcPr anchor="ctr"/>
                </a:tc>
                <a:tc>
                  <a:txBody>
                    <a:bodyPr/>
                    <a:lstStyle/>
                    <a:p>
                      <a:pPr algn="l"/>
                      <a:r>
                        <a:rPr lang="zh-CN" altLang="en-US" sz="1000" b="1" dirty="0">
                          <a:solidFill>
                            <a:schemeClr val="tx1"/>
                          </a:solidFill>
                          <a:latin typeface="+mn-lt"/>
                        </a:rPr>
                        <a:t>寄存器值就是操作数</a:t>
                      </a:r>
                    </a:p>
                  </a:txBody>
                  <a:tcPr anchor="ctr"/>
                </a:tc>
                <a:tc>
                  <a:txBody>
                    <a:bodyPr/>
                    <a:lstStyle/>
                    <a:p>
                      <a:pPr algn="l"/>
                      <a:r>
                        <a:rPr lang="en-US" altLang="zh-CN" sz="1000" b="1" dirty="0">
                          <a:solidFill>
                            <a:schemeClr val="tx1"/>
                          </a:solidFill>
                          <a:latin typeface="+mn-lt"/>
                        </a:rPr>
                        <a:t>MOV R0,R1             ;R0 &lt;- R1</a:t>
                      </a:r>
                      <a:endParaRPr lang="zh-CN" altLang="en-US" sz="1000" b="1" dirty="0">
                        <a:solidFill>
                          <a:schemeClr val="tx1"/>
                        </a:solidFill>
                        <a:latin typeface="+mn-lt"/>
                      </a:endParaRPr>
                    </a:p>
                  </a:txBody>
                  <a:tcPr anchor="ctr"/>
                </a:tc>
                <a:extLst>
                  <a:ext uri="{0D108BD9-81ED-4DB2-BD59-A6C34878D82A}">
                    <a16:rowId xmlns:a16="http://schemas.microsoft.com/office/drawing/2014/main" val="2284249265"/>
                  </a:ext>
                </a:extLst>
              </a:tr>
              <a:tr h="299077">
                <a:tc>
                  <a:txBody>
                    <a:bodyPr/>
                    <a:lstStyle/>
                    <a:p>
                      <a:pPr algn="ctr"/>
                      <a:r>
                        <a:rPr lang="en-US" altLang="zh-CN" sz="1000" b="1" dirty="0">
                          <a:solidFill>
                            <a:schemeClr val="tx1"/>
                          </a:solidFill>
                          <a:latin typeface="+mn-lt"/>
                        </a:rPr>
                        <a:t>1</a:t>
                      </a:r>
                      <a:endParaRPr lang="zh-CN" altLang="en-US" sz="1000" b="1" dirty="0">
                        <a:solidFill>
                          <a:schemeClr val="tx1"/>
                        </a:solidFill>
                        <a:latin typeface="+mn-lt"/>
                      </a:endParaRPr>
                    </a:p>
                  </a:txBody>
                  <a:tcPr anchor="ctr" anchorCtr="1"/>
                </a:tc>
                <a:tc>
                  <a:txBody>
                    <a:bodyPr/>
                    <a:lstStyle/>
                    <a:p>
                      <a:pPr algn="l"/>
                      <a:r>
                        <a:rPr lang="zh-CN" altLang="en-US" sz="1000" b="1" dirty="0">
                          <a:solidFill>
                            <a:schemeClr val="tx1"/>
                          </a:solidFill>
                          <a:latin typeface="+mn-lt"/>
                        </a:rPr>
                        <a:t>寄存器间接寻址</a:t>
                      </a:r>
                    </a:p>
                  </a:txBody>
                  <a:tcPr anchor="ctr"/>
                </a:tc>
                <a:tc>
                  <a:txBody>
                    <a:bodyPr/>
                    <a:lstStyle/>
                    <a:p>
                      <a:pPr algn="l"/>
                      <a:r>
                        <a:rPr lang="en-US" altLang="zh-CN" sz="1000" b="1" dirty="0">
                          <a:solidFill>
                            <a:schemeClr val="tx1"/>
                          </a:solidFill>
                          <a:latin typeface="+mn-lt"/>
                        </a:rPr>
                        <a:t>(</a:t>
                      </a:r>
                      <a:r>
                        <a:rPr lang="en-US" altLang="zh-CN" sz="1000" b="1" dirty="0" err="1">
                          <a:solidFill>
                            <a:schemeClr val="tx1"/>
                          </a:solidFill>
                          <a:latin typeface="+mn-lt"/>
                        </a:rPr>
                        <a:t>R</a:t>
                      </a:r>
                      <a:r>
                        <a:rPr lang="en-US" altLang="zh-CN" sz="1000" b="1" baseline="-25000" dirty="0" err="1">
                          <a:solidFill>
                            <a:schemeClr val="tx1"/>
                          </a:solidFill>
                          <a:latin typeface="+mn-lt"/>
                        </a:rPr>
                        <a:t>i</a:t>
                      </a:r>
                      <a:r>
                        <a:rPr lang="en-US" altLang="zh-CN" sz="1000" b="1" dirty="0">
                          <a:solidFill>
                            <a:schemeClr val="tx1"/>
                          </a:solidFill>
                          <a:latin typeface="+mn-lt"/>
                        </a:rPr>
                        <a:t>)</a:t>
                      </a:r>
                      <a:endParaRPr lang="zh-CN" altLang="en-US" sz="1000" b="1" dirty="0">
                        <a:solidFill>
                          <a:schemeClr val="tx1"/>
                        </a:solidFill>
                        <a:latin typeface="+mn-lt"/>
                      </a:endParaRPr>
                    </a:p>
                  </a:txBody>
                  <a:tcPr anchor="ctr"/>
                </a:tc>
                <a:tc>
                  <a:txBody>
                    <a:bodyPr/>
                    <a:lstStyle/>
                    <a:p>
                      <a:pPr algn="l"/>
                      <a:r>
                        <a:rPr lang="en-US" altLang="zh-CN" sz="1000" b="1" dirty="0">
                          <a:solidFill>
                            <a:schemeClr val="tx1"/>
                          </a:solidFill>
                          <a:latin typeface="+mn-lt"/>
                        </a:rPr>
                        <a:t>EA=(R</a:t>
                      </a:r>
                      <a:r>
                        <a:rPr lang="en-US" altLang="zh-CN" sz="1000" b="1" baseline="-25000" dirty="0">
                          <a:solidFill>
                            <a:schemeClr val="tx1"/>
                          </a:solidFill>
                          <a:latin typeface="+mn-lt"/>
                        </a:rPr>
                        <a:t>i</a:t>
                      </a:r>
                      <a:r>
                        <a:rPr lang="en-US" altLang="zh-CN" sz="1000" b="1" dirty="0">
                          <a:solidFill>
                            <a:schemeClr val="tx1"/>
                          </a:solidFill>
                          <a:latin typeface="+mn-lt"/>
                        </a:rPr>
                        <a:t>)</a:t>
                      </a:r>
                      <a:endParaRPr lang="zh-CN" altLang="en-US" sz="1000" b="1" dirty="0">
                        <a:solidFill>
                          <a:schemeClr val="tx1"/>
                        </a:solidFill>
                        <a:latin typeface="+mn-lt"/>
                      </a:endParaRPr>
                    </a:p>
                  </a:txBody>
                  <a:tcPr anchor="ctr"/>
                </a:tc>
                <a:tc>
                  <a:txBody>
                    <a:bodyPr/>
                    <a:lstStyle/>
                    <a:p>
                      <a:pPr algn="l"/>
                      <a:r>
                        <a:rPr lang="zh-CN" altLang="en-US" sz="1000" b="1" dirty="0">
                          <a:solidFill>
                            <a:schemeClr val="tx1"/>
                          </a:solidFill>
                          <a:latin typeface="+mn-lt"/>
                        </a:rPr>
                        <a:t>寄存器的值是操作数地址</a:t>
                      </a:r>
                    </a:p>
                  </a:txBody>
                  <a:tcPr anchor="ctr"/>
                </a:tc>
                <a:tc>
                  <a:txBody>
                    <a:bodyPr/>
                    <a:lstStyle/>
                    <a:p>
                      <a:pPr algn="l"/>
                      <a:r>
                        <a:rPr lang="en-US" altLang="zh-CN" sz="1000" b="1" dirty="0">
                          <a:solidFill>
                            <a:schemeClr val="tx1"/>
                          </a:solidFill>
                          <a:latin typeface="+mn-lt"/>
                        </a:rPr>
                        <a:t>MOV R0,(R1)          ;</a:t>
                      </a:r>
                      <a:r>
                        <a:rPr lang="zh-CN" altLang="en-US" sz="1000" b="1" dirty="0">
                          <a:solidFill>
                            <a:schemeClr val="tx1"/>
                          </a:solidFill>
                          <a:latin typeface="+mn-lt"/>
                        </a:rPr>
                        <a:t>寄存器 </a:t>
                      </a:r>
                      <a:r>
                        <a:rPr lang="en-US" altLang="zh-CN" sz="1000" b="1" dirty="0">
                          <a:solidFill>
                            <a:schemeClr val="tx1"/>
                          </a:solidFill>
                          <a:latin typeface="+mn-lt"/>
                        </a:rPr>
                        <a:t>&lt;- </a:t>
                      </a:r>
                      <a:r>
                        <a:rPr lang="zh-CN" altLang="en-US" sz="1000" b="1" dirty="0">
                          <a:solidFill>
                            <a:schemeClr val="tx1"/>
                          </a:solidFill>
                          <a:latin typeface="+mn-lt"/>
                        </a:rPr>
                        <a:t>存储器 </a:t>
                      </a:r>
                    </a:p>
                  </a:txBody>
                  <a:tcPr anchor="ctr"/>
                </a:tc>
                <a:extLst>
                  <a:ext uri="{0D108BD9-81ED-4DB2-BD59-A6C34878D82A}">
                    <a16:rowId xmlns:a16="http://schemas.microsoft.com/office/drawing/2014/main" val="3810480617"/>
                  </a:ext>
                </a:extLst>
              </a:tr>
              <a:tr h="400313">
                <a:tc>
                  <a:txBody>
                    <a:bodyPr/>
                    <a:lstStyle/>
                    <a:p>
                      <a:pPr algn="ctr"/>
                      <a:r>
                        <a:rPr lang="en-US" altLang="zh-CN" sz="1000" b="1" dirty="0">
                          <a:solidFill>
                            <a:schemeClr val="tx1"/>
                          </a:solidFill>
                          <a:latin typeface="+mn-lt"/>
                        </a:rPr>
                        <a:t>2</a:t>
                      </a:r>
                      <a:endParaRPr lang="zh-CN" altLang="en-US" sz="1000" b="1" dirty="0">
                        <a:solidFill>
                          <a:schemeClr val="tx1"/>
                        </a:solidFill>
                        <a:latin typeface="+mn-lt"/>
                      </a:endParaRPr>
                    </a:p>
                  </a:txBody>
                  <a:tcPr anchor="ctr" anchorCtr="1"/>
                </a:tc>
                <a:tc>
                  <a:txBody>
                    <a:bodyPr/>
                    <a:lstStyle/>
                    <a:p>
                      <a:pPr algn="l"/>
                      <a:r>
                        <a:rPr lang="zh-CN" altLang="en-US" sz="1000" b="1" dirty="0">
                          <a:solidFill>
                            <a:srgbClr val="FF0000"/>
                          </a:solidFill>
                          <a:latin typeface="+mn-lt"/>
                        </a:rPr>
                        <a:t>自增寻址</a:t>
                      </a:r>
                    </a:p>
                  </a:txBody>
                  <a:tcPr anchor="ctr"/>
                </a:tc>
                <a:tc>
                  <a:txBody>
                    <a:bodyPr/>
                    <a:lstStyle/>
                    <a:p>
                      <a:pPr algn="l"/>
                      <a:r>
                        <a:rPr lang="en-US" altLang="zh-CN" sz="1000" b="1" dirty="0">
                          <a:solidFill>
                            <a:schemeClr val="tx1"/>
                          </a:solidFill>
                          <a:latin typeface="+mn-lt"/>
                        </a:rPr>
                        <a:t>(</a:t>
                      </a:r>
                      <a:r>
                        <a:rPr lang="en-US" altLang="zh-CN" sz="1000" b="1" dirty="0" err="1">
                          <a:solidFill>
                            <a:schemeClr val="tx1"/>
                          </a:solidFill>
                          <a:latin typeface="+mn-lt"/>
                        </a:rPr>
                        <a:t>R</a:t>
                      </a:r>
                      <a:r>
                        <a:rPr lang="en-US" altLang="zh-CN" sz="1000" b="1" baseline="-25000" dirty="0" err="1">
                          <a:solidFill>
                            <a:schemeClr val="tx1"/>
                          </a:solidFill>
                          <a:latin typeface="+mn-lt"/>
                        </a:rPr>
                        <a:t>i</a:t>
                      </a:r>
                      <a:r>
                        <a:rPr lang="en-US" altLang="zh-CN" sz="1000" b="1" dirty="0">
                          <a:solidFill>
                            <a:schemeClr val="tx1"/>
                          </a:solidFill>
                          <a:latin typeface="+mn-lt"/>
                        </a:rPr>
                        <a:t>)+</a:t>
                      </a:r>
                      <a:endParaRPr lang="zh-CN" altLang="en-US" sz="1000" b="1" dirty="0">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EA=(R</a:t>
                      </a:r>
                      <a:r>
                        <a:rPr lang="en-US" altLang="zh-CN" sz="1000" b="1" baseline="-25000" dirty="0">
                          <a:solidFill>
                            <a:schemeClr val="tx1"/>
                          </a:solidFill>
                          <a:latin typeface="+mn-lt"/>
                        </a:rPr>
                        <a:t>i</a:t>
                      </a:r>
                      <a:r>
                        <a:rPr lang="en-US" altLang="zh-CN" sz="1000" b="1" dirty="0">
                          <a:solidFill>
                            <a:schemeClr val="tx1"/>
                          </a:solidFill>
                          <a:latin typeface="+mn-lt"/>
                        </a:rPr>
                        <a:t>), R</a:t>
                      </a:r>
                      <a:r>
                        <a:rPr lang="en-US" altLang="zh-CN" sz="1000" b="1" baseline="-25000" dirty="0">
                          <a:solidFill>
                            <a:schemeClr val="tx1"/>
                          </a:solidFill>
                          <a:latin typeface="+mn-lt"/>
                        </a:rPr>
                        <a:t>i</a:t>
                      </a:r>
                      <a:r>
                        <a:rPr lang="en-US" altLang="zh-CN" sz="1000" b="1" dirty="0">
                          <a:solidFill>
                            <a:schemeClr val="tx1"/>
                          </a:solidFill>
                          <a:latin typeface="+mn-lt"/>
                        </a:rPr>
                        <a:t>++</a:t>
                      </a:r>
                      <a:endParaRPr lang="zh-CN" altLang="en-US" sz="1000" b="1" dirty="0">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dirty="0">
                          <a:solidFill>
                            <a:schemeClr val="tx1"/>
                          </a:solidFill>
                          <a:latin typeface="+mn-lt"/>
                        </a:rPr>
                        <a:t>寄存器的值是操作数地址，</a:t>
                      </a:r>
                      <a:r>
                        <a:rPr lang="zh-CN" altLang="en-US" sz="1000" b="1" dirty="0">
                          <a:solidFill>
                            <a:schemeClr val="tx1"/>
                          </a:solidFill>
                          <a:highlight>
                            <a:srgbClr val="FFFF00"/>
                          </a:highlight>
                          <a:latin typeface="+mn-lt"/>
                        </a:rPr>
                        <a:t>取数后寄存器自增 </a:t>
                      </a:r>
                      <a:r>
                        <a:rPr lang="en-US" altLang="zh-CN" sz="1000" b="1" dirty="0">
                          <a:solidFill>
                            <a:schemeClr val="tx1"/>
                          </a:solidFill>
                          <a:highlight>
                            <a:srgbClr val="FFFF00"/>
                          </a:highlight>
                          <a:latin typeface="+mn-lt"/>
                        </a:rPr>
                        <a:t>(</a:t>
                      </a:r>
                      <a:r>
                        <a:rPr lang="en-US" altLang="zh-CN" sz="1000" b="1" dirty="0">
                          <a:solidFill>
                            <a:schemeClr val="tx1"/>
                          </a:solidFill>
                          <a:latin typeface="+mn-lt"/>
                        </a:rPr>
                        <a:t>byte +1,word+2)</a:t>
                      </a:r>
                      <a:endParaRPr lang="zh-CN" altLang="en-US" sz="1000" b="1" dirty="0">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MOV R0,(SP)+        ;</a:t>
                      </a:r>
                      <a:r>
                        <a:rPr lang="zh-CN" altLang="en-US" sz="1000" b="1" dirty="0">
                          <a:solidFill>
                            <a:schemeClr val="tx1"/>
                          </a:solidFill>
                          <a:latin typeface="+mn-lt"/>
                        </a:rPr>
                        <a:t>寄存器 </a:t>
                      </a:r>
                      <a:r>
                        <a:rPr lang="en-US" altLang="zh-CN" sz="1000" b="1" dirty="0">
                          <a:solidFill>
                            <a:schemeClr val="tx1"/>
                          </a:solidFill>
                          <a:latin typeface="+mn-lt"/>
                        </a:rPr>
                        <a:t>&lt;- </a:t>
                      </a:r>
                      <a:r>
                        <a:rPr lang="zh-CN" altLang="en-US" sz="1000" b="1" dirty="0">
                          <a:solidFill>
                            <a:schemeClr val="tx1"/>
                          </a:solidFill>
                          <a:latin typeface="+mn-lt"/>
                        </a:rPr>
                        <a:t>存储器 ，</a:t>
                      </a:r>
                      <a:r>
                        <a:rPr lang="en-US" altLang="zh-CN" sz="1000" b="1" dirty="0">
                          <a:solidFill>
                            <a:schemeClr val="tx1"/>
                          </a:solidFill>
                          <a:latin typeface="+mn-lt"/>
                        </a:rPr>
                        <a:t>SP++</a:t>
                      </a:r>
                      <a:endParaRPr lang="zh-CN" altLang="en-US" sz="1000" b="1" dirty="0">
                        <a:solidFill>
                          <a:schemeClr val="tx1"/>
                        </a:solidFill>
                        <a:latin typeface="+mn-lt"/>
                      </a:endParaRPr>
                    </a:p>
                  </a:txBody>
                  <a:tcPr anchor="ctr"/>
                </a:tc>
                <a:extLst>
                  <a:ext uri="{0D108BD9-81ED-4DB2-BD59-A6C34878D82A}">
                    <a16:rowId xmlns:a16="http://schemas.microsoft.com/office/drawing/2014/main" val="780457975"/>
                  </a:ext>
                </a:extLst>
              </a:tr>
              <a:tr h="400313">
                <a:tc>
                  <a:txBody>
                    <a:bodyPr/>
                    <a:lstStyle/>
                    <a:p>
                      <a:pPr algn="ctr"/>
                      <a:r>
                        <a:rPr lang="en-US" altLang="zh-CN" sz="1000" b="1" dirty="0">
                          <a:solidFill>
                            <a:schemeClr val="tx1"/>
                          </a:solidFill>
                          <a:latin typeface="+mn-lt"/>
                        </a:rPr>
                        <a:t>3</a:t>
                      </a:r>
                      <a:endParaRPr lang="zh-CN" altLang="en-US" sz="1000" b="1" dirty="0">
                        <a:solidFill>
                          <a:schemeClr val="tx1"/>
                        </a:solidFill>
                        <a:latin typeface="+mn-lt"/>
                      </a:endParaRPr>
                    </a:p>
                  </a:txBody>
                  <a:tcPr anchor="ctr" anchorCtr="1"/>
                </a:tc>
                <a:tc>
                  <a:txBody>
                    <a:bodyPr/>
                    <a:lstStyle/>
                    <a:p>
                      <a:pPr algn="l"/>
                      <a:r>
                        <a:rPr lang="zh-CN" altLang="en-US" sz="1000" b="1" dirty="0">
                          <a:solidFill>
                            <a:srgbClr val="FF0000"/>
                          </a:solidFill>
                          <a:latin typeface="+mn-lt"/>
                        </a:rPr>
                        <a:t>自增间接寻址</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a:t>
                      </a:r>
                      <a:r>
                        <a:rPr lang="en-US" altLang="zh-CN" sz="1000" b="1" dirty="0" err="1">
                          <a:solidFill>
                            <a:schemeClr val="tx1"/>
                          </a:solidFill>
                          <a:latin typeface="+mn-lt"/>
                        </a:rPr>
                        <a:t>R</a:t>
                      </a:r>
                      <a:r>
                        <a:rPr lang="en-US" altLang="zh-CN" sz="1000" b="1" baseline="-25000" dirty="0" err="1">
                          <a:solidFill>
                            <a:schemeClr val="tx1"/>
                          </a:solidFill>
                          <a:latin typeface="+mn-lt"/>
                        </a:rPr>
                        <a:t>i</a:t>
                      </a:r>
                      <a:r>
                        <a:rPr lang="en-US" altLang="zh-CN" sz="1000" b="1" dirty="0">
                          <a:solidFill>
                            <a:schemeClr val="tx1"/>
                          </a:solidFill>
                          <a:latin typeface="+mn-lt"/>
                        </a:rPr>
                        <a:t>)+</a:t>
                      </a:r>
                      <a:endParaRPr lang="zh-CN" altLang="en-US" sz="1000" b="1" dirty="0">
                        <a:solidFill>
                          <a:schemeClr val="tx1"/>
                        </a:solidFill>
                        <a:latin typeface="+mn-lt"/>
                      </a:endParaRPr>
                    </a:p>
                  </a:txBody>
                  <a:tcPr anchor="ctr"/>
                </a:tc>
                <a:tc>
                  <a:txBody>
                    <a:bodyPr/>
                    <a:lstStyle/>
                    <a:p>
                      <a:pPr algn="l"/>
                      <a:r>
                        <a:rPr lang="en-US" altLang="zh-CN" sz="1000" b="1" dirty="0">
                          <a:solidFill>
                            <a:schemeClr val="tx1"/>
                          </a:solidFill>
                          <a:latin typeface="+mn-lt"/>
                        </a:rPr>
                        <a:t>EA=((R</a:t>
                      </a:r>
                      <a:r>
                        <a:rPr lang="en-US" altLang="zh-CN" sz="1000" b="1" baseline="-25000" dirty="0">
                          <a:solidFill>
                            <a:schemeClr val="tx1"/>
                          </a:solidFill>
                          <a:latin typeface="+mn-lt"/>
                        </a:rPr>
                        <a:t>i</a:t>
                      </a:r>
                      <a:r>
                        <a:rPr lang="en-US" altLang="zh-CN" sz="1000" b="1" dirty="0">
                          <a:solidFill>
                            <a:schemeClr val="tx1"/>
                          </a:solidFill>
                          <a:latin typeface="+mn-lt"/>
                        </a:rPr>
                        <a:t>)), R</a:t>
                      </a:r>
                      <a:r>
                        <a:rPr lang="en-US" altLang="zh-CN" sz="1000" b="1" baseline="-25000" dirty="0">
                          <a:solidFill>
                            <a:schemeClr val="tx1"/>
                          </a:solidFill>
                          <a:latin typeface="+mn-lt"/>
                        </a:rPr>
                        <a:t>i</a:t>
                      </a:r>
                      <a:r>
                        <a:rPr lang="en-US" altLang="zh-CN" sz="1000" b="1" dirty="0">
                          <a:solidFill>
                            <a:schemeClr val="tx1"/>
                          </a:solidFill>
                          <a:latin typeface="+mn-lt"/>
                        </a:rPr>
                        <a:t>++</a:t>
                      </a:r>
                      <a:endParaRPr lang="zh-CN" altLang="en-US" sz="1000" b="1" dirty="0">
                        <a:solidFill>
                          <a:schemeClr val="tx1"/>
                        </a:solidFill>
                        <a:latin typeface="+mn-lt"/>
                      </a:endParaRPr>
                    </a:p>
                  </a:txBody>
                  <a:tcPr anchor="ctr"/>
                </a:tc>
                <a:tc>
                  <a:txBody>
                    <a:bodyPr/>
                    <a:lstStyle/>
                    <a:p>
                      <a:pPr algn="l"/>
                      <a:r>
                        <a:rPr lang="zh-CN" altLang="en-US" sz="1000" b="1" dirty="0">
                          <a:solidFill>
                            <a:schemeClr val="tx1"/>
                          </a:solidFill>
                          <a:latin typeface="+mn-lt"/>
                        </a:rPr>
                        <a:t>寄存器的值是操作数地址的地址，取数后寄存器自增（</a:t>
                      </a:r>
                      <a:r>
                        <a:rPr lang="en-US" altLang="zh-CN" sz="1000" b="1" dirty="0">
                          <a:solidFill>
                            <a:schemeClr val="tx1"/>
                          </a:solidFill>
                          <a:latin typeface="+mn-lt"/>
                        </a:rPr>
                        <a:t>byte +1,word+2)</a:t>
                      </a:r>
                      <a:endParaRPr lang="zh-CN" altLang="en-US" sz="1000" b="1" dirty="0">
                        <a:solidFill>
                          <a:schemeClr val="tx1"/>
                        </a:solidFill>
                        <a:latin typeface="+mn-lt"/>
                      </a:endParaRPr>
                    </a:p>
                  </a:txBody>
                  <a:tcPr anchor="ctr"/>
                </a:tc>
                <a:tc>
                  <a:txBody>
                    <a:bodyPr/>
                    <a:lstStyle/>
                    <a:p>
                      <a:pPr algn="l"/>
                      <a:r>
                        <a:rPr lang="en-US" altLang="zh-CN" sz="1000" b="1" dirty="0">
                          <a:solidFill>
                            <a:schemeClr val="tx1"/>
                          </a:solidFill>
                          <a:latin typeface="+mn-lt"/>
                        </a:rPr>
                        <a:t>INC @(R2)+             ;</a:t>
                      </a:r>
                      <a:r>
                        <a:rPr lang="zh-CN" altLang="en-US" sz="1000" b="1" dirty="0">
                          <a:solidFill>
                            <a:schemeClr val="tx1"/>
                          </a:solidFill>
                          <a:latin typeface="+mn-lt"/>
                        </a:rPr>
                        <a:t>存储器内容自加</a:t>
                      </a:r>
                      <a:r>
                        <a:rPr lang="en-US" altLang="zh-CN" sz="1000" b="1" dirty="0">
                          <a:solidFill>
                            <a:schemeClr val="tx1"/>
                          </a:solidFill>
                          <a:latin typeface="+mn-lt"/>
                        </a:rPr>
                        <a:t>1</a:t>
                      </a:r>
                      <a:endParaRPr lang="zh-CN" altLang="en-US" sz="1000" b="1" dirty="0">
                        <a:solidFill>
                          <a:schemeClr val="tx1"/>
                        </a:solidFill>
                        <a:latin typeface="+mn-lt"/>
                      </a:endParaRPr>
                    </a:p>
                  </a:txBody>
                  <a:tcPr anchor="ctr"/>
                </a:tc>
                <a:extLst>
                  <a:ext uri="{0D108BD9-81ED-4DB2-BD59-A6C34878D82A}">
                    <a16:rowId xmlns:a16="http://schemas.microsoft.com/office/drawing/2014/main" val="2654607369"/>
                  </a:ext>
                </a:extLst>
              </a:tr>
              <a:tr h="400313">
                <a:tc>
                  <a:txBody>
                    <a:bodyPr/>
                    <a:lstStyle/>
                    <a:p>
                      <a:pPr algn="ctr"/>
                      <a:r>
                        <a:rPr lang="en-US" altLang="zh-CN" sz="1000" b="1" dirty="0">
                          <a:solidFill>
                            <a:schemeClr val="tx1"/>
                          </a:solidFill>
                          <a:latin typeface="+mn-lt"/>
                        </a:rPr>
                        <a:t>4</a:t>
                      </a:r>
                      <a:endParaRPr lang="zh-CN" altLang="en-US" sz="1000" b="1" dirty="0">
                        <a:solidFill>
                          <a:schemeClr val="tx1"/>
                        </a:solidFill>
                        <a:latin typeface="+mn-lt"/>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dirty="0">
                          <a:solidFill>
                            <a:srgbClr val="FF0000"/>
                          </a:solidFill>
                          <a:latin typeface="+mn-lt"/>
                        </a:rPr>
                        <a:t>自减寻址</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ea typeface="+mn-ea"/>
                        </a:rPr>
                        <a:t>−</a:t>
                      </a:r>
                      <a:r>
                        <a:rPr lang="en-US" altLang="zh-CN" sz="1000" b="1" dirty="0">
                          <a:solidFill>
                            <a:schemeClr val="tx1"/>
                          </a:solidFill>
                          <a:latin typeface="+mn-lt"/>
                        </a:rPr>
                        <a:t>(</a:t>
                      </a:r>
                      <a:r>
                        <a:rPr lang="en-US" altLang="zh-CN" sz="1000" b="1" dirty="0" err="1">
                          <a:solidFill>
                            <a:schemeClr val="tx1"/>
                          </a:solidFill>
                          <a:latin typeface="+mn-lt"/>
                        </a:rPr>
                        <a:t>R</a:t>
                      </a:r>
                      <a:r>
                        <a:rPr lang="en-US" altLang="zh-CN" sz="1000" b="1" baseline="-25000" dirty="0" err="1">
                          <a:solidFill>
                            <a:schemeClr val="tx1"/>
                          </a:solidFill>
                          <a:latin typeface="+mn-lt"/>
                        </a:rPr>
                        <a:t>i</a:t>
                      </a:r>
                      <a:r>
                        <a:rPr lang="en-US" altLang="zh-CN" sz="1000" b="1" dirty="0">
                          <a:solidFill>
                            <a:schemeClr val="tx1"/>
                          </a:solidFill>
                          <a:latin typeface="+mn-lt"/>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EA=(R</a:t>
                      </a:r>
                      <a:r>
                        <a:rPr lang="en-US" altLang="zh-CN" sz="1000" b="1" baseline="-25000" dirty="0">
                          <a:solidFill>
                            <a:schemeClr val="tx1"/>
                          </a:solidFill>
                          <a:latin typeface="+mn-lt"/>
                        </a:rPr>
                        <a:t>i</a:t>
                      </a:r>
                      <a:r>
                        <a:rPr lang="en-US" altLang="zh-CN" sz="1000" b="1" dirty="0">
                          <a:solidFill>
                            <a:schemeClr val="tx1"/>
                          </a:solidFill>
                          <a:latin typeface="+mn-lt"/>
                        </a:rPr>
                        <a:t>), R</a:t>
                      </a:r>
                      <a:r>
                        <a:rPr lang="en-US" altLang="zh-CN" sz="1000" b="1" baseline="-25000" dirty="0">
                          <a:solidFill>
                            <a:schemeClr val="tx1"/>
                          </a:solidFill>
                          <a:latin typeface="+mn-lt"/>
                        </a:rPr>
                        <a:t>i</a:t>
                      </a:r>
                      <a:r>
                        <a:rPr lang="en-US" altLang="zh-CN" sz="1000" b="1" dirty="0">
                          <a:solidFill>
                            <a:schemeClr val="tx1"/>
                          </a:solidFill>
                          <a:latin typeface="+mn-lt"/>
                        </a:rPr>
                        <a:t>--</a:t>
                      </a:r>
                      <a:endParaRPr lang="zh-CN" altLang="en-US" sz="1000" b="1" dirty="0">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dirty="0">
                          <a:solidFill>
                            <a:schemeClr val="tx1"/>
                          </a:solidFill>
                          <a:latin typeface="+mn-lt"/>
                        </a:rPr>
                        <a:t>先将寄存器自减 </a:t>
                      </a:r>
                      <a:r>
                        <a:rPr lang="en-US" altLang="zh-CN" sz="1000" b="1" dirty="0">
                          <a:solidFill>
                            <a:schemeClr val="tx1"/>
                          </a:solidFill>
                          <a:latin typeface="+mn-lt"/>
                        </a:rPr>
                        <a:t>(byte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word -2)</a:t>
                      </a:r>
                      <a:r>
                        <a:rPr lang="zh-CN" altLang="en-US" sz="1000" b="1" dirty="0">
                          <a:solidFill>
                            <a:schemeClr val="tx1"/>
                          </a:solidFill>
                          <a:latin typeface="+mn-lt"/>
                        </a:rPr>
                        <a:t>，运算结果是操作数地址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MOV -(SP),R0         ;</a:t>
                      </a:r>
                      <a:r>
                        <a:rPr lang="zh-CN" altLang="en-US" sz="1000" b="1" dirty="0">
                          <a:solidFill>
                            <a:schemeClr val="tx1"/>
                          </a:solidFill>
                          <a:latin typeface="+mn-lt"/>
                        </a:rPr>
                        <a:t>存储器 </a:t>
                      </a:r>
                      <a:r>
                        <a:rPr lang="en-US" altLang="zh-CN" sz="1000" b="1" dirty="0">
                          <a:solidFill>
                            <a:schemeClr val="tx1"/>
                          </a:solidFill>
                          <a:latin typeface="+mn-lt"/>
                        </a:rPr>
                        <a:t>&lt;- </a:t>
                      </a:r>
                      <a:r>
                        <a:rPr lang="zh-CN" altLang="en-US" sz="1000" b="1" dirty="0">
                          <a:solidFill>
                            <a:schemeClr val="tx1"/>
                          </a:solidFill>
                          <a:latin typeface="+mn-lt"/>
                        </a:rPr>
                        <a:t>寄存器</a:t>
                      </a:r>
                    </a:p>
                  </a:txBody>
                  <a:tcPr anchor="ctr"/>
                </a:tc>
                <a:extLst>
                  <a:ext uri="{0D108BD9-81ED-4DB2-BD59-A6C34878D82A}">
                    <a16:rowId xmlns:a16="http://schemas.microsoft.com/office/drawing/2014/main" val="1619613959"/>
                  </a:ext>
                </a:extLst>
              </a:tr>
              <a:tr h="554279">
                <a:tc>
                  <a:txBody>
                    <a:bodyPr/>
                    <a:lstStyle/>
                    <a:p>
                      <a:pPr algn="ctr"/>
                      <a:r>
                        <a:rPr lang="en-US" altLang="zh-CN" sz="1000" b="1" dirty="0">
                          <a:solidFill>
                            <a:schemeClr val="tx1"/>
                          </a:solidFill>
                          <a:latin typeface="+mn-lt"/>
                        </a:rPr>
                        <a:t>5</a:t>
                      </a:r>
                      <a:endParaRPr lang="zh-CN" altLang="en-US" sz="1000" b="1" dirty="0">
                        <a:solidFill>
                          <a:schemeClr val="tx1"/>
                        </a:solidFill>
                        <a:latin typeface="+mn-lt"/>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dirty="0">
                          <a:solidFill>
                            <a:srgbClr val="FF0000"/>
                          </a:solidFill>
                          <a:latin typeface="+mn-lt"/>
                        </a:rPr>
                        <a:t>自减间接寻址</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a:t>
                      </a:r>
                      <a:r>
                        <a:rPr lang="en-US" altLang="zh-CN" sz="1000" b="1" dirty="0">
                          <a:solidFill>
                            <a:schemeClr val="tx1"/>
                          </a:solidFill>
                          <a:latin typeface="+mn-lt"/>
                          <a:ea typeface="+mn-ea"/>
                        </a:rPr>
                        <a:t>−</a:t>
                      </a:r>
                      <a:r>
                        <a:rPr lang="en-US" altLang="zh-CN" sz="1000" b="1" dirty="0">
                          <a:solidFill>
                            <a:schemeClr val="tx1"/>
                          </a:solidFill>
                          <a:latin typeface="+mn-lt"/>
                        </a:rPr>
                        <a:t>(</a:t>
                      </a:r>
                      <a:r>
                        <a:rPr lang="en-US" altLang="zh-CN" sz="1000" b="1" dirty="0" err="1">
                          <a:solidFill>
                            <a:schemeClr val="tx1"/>
                          </a:solidFill>
                          <a:latin typeface="+mn-lt"/>
                        </a:rPr>
                        <a:t>R</a:t>
                      </a:r>
                      <a:r>
                        <a:rPr lang="en-US" altLang="zh-CN" sz="1000" b="1" baseline="-25000" dirty="0" err="1">
                          <a:solidFill>
                            <a:schemeClr val="tx1"/>
                          </a:solidFill>
                          <a:latin typeface="+mn-lt"/>
                        </a:rPr>
                        <a:t>i</a:t>
                      </a:r>
                      <a:r>
                        <a:rPr lang="en-US" altLang="zh-CN" sz="1000" b="1" dirty="0">
                          <a:solidFill>
                            <a:schemeClr val="tx1"/>
                          </a:solidFill>
                          <a:latin typeface="+mn-lt"/>
                        </a:rPr>
                        <a:t>)</a:t>
                      </a:r>
                    </a:p>
                  </a:txBody>
                  <a:tcPr anchor="ctr"/>
                </a:tc>
                <a:tc>
                  <a:txBody>
                    <a:bodyPr/>
                    <a:lstStyle/>
                    <a:p>
                      <a:pPr algn="l"/>
                      <a:r>
                        <a:rPr lang="en-US" altLang="zh-CN" sz="1000" b="1" dirty="0">
                          <a:solidFill>
                            <a:schemeClr val="tx1"/>
                          </a:solidFill>
                          <a:latin typeface="+mn-lt"/>
                        </a:rPr>
                        <a:t>EA=((R</a:t>
                      </a:r>
                      <a:r>
                        <a:rPr lang="en-US" altLang="zh-CN" sz="1000" b="1" baseline="-25000" dirty="0">
                          <a:solidFill>
                            <a:schemeClr val="tx1"/>
                          </a:solidFill>
                          <a:latin typeface="+mn-lt"/>
                        </a:rPr>
                        <a:t>i</a:t>
                      </a:r>
                      <a:r>
                        <a:rPr lang="en-US" altLang="zh-CN" sz="1000" b="1" dirty="0">
                          <a:solidFill>
                            <a:schemeClr val="tx1"/>
                          </a:solidFill>
                          <a:latin typeface="+mn-lt"/>
                        </a:rPr>
                        <a:t>)), R</a:t>
                      </a:r>
                      <a:r>
                        <a:rPr lang="en-US" altLang="zh-CN" sz="1000" b="1" baseline="-25000" dirty="0">
                          <a:solidFill>
                            <a:schemeClr val="tx1"/>
                          </a:solidFill>
                          <a:latin typeface="+mn-lt"/>
                        </a:rPr>
                        <a:t>i</a:t>
                      </a:r>
                      <a:r>
                        <a:rPr lang="en-US" altLang="zh-CN" sz="1000" b="1" dirty="0">
                          <a:solidFill>
                            <a:schemeClr val="tx1"/>
                          </a:solidFill>
                          <a:latin typeface="+mn-lt"/>
                        </a:rPr>
                        <a:t>--</a:t>
                      </a:r>
                      <a:endParaRPr lang="zh-CN" altLang="en-US" sz="1000" b="1" dirty="0">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dirty="0">
                          <a:solidFill>
                            <a:schemeClr val="tx1"/>
                          </a:solidFill>
                          <a:latin typeface="+mn-lt"/>
                        </a:rPr>
                        <a:t>先将寄存器自减</a:t>
                      </a:r>
                      <a:r>
                        <a:rPr lang="en-US" altLang="zh-CN" sz="1000" b="1" dirty="0">
                          <a:solidFill>
                            <a:schemeClr val="tx1"/>
                          </a:solidFill>
                          <a:latin typeface="+mn-lt"/>
                        </a:rPr>
                        <a:t>(byte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word -2)</a:t>
                      </a:r>
                      <a:r>
                        <a:rPr lang="zh-CN" altLang="en-US" sz="1000" b="1" dirty="0">
                          <a:solidFill>
                            <a:schemeClr val="tx1"/>
                          </a:solidFill>
                          <a:latin typeface="+mn-lt"/>
                        </a:rPr>
                        <a:t>，运算结果是操作数地址的地址</a:t>
                      </a:r>
                    </a:p>
                  </a:txBody>
                  <a:tcPr anchor="ctr"/>
                </a:tc>
                <a:tc>
                  <a:txBody>
                    <a:bodyPr/>
                    <a:lstStyle/>
                    <a:p>
                      <a:pPr algn="l"/>
                      <a:r>
                        <a:rPr lang="en-US" altLang="zh-CN" sz="1000" b="1" dirty="0">
                          <a:solidFill>
                            <a:schemeClr val="tx1"/>
                          </a:solidFill>
                          <a:latin typeface="+mn-lt"/>
                        </a:rPr>
                        <a:t>INC @-(R2)              ;</a:t>
                      </a:r>
                      <a:r>
                        <a:rPr lang="zh-CN" altLang="en-US" sz="1000" b="1" dirty="0">
                          <a:solidFill>
                            <a:schemeClr val="tx1"/>
                          </a:solidFill>
                          <a:latin typeface="+mn-lt"/>
                        </a:rPr>
                        <a:t>存储器内容自减</a:t>
                      </a:r>
                      <a:r>
                        <a:rPr lang="en-US" altLang="zh-CN" sz="1000" b="1">
                          <a:solidFill>
                            <a:schemeClr val="tx1"/>
                          </a:solidFill>
                          <a:latin typeface="+mn-lt"/>
                        </a:rPr>
                        <a:t>1</a:t>
                      </a:r>
                      <a:endParaRPr lang="zh-CN" altLang="en-US" sz="1000" b="1" dirty="0">
                        <a:solidFill>
                          <a:schemeClr val="tx1"/>
                        </a:solidFill>
                        <a:latin typeface="+mn-lt"/>
                      </a:endParaRPr>
                    </a:p>
                  </a:txBody>
                  <a:tcPr anchor="ctr"/>
                </a:tc>
                <a:extLst>
                  <a:ext uri="{0D108BD9-81ED-4DB2-BD59-A6C34878D82A}">
                    <a16:rowId xmlns:a16="http://schemas.microsoft.com/office/drawing/2014/main" val="3872833952"/>
                  </a:ext>
                </a:extLst>
              </a:tr>
              <a:tr h="400313">
                <a:tc>
                  <a:txBody>
                    <a:bodyPr/>
                    <a:lstStyle/>
                    <a:p>
                      <a:pPr algn="ctr"/>
                      <a:r>
                        <a:rPr lang="en-US" altLang="zh-CN" sz="1000" b="1" dirty="0">
                          <a:solidFill>
                            <a:schemeClr val="tx1"/>
                          </a:solidFill>
                          <a:latin typeface="+mn-lt"/>
                        </a:rPr>
                        <a:t>6</a:t>
                      </a:r>
                      <a:endParaRPr lang="zh-CN" altLang="en-US" sz="1000" b="1" dirty="0">
                        <a:solidFill>
                          <a:schemeClr val="tx1"/>
                        </a:solidFill>
                        <a:latin typeface="+mn-lt"/>
                      </a:endParaRPr>
                    </a:p>
                  </a:txBody>
                  <a:tcPr anchor="ctr" anchorCtr="1"/>
                </a:tc>
                <a:tc>
                  <a:txBody>
                    <a:bodyPr/>
                    <a:lstStyle/>
                    <a:p>
                      <a:pPr algn="l"/>
                      <a:r>
                        <a:rPr lang="zh-CN" altLang="en-US" sz="1000" b="1" dirty="0">
                          <a:solidFill>
                            <a:schemeClr val="tx1"/>
                          </a:solidFill>
                          <a:latin typeface="+mn-lt"/>
                        </a:rPr>
                        <a:t>变址寻址</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index(</a:t>
                      </a:r>
                      <a:r>
                        <a:rPr lang="en-US" altLang="zh-CN" sz="1000" b="1" dirty="0" err="1">
                          <a:solidFill>
                            <a:schemeClr val="tx1"/>
                          </a:solidFill>
                          <a:latin typeface="+mn-lt"/>
                        </a:rPr>
                        <a:t>R</a:t>
                      </a:r>
                      <a:r>
                        <a:rPr lang="en-US" altLang="zh-CN" sz="1000" b="1" baseline="-25000" dirty="0" err="1">
                          <a:solidFill>
                            <a:schemeClr val="tx1"/>
                          </a:solidFill>
                          <a:latin typeface="+mn-lt"/>
                        </a:rPr>
                        <a:t>i</a:t>
                      </a:r>
                      <a:r>
                        <a:rPr lang="en-US" altLang="zh-CN" sz="1000" b="1" dirty="0">
                          <a:solidFill>
                            <a:schemeClr val="tx1"/>
                          </a:solidFill>
                          <a:latin typeface="+mn-lt"/>
                        </a:rPr>
                        <a:t>)</a:t>
                      </a:r>
                    </a:p>
                  </a:txBody>
                  <a:tcPr anchor="ctr"/>
                </a:tc>
                <a:tc>
                  <a:txBody>
                    <a:bodyPr/>
                    <a:lstStyle/>
                    <a:p>
                      <a:pPr algn="l"/>
                      <a:r>
                        <a:rPr lang="en-US" altLang="zh-CN" sz="1000" b="1" dirty="0">
                          <a:solidFill>
                            <a:schemeClr val="tx1"/>
                          </a:solidFill>
                          <a:latin typeface="+mn-lt"/>
                        </a:rPr>
                        <a:t>EA=(R</a:t>
                      </a:r>
                      <a:r>
                        <a:rPr lang="en-US" altLang="zh-CN" sz="1000" b="1" baseline="-25000" dirty="0">
                          <a:solidFill>
                            <a:schemeClr val="tx1"/>
                          </a:solidFill>
                          <a:latin typeface="+mn-lt"/>
                        </a:rPr>
                        <a:t>i</a:t>
                      </a:r>
                      <a:r>
                        <a:rPr lang="en-US" altLang="zh-CN" sz="1000" b="1" dirty="0">
                          <a:solidFill>
                            <a:schemeClr val="tx1"/>
                          </a:solidFill>
                          <a:latin typeface="+mn-lt"/>
                        </a:rPr>
                        <a:t>)+index</a:t>
                      </a:r>
                      <a:endParaRPr lang="zh-CN" altLang="en-US" sz="1000" b="1" dirty="0">
                        <a:solidFill>
                          <a:schemeClr val="tx1"/>
                        </a:solidFill>
                        <a:latin typeface="+mn-lt"/>
                      </a:endParaRPr>
                    </a:p>
                  </a:txBody>
                  <a:tcPr anchor="ctr"/>
                </a:tc>
                <a:tc>
                  <a:txBody>
                    <a:bodyPr/>
                    <a:lstStyle/>
                    <a:p>
                      <a:pPr algn="l"/>
                      <a:r>
                        <a:rPr lang="zh-CN" altLang="en-US" sz="1000" b="1" dirty="0">
                          <a:solidFill>
                            <a:schemeClr val="tx1"/>
                          </a:solidFill>
                          <a:latin typeface="+mn-lt"/>
                        </a:rPr>
                        <a:t>操作数地址</a:t>
                      </a:r>
                      <a:r>
                        <a:rPr lang="en-US" altLang="zh-CN" sz="1000" b="1" dirty="0">
                          <a:solidFill>
                            <a:schemeClr val="tx1"/>
                          </a:solidFill>
                          <a:latin typeface="+mn-lt"/>
                        </a:rPr>
                        <a:t>=</a:t>
                      </a:r>
                      <a:r>
                        <a:rPr lang="zh-CN" altLang="en-US" sz="1000" b="1" dirty="0">
                          <a:solidFill>
                            <a:schemeClr val="tx1"/>
                          </a:solidFill>
                          <a:latin typeface="+mn-lt"/>
                        </a:rPr>
                        <a:t>寄存器的值</a:t>
                      </a:r>
                      <a:r>
                        <a:rPr lang="en-US" altLang="zh-CN" sz="1000" b="1" dirty="0">
                          <a:solidFill>
                            <a:schemeClr val="tx1"/>
                          </a:solidFill>
                          <a:latin typeface="+mn-lt"/>
                        </a:rPr>
                        <a:t>+16</a:t>
                      </a:r>
                      <a:r>
                        <a:rPr lang="zh-CN" altLang="en-US" sz="1000" b="1" dirty="0">
                          <a:solidFill>
                            <a:schemeClr val="tx1"/>
                          </a:solidFill>
                          <a:latin typeface="+mn-lt"/>
                        </a:rPr>
                        <a:t>位</a:t>
                      </a:r>
                      <a:r>
                        <a:rPr lang="en-US" altLang="zh-CN" sz="1000" b="1" dirty="0">
                          <a:solidFill>
                            <a:schemeClr val="tx1"/>
                          </a:solidFill>
                          <a:latin typeface="+mn-lt"/>
                        </a:rPr>
                        <a:t>index</a:t>
                      </a:r>
                      <a:endParaRPr lang="zh-CN" altLang="en-US" sz="1000" b="1" dirty="0">
                        <a:solidFill>
                          <a:schemeClr val="tx1"/>
                        </a:solidFill>
                        <a:latin typeface="+mn-lt"/>
                      </a:endParaRPr>
                    </a:p>
                  </a:txBody>
                  <a:tcPr anchor="ctr"/>
                </a:tc>
                <a:tc>
                  <a:txBody>
                    <a:bodyPr/>
                    <a:lstStyle/>
                    <a:p>
                      <a:pPr algn="l"/>
                      <a:r>
                        <a:rPr lang="en-US" altLang="zh-CN" sz="1000" b="1" dirty="0">
                          <a:solidFill>
                            <a:schemeClr val="tx1"/>
                          </a:solidFill>
                          <a:latin typeface="+mn-lt"/>
                        </a:rPr>
                        <a:t>ADD R0,200(R1)       ;</a:t>
                      </a:r>
                      <a:r>
                        <a:rPr lang="zh-CN" altLang="en-US" sz="1000" b="1" dirty="0">
                          <a:solidFill>
                            <a:schemeClr val="tx1"/>
                          </a:solidFill>
                          <a:latin typeface="+mn-lt"/>
                        </a:rPr>
                        <a:t>寄存器</a:t>
                      </a:r>
                      <a:r>
                        <a:rPr lang="en-US" altLang="zh-CN" sz="1000" b="1" dirty="0">
                          <a:solidFill>
                            <a:schemeClr val="tx1"/>
                          </a:solidFill>
                          <a:latin typeface="+mn-lt"/>
                        </a:rPr>
                        <a:t>+</a:t>
                      </a:r>
                      <a:r>
                        <a:rPr lang="zh-CN" altLang="en-US" sz="1000" b="1" dirty="0">
                          <a:solidFill>
                            <a:schemeClr val="tx1"/>
                          </a:solidFill>
                          <a:latin typeface="+mn-lt"/>
                        </a:rPr>
                        <a:t>存储器，结果送寄存器</a:t>
                      </a:r>
                    </a:p>
                  </a:txBody>
                  <a:tcPr anchor="ctr"/>
                </a:tc>
                <a:extLst>
                  <a:ext uri="{0D108BD9-81ED-4DB2-BD59-A6C34878D82A}">
                    <a16:rowId xmlns:a16="http://schemas.microsoft.com/office/drawing/2014/main" val="2245790013"/>
                  </a:ext>
                </a:extLst>
              </a:tr>
              <a:tr h="554279">
                <a:tc>
                  <a:txBody>
                    <a:bodyPr/>
                    <a:lstStyle/>
                    <a:p>
                      <a:pPr algn="ctr"/>
                      <a:r>
                        <a:rPr lang="en-US" altLang="zh-CN" sz="1000" b="1" dirty="0">
                          <a:solidFill>
                            <a:schemeClr val="tx1"/>
                          </a:solidFill>
                          <a:latin typeface="+mn-lt"/>
                        </a:rPr>
                        <a:t>7</a:t>
                      </a:r>
                      <a:endParaRPr lang="zh-CN" altLang="en-US" sz="1000" b="1" dirty="0">
                        <a:solidFill>
                          <a:schemeClr val="tx1"/>
                        </a:solidFill>
                        <a:latin typeface="+mn-lt"/>
                      </a:endParaRPr>
                    </a:p>
                  </a:txBody>
                  <a:tcPr anchor="ctr" anchorCtr="1"/>
                </a:tc>
                <a:tc>
                  <a:txBody>
                    <a:bodyPr/>
                    <a:lstStyle/>
                    <a:p>
                      <a:pPr algn="l"/>
                      <a:r>
                        <a:rPr lang="zh-CN" altLang="en-US" sz="1000" b="1" dirty="0">
                          <a:solidFill>
                            <a:schemeClr val="tx1"/>
                          </a:solidFill>
                          <a:latin typeface="+mn-lt"/>
                        </a:rPr>
                        <a:t>变址间址寻址</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@index(</a:t>
                      </a:r>
                      <a:r>
                        <a:rPr lang="en-US" altLang="zh-CN" sz="1000" b="1" dirty="0" err="1">
                          <a:solidFill>
                            <a:schemeClr val="tx1"/>
                          </a:solidFill>
                          <a:latin typeface="+mn-lt"/>
                        </a:rPr>
                        <a:t>R</a:t>
                      </a:r>
                      <a:r>
                        <a:rPr lang="en-US" altLang="zh-CN" sz="1000" b="1" baseline="-25000" dirty="0" err="1">
                          <a:solidFill>
                            <a:schemeClr val="tx1"/>
                          </a:solidFill>
                          <a:latin typeface="+mn-lt"/>
                        </a:rPr>
                        <a:t>i</a:t>
                      </a:r>
                      <a:r>
                        <a:rPr lang="en-US" altLang="zh-CN" sz="1000" b="1" dirty="0">
                          <a:solidFill>
                            <a:schemeClr val="tx1"/>
                          </a:solidFill>
                          <a:latin typeface="+mn-lt"/>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EA=((R</a:t>
                      </a:r>
                      <a:r>
                        <a:rPr lang="en-US" altLang="zh-CN" sz="1000" b="1" baseline="-25000" dirty="0">
                          <a:solidFill>
                            <a:schemeClr val="tx1"/>
                          </a:solidFill>
                          <a:latin typeface="+mn-lt"/>
                        </a:rPr>
                        <a:t>i</a:t>
                      </a:r>
                      <a:r>
                        <a:rPr lang="en-US" altLang="zh-CN" sz="1000" b="1" dirty="0">
                          <a:solidFill>
                            <a:schemeClr val="tx1"/>
                          </a:solidFill>
                          <a:latin typeface="+mn-lt"/>
                        </a:rPr>
                        <a:t>))+index, R</a:t>
                      </a:r>
                      <a:r>
                        <a:rPr lang="en-US" altLang="zh-CN" sz="1000" b="1" baseline="-25000" dirty="0">
                          <a:solidFill>
                            <a:schemeClr val="tx1"/>
                          </a:solidFill>
                          <a:latin typeface="+mn-lt"/>
                        </a:rPr>
                        <a:t>i</a:t>
                      </a:r>
                      <a:r>
                        <a:rPr lang="en-US" altLang="zh-CN" sz="1000" b="1" dirty="0">
                          <a:solidFill>
                            <a:schemeClr val="tx1"/>
                          </a:solidFill>
                          <a:latin typeface="+mn-lt"/>
                        </a:rPr>
                        <a:t>++</a:t>
                      </a:r>
                      <a:endParaRPr lang="zh-CN" altLang="en-US" sz="1000" b="1" dirty="0">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dirty="0">
                          <a:solidFill>
                            <a:schemeClr val="tx1"/>
                          </a:solidFill>
                          <a:latin typeface="+mn-lt"/>
                        </a:rPr>
                        <a:t>操作数地址的地址</a:t>
                      </a:r>
                      <a:r>
                        <a:rPr lang="en-US" altLang="zh-CN" sz="1000" b="1" dirty="0">
                          <a:solidFill>
                            <a:schemeClr val="tx1"/>
                          </a:solidFill>
                          <a:latin typeface="+mn-lt"/>
                        </a:rPr>
                        <a:t>=</a:t>
                      </a:r>
                      <a:r>
                        <a:rPr lang="zh-CN" altLang="en-US" sz="1000" b="1" dirty="0">
                          <a:solidFill>
                            <a:schemeClr val="tx1"/>
                          </a:solidFill>
                          <a:latin typeface="+mn-lt"/>
                        </a:rPr>
                        <a:t>寄存器的值</a:t>
                      </a:r>
                      <a:r>
                        <a:rPr lang="en-US" altLang="zh-CN" sz="1000" b="1" dirty="0">
                          <a:solidFill>
                            <a:schemeClr val="tx1"/>
                          </a:solidFill>
                          <a:latin typeface="+mn-lt"/>
                        </a:rPr>
                        <a:t>+16</a:t>
                      </a:r>
                      <a:r>
                        <a:rPr lang="zh-CN" altLang="en-US" sz="1000" b="1" dirty="0">
                          <a:solidFill>
                            <a:schemeClr val="tx1"/>
                          </a:solidFill>
                          <a:latin typeface="+mn-lt"/>
                        </a:rPr>
                        <a:t>位</a:t>
                      </a:r>
                      <a:r>
                        <a:rPr lang="en-US" altLang="zh-CN" sz="1000" b="1" dirty="0">
                          <a:solidFill>
                            <a:schemeClr val="tx1"/>
                          </a:solidFill>
                          <a:latin typeface="+mn-lt"/>
                        </a:rPr>
                        <a:t>index, </a:t>
                      </a:r>
                      <a:r>
                        <a:rPr lang="zh-CN" altLang="en-US" sz="1000" b="1" dirty="0">
                          <a:solidFill>
                            <a:schemeClr val="tx1"/>
                          </a:solidFill>
                          <a:latin typeface="+mn-lt"/>
                        </a:rPr>
                        <a:t>寄存器自加</a:t>
                      </a:r>
                      <a:r>
                        <a:rPr lang="en-US" altLang="zh-CN" sz="1000" b="1" dirty="0">
                          <a:solidFill>
                            <a:schemeClr val="tx1"/>
                          </a:solidFill>
                          <a:latin typeface="+mn-lt"/>
                        </a:rPr>
                        <a:t>(byte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word +2)</a:t>
                      </a:r>
                      <a:endParaRPr lang="zh-CN" altLang="en-US" sz="1000" b="1" dirty="0">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ADD R0,@300(R2)   ;</a:t>
                      </a:r>
                      <a:r>
                        <a:rPr lang="zh-CN" altLang="en-US" sz="1000" b="1" dirty="0">
                          <a:solidFill>
                            <a:schemeClr val="tx1"/>
                          </a:solidFill>
                          <a:latin typeface="+mn-lt"/>
                        </a:rPr>
                        <a:t>寄存器</a:t>
                      </a:r>
                      <a:r>
                        <a:rPr lang="en-US" altLang="zh-CN" sz="1000" b="1" dirty="0">
                          <a:solidFill>
                            <a:schemeClr val="tx1"/>
                          </a:solidFill>
                          <a:latin typeface="+mn-lt"/>
                        </a:rPr>
                        <a:t>+</a:t>
                      </a:r>
                      <a:r>
                        <a:rPr lang="zh-CN" altLang="en-US" sz="1000" b="1" dirty="0">
                          <a:solidFill>
                            <a:schemeClr val="tx1"/>
                          </a:solidFill>
                          <a:latin typeface="+mn-lt"/>
                        </a:rPr>
                        <a:t>存储器，结果送寄存器</a:t>
                      </a:r>
                    </a:p>
                  </a:txBody>
                  <a:tcPr anchor="ctr"/>
                </a:tc>
                <a:extLst>
                  <a:ext uri="{0D108BD9-81ED-4DB2-BD59-A6C34878D82A}">
                    <a16:rowId xmlns:a16="http://schemas.microsoft.com/office/drawing/2014/main" val="1760228476"/>
                  </a:ext>
                </a:extLst>
              </a:tr>
            </a:tbl>
          </a:graphicData>
        </a:graphic>
      </p:graphicFrame>
      <p:sp>
        <p:nvSpPr>
          <p:cNvPr id="14" name="文本框 13">
            <a:extLst>
              <a:ext uri="{FF2B5EF4-FFF2-40B4-BE49-F238E27FC236}">
                <a16:creationId xmlns:a16="http://schemas.microsoft.com/office/drawing/2014/main" id="{38815937-393A-46B5-A2B3-D47726BA66E1}"/>
              </a:ext>
            </a:extLst>
          </p:cNvPr>
          <p:cNvSpPr txBox="1"/>
          <p:nvPr/>
        </p:nvSpPr>
        <p:spPr>
          <a:xfrm>
            <a:off x="3563550" y="2441748"/>
            <a:ext cx="2016899" cy="307777"/>
          </a:xfrm>
          <a:prstGeom prst="rect">
            <a:avLst/>
          </a:prstGeom>
          <a:noFill/>
        </p:spPr>
        <p:txBody>
          <a:bodyPr wrap="none" rtlCol="0">
            <a:spAutoFit/>
          </a:bodyPr>
          <a:lstStyle/>
          <a:p>
            <a:r>
              <a:rPr lang="zh-CN" altLang="en-US" sz="1400" b="1" dirty="0"/>
              <a:t>表</a:t>
            </a:r>
            <a:r>
              <a:rPr lang="en-US" altLang="zh-CN" sz="1400" b="1" dirty="0"/>
              <a:t>5.1    PDP-11</a:t>
            </a:r>
            <a:r>
              <a:rPr lang="zh-CN" altLang="en-US" sz="1400" b="1" dirty="0"/>
              <a:t>寻址方式</a:t>
            </a:r>
          </a:p>
        </p:txBody>
      </p:sp>
    </p:spTree>
    <p:extLst>
      <p:ext uri="{BB962C8B-B14F-4D97-AF65-F5344CB8AC3E}">
        <p14:creationId xmlns:p14="http://schemas.microsoft.com/office/powerpoint/2010/main" val="2137578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C23037E-045B-4E4E-9DCF-F064BDA48802}"/>
              </a:ext>
            </a:extLst>
          </p:cNvPr>
          <p:cNvSpPr>
            <a:spLocks noGrp="1"/>
          </p:cNvSpPr>
          <p:nvPr>
            <p:ph idx="1"/>
          </p:nvPr>
        </p:nvSpPr>
        <p:spPr>
          <a:xfrm>
            <a:off x="457200" y="703237"/>
            <a:ext cx="8229600" cy="4525963"/>
          </a:xfrm>
        </p:spPr>
        <p:txBody>
          <a:bodyPr/>
          <a:lstStyle/>
          <a:p>
            <a:pPr lvl="1"/>
            <a:r>
              <a:rPr lang="zh-CN" altLang="en-US" sz="1600" b="1" dirty="0"/>
              <a:t>当寄存器字段</a:t>
            </a:r>
            <a:r>
              <a:rPr lang="en-US" altLang="zh-CN" sz="1600" b="1" dirty="0">
                <a:solidFill>
                  <a:srgbClr val="FF0000"/>
                </a:solidFill>
              </a:rPr>
              <a:t>A</a:t>
            </a:r>
            <a:r>
              <a:rPr lang="zh-CN" altLang="en-US" sz="1600" b="1" dirty="0"/>
              <a:t>为</a:t>
            </a:r>
            <a:r>
              <a:rPr lang="en-US" altLang="zh-CN" sz="1600" b="1" dirty="0"/>
              <a:t>111</a:t>
            </a:r>
            <a:r>
              <a:rPr lang="zh-CN" altLang="en-US" sz="1600" b="1" dirty="0"/>
              <a:t>（</a:t>
            </a:r>
            <a:r>
              <a:rPr lang="en-US" altLang="zh-CN" sz="1600" b="1" dirty="0"/>
              <a:t>7</a:t>
            </a:r>
            <a:r>
              <a:rPr lang="zh-CN" altLang="en-US" sz="1600" b="1" dirty="0"/>
              <a:t>）时，也就是为</a:t>
            </a:r>
            <a:r>
              <a:rPr lang="en-US" altLang="zh-CN" sz="1600" b="1" dirty="0"/>
              <a:t>PC</a:t>
            </a:r>
            <a:r>
              <a:rPr lang="zh-CN" altLang="en-US" sz="1600" b="1" dirty="0"/>
              <a:t>寄存器时，可以扩展出</a:t>
            </a:r>
            <a:r>
              <a:rPr lang="en-US" altLang="zh-CN" sz="1600" b="1" dirty="0"/>
              <a:t>4</a:t>
            </a:r>
            <a:r>
              <a:rPr lang="zh-CN" altLang="en-US" sz="1600" b="1" dirty="0"/>
              <a:t>种寻址方式，如表</a:t>
            </a:r>
            <a:r>
              <a:rPr lang="en-US" altLang="zh-CN" sz="1600" b="1" dirty="0"/>
              <a:t>5.2</a:t>
            </a:r>
            <a:r>
              <a:rPr lang="zh-CN" altLang="en-US" sz="1600" b="1" dirty="0"/>
              <a:t>所示</a:t>
            </a:r>
            <a:endParaRPr lang="en-US" altLang="zh-CN" sz="1600" b="1" dirty="0"/>
          </a:p>
          <a:p>
            <a:pPr lvl="1"/>
            <a:endParaRPr lang="en-US" altLang="zh-CN" sz="1600" b="1" dirty="0"/>
          </a:p>
          <a:p>
            <a:pPr lvl="1"/>
            <a:endParaRPr lang="en-US" altLang="zh-CN" sz="1600" b="1" dirty="0"/>
          </a:p>
          <a:p>
            <a:pPr lvl="1"/>
            <a:endParaRPr lang="en-US" altLang="zh-CN" sz="1600" b="1" dirty="0"/>
          </a:p>
          <a:p>
            <a:pPr lvl="1"/>
            <a:endParaRPr lang="zh-CN" altLang="en-US" sz="1600" b="1" dirty="0"/>
          </a:p>
        </p:txBody>
      </p:sp>
      <p:sp>
        <p:nvSpPr>
          <p:cNvPr id="14" name="文本框 13">
            <a:extLst>
              <a:ext uri="{FF2B5EF4-FFF2-40B4-BE49-F238E27FC236}">
                <a16:creationId xmlns:a16="http://schemas.microsoft.com/office/drawing/2014/main" id="{38815937-393A-46B5-A2B3-D47726BA66E1}"/>
              </a:ext>
            </a:extLst>
          </p:cNvPr>
          <p:cNvSpPr txBox="1"/>
          <p:nvPr/>
        </p:nvSpPr>
        <p:spPr>
          <a:xfrm>
            <a:off x="2771800" y="2041103"/>
            <a:ext cx="2375971" cy="307777"/>
          </a:xfrm>
          <a:prstGeom prst="rect">
            <a:avLst/>
          </a:prstGeom>
          <a:noFill/>
        </p:spPr>
        <p:txBody>
          <a:bodyPr wrap="none" rtlCol="0">
            <a:spAutoFit/>
          </a:bodyPr>
          <a:lstStyle/>
          <a:p>
            <a:r>
              <a:rPr lang="zh-CN" altLang="en-US" sz="1400" b="1" dirty="0"/>
              <a:t>表</a:t>
            </a:r>
            <a:r>
              <a:rPr lang="en-US" altLang="zh-CN" sz="1400" b="1" dirty="0"/>
              <a:t>5.2    PDP-11</a:t>
            </a:r>
            <a:r>
              <a:rPr lang="zh-CN" altLang="en-US" sz="1400" b="1" dirty="0"/>
              <a:t>扩展寻址方式</a:t>
            </a:r>
          </a:p>
        </p:txBody>
      </p:sp>
      <p:graphicFrame>
        <p:nvGraphicFramePr>
          <p:cNvPr id="5" name="内容占位符 12">
            <a:extLst>
              <a:ext uri="{FF2B5EF4-FFF2-40B4-BE49-F238E27FC236}">
                <a16:creationId xmlns:a16="http://schemas.microsoft.com/office/drawing/2014/main" id="{BF5F6322-E6BA-4646-BEF4-21F71565FE64}"/>
              </a:ext>
            </a:extLst>
          </p:cNvPr>
          <p:cNvGraphicFramePr>
            <a:graphicFrameLocks/>
          </p:cNvGraphicFramePr>
          <p:nvPr>
            <p:extLst>
              <p:ext uri="{D42A27DB-BD31-4B8C-83A1-F6EECF244321}">
                <p14:modId xmlns:p14="http://schemas.microsoft.com/office/powerpoint/2010/main" val="2775515451"/>
              </p:ext>
            </p:extLst>
          </p:nvPr>
        </p:nvGraphicFramePr>
        <p:xfrm>
          <a:off x="683568" y="2565113"/>
          <a:ext cx="7704857" cy="252984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388457383"/>
                    </a:ext>
                  </a:extLst>
                </a:gridCol>
                <a:gridCol w="1008112">
                  <a:extLst>
                    <a:ext uri="{9D8B030D-6E8A-4147-A177-3AD203B41FA5}">
                      <a16:colId xmlns:a16="http://schemas.microsoft.com/office/drawing/2014/main" val="334949915"/>
                    </a:ext>
                  </a:extLst>
                </a:gridCol>
                <a:gridCol w="1008112">
                  <a:extLst>
                    <a:ext uri="{9D8B030D-6E8A-4147-A177-3AD203B41FA5}">
                      <a16:colId xmlns:a16="http://schemas.microsoft.com/office/drawing/2014/main" val="484510968"/>
                    </a:ext>
                  </a:extLst>
                </a:gridCol>
                <a:gridCol w="1224136">
                  <a:extLst>
                    <a:ext uri="{9D8B030D-6E8A-4147-A177-3AD203B41FA5}">
                      <a16:colId xmlns:a16="http://schemas.microsoft.com/office/drawing/2014/main" val="1990931189"/>
                    </a:ext>
                  </a:extLst>
                </a:gridCol>
                <a:gridCol w="1224136">
                  <a:extLst>
                    <a:ext uri="{9D8B030D-6E8A-4147-A177-3AD203B41FA5}">
                      <a16:colId xmlns:a16="http://schemas.microsoft.com/office/drawing/2014/main" val="2514347823"/>
                    </a:ext>
                  </a:extLst>
                </a:gridCol>
                <a:gridCol w="2520281">
                  <a:extLst>
                    <a:ext uri="{9D8B030D-6E8A-4147-A177-3AD203B41FA5}">
                      <a16:colId xmlns:a16="http://schemas.microsoft.com/office/drawing/2014/main" val="1714471437"/>
                    </a:ext>
                  </a:extLst>
                </a:gridCol>
              </a:tblGrid>
              <a:tr h="171623">
                <a:tc>
                  <a:txBody>
                    <a:bodyPr/>
                    <a:lstStyle/>
                    <a:p>
                      <a:pPr algn="ctr"/>
                      <a:r>
                        <a:rPr lang="zh-CN" altLang="en-US" sz="1800" b="1" dirty="0"/>
                        <a:t>寻址模式</a:t>
                      </a:r>
                    </a:p>
                  </a:txBody>
                  <a:tcPr anchor="ctr" anchorCtr="1"/>
                </a:tc>
                <a:tc>
                  <a:txBody>
                    <a:bodyPr/>
                    <a:lstStyle/>
                    <a:p>
                      <a:r>
                        <a:rPr lang="zh-CN" altLang="en-US" sz="1000" b="1" dirty="0"/>
                        <a:t>寻址方式</a:t>
                      </a:r>
                    </a:p>
                  </a:txBody>
                  <a:tcPr anchor="ctr" anchorCtr="1"/>
                </a:tc>
                <a:tc>
                  <a:txBody>
                    <a:bodyPr/>
                    <a:lstStyle/>
                    <a:p>
                      <a:r>
                        <a:rPr lang="zh-CN" altLang="en-US" sz="1000" b="1" dirty="0"/>
                        <a:t>汇编语法</a:t>
                      </a:r>
                    </a:p>
                  </a:txBody>
                  <a:tcPr anchor="ctr" anchorCtr="1"/>
                </a:tc>
                <a:tc>
                  <a:txBody>
                    <a:bodyPr/>
                    <a:lstStyle/>
                    <a:p>
                      <a:pPr algn="l"/>
                      <a:r>
                        <a:rPr lang="zh-CN" altLang="en-US" sz="1000" b="1" dirty="0"/>
                        <a:t>有效地址</a:t>
                      </a:r>
                    </a:p>
                  </a:txBody>
                  <a:tcPr anchor="ctr" anchorCtr="1"/>
                </a:tc>
                <a:tc>
                  <a:txBody>
                    <a:bodyPr/>
                    <a:lstStyle/>
                    <a:p>
                      <a:pPr algn="l"/>
                      <a:r>
                        <a:rPr lang="zh-CN" altLang="en-US" sz="1000" b="1" dirty="0"/>
                        <a:t>功能</a:t>
                      </a:r>
                    </a:p>
                  </a:txBody>
                  <a:tcPr anchor="ctr" anchorCtr="1"/>
                </a:tc>
                <a:tc>
                  <a:txBody>
                    <a:bodyPr/>
                    <a:lstStyle/>
                    <a:p>
                      <a:pPr algn="l"/>
                      <a:r>
                        <a:rPr lang="zh-CN" altLang="en-US" sz="1000" b="1" dirty="0"/>
                        <a:t>指令实例</a:t>
                      </a:r>
                    </a:p>
                  </a:txBody>
                  <a:tcPr anchor="ctr" anchorCtr="1"/>
                </a:tc>
                <a:extLst>
                  <a:ext uri="{0D108BD9-81ED-4DB2-BD59-A6C34878D82A}">
                    <a16:rowId xmlns:a16="http://schemas.microsoft.com/office/drawing/2014/main" val="3754089623"/>
                  </a:ext>
                </a:extLst>
              </a:tr>
              <a:tr h="243631">
                <a:tc>
                  <a:txBody>
                    <a:bodyPr/>
                    <a:lstStyle/>
                    <a:p>
                      <a:pPr algn="ctr"/>
                      <a:r>
                        <a:rPr lang="en-US" altLang="zh-CN" sz="1000" b="1" dirty="0">
                          <a:solidFill>
                            <a:schemeClr val="tx1"/>
                          </a:solidFill>
                          <a:latin typeface="+mn-lt"/>
                        </a:rPr>
                        <a:t>2</a:t>
                      </a:r>
                      <a:endParaRPr lang="zh-CN" altLang="en-US" sz="1000" b="1" dirty="0">
                        <a:solidFill>
                          <a:schemeClr val="tx1"/>
                        </a:solidFill>
                        <a:latin typeface="+mn-lt"/>
                      </a:endParaRPr>
                    </a:p>
                  </a:txBody>
                  <a:tcPr anchor="ctr" anchorCtr="1"/>
                </a:tc>
                <a:tc>
                  <a:txBody>
                    <a:bodyPr/>
                    <a:lstStyle/>
                    <a:p>
                      <a:r>
                        <a:rPr lang="zh-CN" altLang="en-US" sz="1000" b="1" dirty="0">
                          <a:solidFill>
                            <a:schemeClr val="tx1"/>
                          </a:solidFill>
                          <a:latin typeface="+mn-lt"/>
                        </a:rPr>
                        <a:t>立即数寻址</a:t>
                      </a:r>
                    </a:p>
                  </a:txBody>
                  <a:tcPr anchor="ctr"/>
                </a:tc>
                <a:tc>
                  <a:txBody>
                    <a:bodyPr/>
                    <a:lstStyle/>
                    <a:p>
                      <a:pPr algn="l"/>
                      <a:r>
                        <a:rPr lang="en-US" altLang="zh-CN" sz="1000" b="1" dirty="0">
                          <a:solidFill>
                            <a:schemeClr val="tx1"/>
                          </a:solidFill>
                          <a:latin typeface="+mn-lt"/>
                        </a:rPr>
                        <a:t>#n</a:t>
                      </a:r>
                      <a:endParaRPr lang="zh-CN" altLang="en-US" sz="1000" b="1" dirty="0">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cs typeface="Courier New Bold" panose="02070609020205020404" pitchFamily="49" charset="0"/>
                        </a:rPr>
                        <a:t>S=index</a:t>
                      </a:r>
                      <a:endParaRPr lang="zh-CN" altLang="en-US" sz="1000" b="1" dirty="0">
                        <a:solidFill>
                          <a:schemeClr val="tx1"/>
                        </a:solidFill>
                        <a:latin typeface="+mn-lt"/>
                        <a:cs typeface="Courier New Bold" panose="020706090202050204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dirty="0">
                          <a:solidFill>
                            <a:schemeClr val="tx1"/>
                          </a:solidFill>
                          <a:latin typeface="+mn-lt"/>
                        </a:rPr>
                        <a:t>操作数是指令字后续一个机器字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cs typeface="Courier New Bold" panose="02070609020205020404" pitchFamily="49" charset="0"/>
                        </a:rPr>
                        <a:t>ADD </a:t>
                      </a:r>
                      <a:r>
                        <a:rPr lang="en-US" altLang="zh-CN" sz="1000" b="1" dirty="0">
                          <a:solidFill>
                            <a:schemeClr val="tx1"/>
                          </a:solidFill>
                          <a:highlight>
                            <a:srgbClr val="FFFF00"/>
                          </a:highlight>
                          <a:latin typeface="+mn-lt"/>
                          <a:cs typeface="Courier New Bold" panose="02070609020205020404" pitchFamily="49" charset="0"/>
                        </a:rPr>
                        <a:t>#10</a:t>
                      </a:r>
                      <a:r>
                        <a:rPr lang="en-US" altLang="zh-CN" sz="1000" b="1" dirty="0">
                          <a:solidFill>
                            <a:schemeClr val="tx1"/>
                          </a:solidFill>
                          <a:latin typeface="+mn-lt"/>
                          <a:cs typeface="Courier New Bold" panose="02070609020205020404" pitchFamily="49" charset="0"/>
                        </a:rPr>
                        <a:t>,R0                 ;R0 &lt;- R0+10</a:t>
                      </a:r>
                      <a:endParaRPr lang="zh-CN" altLang="en-US" sz="1000" b="1" dirty="0">
                        <a:solidFill>
                          <a:schemeClr val="tx1"/>
                        </a:solidFill>
                        <a:latin typeface="+mn-lt"/>
                        <a:cs typeface="Courier New Bold" panose="02070609020205020404" pitchFamily="49" charset="0"/>
                      </a:endParaRPr>
                    </a:p>
                  </a:txBody>
                  <a:tcPr anchor="ctr"/>
                </a:tc>
                <a:extLst>
                  <a:ext uri="{0D108BD9-81ED-4DB2-BD59-A6C34878D82A}">
                    <a16:rowId xmlns:a16="http://schemas.microsoft.com/office/drawing/2014/main" val="780457975"/>
                  </a:ext>
                </a:extLst>
              </a:tr>
              <a:tr h="243631">
                <a:tc>
                  <a:txBody>
                    <a:bodyPr/>
                    <a:lstStyle/>
                    <a:p>
                      <a:pPr algn="ctr"/>
                      <a:r>
                        <a:rPr lang="en-US" altLang="zh-CN" sz="1000" b="1" dirty="0">
                          <a:solidFill>
                            <a:schemeClr val="tx1"/>
                          </a:solidFill>
                          <a:latin typeface="+mn-lt"/>
                        </a:rPr>
                        <a:t>3</a:t>
                      </a:r>
                      <a:endParaRPr lang="zh-CN" altLang="en-US" sz="1000" b="1" dirty="0">
                        <a:solidFill>
                          <a:schemeClr val="tx1"/>
                        </a:solidFill>
                        <a:latin typeface="+mn-lt"/>
                      </a:endParaRPr>
                    </a:p>
                  </a:txBody>
                  <a:tcPr anchor="ctr" anchorCtr="1"/>
                </a:tc>
                <a:tc>
                  <a:txBody>
                    <a:bodyPr/>
                    <a:lstStyle/>
                    <a:p>
                      <a:r>
                        <a:rPr lang="zh-CN" altLang="en-US" sz="1000" b="1" dirty="0">
                          <a:solidFill>
                            <a:schemeClr val="tx1"/>
                          </a:solidFill>
                          <a:latin typeface="+mn-lt"/>
                        </a:rPr>
                        <a:t>直接寻址</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@#n</a:t>
                      </a:r>
                      <a:endParaRPr lang="zh-CN" altLang="en-US" sz="1000" b="1" dirty="0">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cs typeface="Courier New Bold" panose="02070609020205020404" pitchFamily="49" charset="0"/>
                        </a:rPr>
                        <a:t>EA=index</a:t>
                      </a:r>
                      <a:endParaRPr lang="zh-CN" altLang="en-US" sz="1000" b="1" dirty="0">
                        <a:solidFill>
                          <a:schemeClr val="tx1"/>
                        </a:solidFill>
                        <a:latin typeface="+mn-lt"/>
                        <a:cs typeface="Courier New Bold" panose="020706090202050204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dirty="0">
                          <a:solidFill>
                            <a:schemeClr val="tx1"/>
                          </a:solidFill>
                          <a:latin typeface="+mn-lt"/>
                        </a:rPr>
                        <a:t>操作数地址是指令字后续一个机器字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cs typeface="Courier New Bold" panose="02070609020205020404" pitchFamily="49" charset="0"/>
                        </a:rPr>
                        <a:t>CLR  @#1100                ;</a:t>
                      </a:r>
                      <a:r>
                        <a:rPr lang="zh-CN" altLang="en-US" sz="1000" b="1" dirty="0">
                          <a:solidFill>
                            <a:schemeClr val="tx1"/>
                          </a:solidFill>
                          <a:latin typeface="+mn-lt"/>
                          <a:cs typeface="Courier New Bold" panose="02070609020205020404" pitchFamily="49" charset="0"/>
                        </a:rPr>
                        <a:t>存储器内容清零</a:t>
                      </a:r>
                    </a:p>
                  </a:txBody>
                  <a:tcPr anchor="ctr"/>
                </a:tc>
                <a:extLst>
                  <a:ext uri="{0D108BD9-81ED-4DB2-BD59-A6C34878D82A}">
                    <a16:rowId xmlns:a16="http://schemas.microsoft.com/office/drawing/2014/main" val="2654607369"/>
                  </a:ext>
                </a:extLst>
              </a:tr>
              <a:tr h="243631">
                <a:tc>
                  <a:txBody>
                    <a:bodyPr/>
                    <a:lstStyle/>
                    <a:p>
                      <a:pPr algn="ctr"/>
                      <a:r>
                        <a:rPr lang="en-US" altLang="zh-CN" sz="1000" b="1" dirty="0">
                          <a:solidFill>
                            <a:schemeClr val="tx1"/>
                          </a:solidFill>
                          <a:latin typeface="+mn-lt"/>
                        </a:rPr>
                        <a:t>6</a:t>
                      </a:r>
                      <a:endParaRPr lang="zh-CN" altLang="en-US" sz="1000" b="1" dirty="0">
                        <a:solidFill>
                          <a:schemeClr val="tx1"/>
                        </a:solidFill>
                        <a:latin typeface="+mn-lt"/>
                      </a:endParaRPr>
                    </a:p>
                  </a:txBody>
                  <a:tcPr anchor="ctr" anchorCtr="1"/>
                </a:tc>
                <a:tc>
                  <a:txBody>
                    <a:bodyPr/>
                    <a:lstStyle/>
                    <a:p>
                      <a:r>
                        <a:rPr lang="zh-CN" altLang="en-US" sz="1000" b="1" dirty="0">
                          <a:solidFill>
                            <a:schemeClr val="tx1"/>
                          </a:solidFill>
                          <a:latin typeface="+mn-lt"/>
                        </a:rPr>
                        <a:t>相对寻址</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A / A(PC)</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cs typeface="Courier New Bold" panose="02070609020205020404" pitchFamily="49" charset="0"/>
                        </a:rPr>
                        <a:t>EA=</a:t>
                      </a:r>
                      <a:r>
                        <a:rPr lang="en-US" altLang="zh-CN" sz="1000" b="1" dirty="0" err="1">
                          <a:solidFill>
                            <a:schemeClr val="tx1"/>
                          </a:solidFill>
                          <a:latin typeface="+mn-lt"/>
                          <a:cs typeface="Courier New Bold" panose="02070609020205020404" pitchFamily="49" charset="0"/>
                        </a:rPr>
                        <a:t>PC+index</a:t>
                      </a:r>
                      <a:endParaRPr lang="zh-CN" altLang="en-US" sz="1000" b="1" dirty="0">
                        <a:solidFill>
                          <a:schemeClr val="tx1"/>
                        </a:solidFill>
                        <a:latin typeface="+mn-lt"/>
                        <a:cs typeface="Courier New Bold" panose="020706090202050204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dirty="0">
                          <a:solidFill>
                            <a:schemeClr val="tx1"/>
                          </a:solidFill>
                          <a:latin typeface="+mn-lt"/>
                        </a:rPr>
                        <a:t>操作数地址</a:t>
                      </a:r>
                      <a:r>
                        <a:rPr lang="en-US" altLang="zh-CN" sz="1000" b="1" dirty="0">
                          <a:solidFill>
                            <a:schemeClr val="tx1"/>
                          </a:solidFill>
                          <a:latin typeface="+mn-lt"/>
                        </a:rPr>
                        <a:t>=PC+A     A</a:t>
                      </a:r>
                      <a:r>
                        <a:rPr lang="zh-CN" altLang="en-US" sz="1000" b="1" dirty="0">
                          <a:solidFill>
                            <a:schemeClr val="tx1"/>
                          </a:solidFill>
                          <a:latin typeface="+mn-lt"/>
                        </a:rPr>
                        <a:t>是指令字后续一个机器字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cs typeface="Courier New Bold" panose="02070609020205020404" pitchFamily="49" charset="0"/>
                        </a:rPr>
                        <a:t>INC 10 /</a:t>
                      </a:r>
                      <a:r>
                        <a:rPr lang="zh-CN" altLang="en-US" sz="1000" b="1" baseline="0" dirty="0">
                          <a:solidFill>
                            <a:schemeClr val="tx1"/>
                          </a:solidFill>
                          <a:latin typeface="+mn-lt"/>
                          <a:cs typeface="Courier New Bold" panose="02070609020205020404" pitchFamily="49" charset="0"/>
                        </a:rPr>
                        <a:t> </a:t>
                      </a:r>
                      <a:r>
                        <a:rPr lang="en-US" altLang="zh-CN" sz="1000" b="1" baseline="0" dirty="0">
                          <a:solidFill>
                            <a:schemeClr val="tx1"/>
                          </a:solidFill>
                          <a:latin typeface="+mn-lt"/>
                          <a:cs typeface="Courier New Bold" panose="02070609020205020404" pitchFamily="49" charset="0"/>
                        </a:rPr>
                        <a:t>INC 10(PC)       ;PC=PC+10</a:t>
                      </a:r>
                      <a:r>
                        <a:rPr lang="zh-CN" altLang="en-US" sz="1000" b="1" baseline="0" dirty="0">
                          <a:solidFill>
                            <a:schemeClr val="tx1"/>
                          </a:solidFill>
                          <a:latin typeface="+mn-lt"/>
                          <a:cs typeface="Courier New Bold" panose="02070609020205020404" pitchFamily="49" charset="0"/>
                        </a:rPr>
                        <a:t>；存储器内容加</a:t>
                      </a:r>
                      <a:r>
                        <a:rPr lang="en-US" altLang="zh-CN" sz="1000" b="1" baseline="0" dirty="0">
                          <a:solidFill>
                            <a:schemeClr val="tx1"/>
                          </a:solidFill>
                          <a:latin typeface="+mn-lt"/>
                          <a:cs typeface="Courier New Bold" panose="02070609020205020404" pitchFamily="49" charset="0"/>
                        </a:rPr>
                        <a:t>1</a:t>
                      </a:r>
                      <a:endParaRPr lang="zh-CN" altLang="en-US" sz="1000" b="1" dirty="0">
                        <a:solidFill>
                          <a:schemeClr val="tx1"/>
                        </a:solidFill>
                        <a:latin typeface="+mn-lt"/>
                        <a:cs typeface="Courier New Bold" panose="02070609020205020404" pitchFamily="49" charset="0"/>
                      </a:endParaRPr>
                    </a:p>
                  </a:txBody>
                  <a:tcPr anchor="ctr"/>
                </a:tc>
                <a:extLst>
                  <a:ext uri="{0D108BD9-81ED-4DB2-BD59-A6C34878D82A}">
                    <a16:rowId xmlns:a16="http://schemas.microsoft.com/office/drawing/2014/main" val="2245790013"/>
                  </a:ext>
                </a:extLst>
              </a:tr>
              <a:tr h="243631">
                <a:tc>
                  <a:txBody>
                    <a:bodyPr/>
                    <a:lstStyle/>
                    <a:p>
                      <a:pPr algn="ctr"/>
                      <a:r>
                        <a:rPr lang="en-US" altLang="zh-CN" sz="1000" b="1" dirty="0">
                          <a:solidFill>
                            <a:schemeClr val="tx1"/>
                          </a:solidFill>
                          <a:latin typeface="+mn-lt"/>
                        </a:rPr>
                        <a:t>7</a:t>
                      </a:r>
                      <a:endParaRPr lang="zh-CN" altLang="en-US" sz="1000" b="1" dirty="0">
                        <a:solidFill>
                          <a:schemeClr val="tx1"/>
                        </a:solidFill>
                        <a:latin typeface="+mn-lt"/>
                      </a:endParaRPr>
                    </a:p>
                  </a:txBody>
                  <a:tcPr anchor="ctr" anchorCtr="1"/>
                </a:tc>
                <a:tc>
                  <a:txBody>
                    <a:bodyPr/>
                    <a:lstStyle/>
                    <a:p>
                      <a:r>
                        <a:rPr lang="zh-CN" altLang="en-US" sz="1000" b="1" dirty="0">
                          <a:solidFill>
                            <a:schemeClr val="tx1"/>
                          </a:solidFill>
                          <a:latin typeface="+mn-lt"/>
                        </a:rPr>
                        <a:t>相对间接</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rPr>
                        <a:t>@A </a:t>
                      </a:r>
                      <a:r>
                        <a:rPr lang="en-US" altLang="zh-CN" sz="1000" b="1" baseline="0" dirty="0">
                          <a:solidFill>
                            <a:schemeClr val="tx1"/>
                          </a:solidFill>
                          <a:latin typeface="+mn-lt"/>
                        </a:rPr>
                        <a:t>   @A(PC)</a:t>
                      </a:r>
                      <a:endParaRPr lang="en-US" altLang="zh-CN" sz="1000" b="1" dirty="0">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cs typeface="Courier New Bold" panose="02070609020205020404" pitchFamily="49" charset="0"/>
                        </a:rPr>
                        <a:t>EA=(</a:t>
                      </a:r>
                      <a:r>
                        <a:rPr lang="en-US" altLang="zh-CN" sz="1000" b="1" dirty="0" err="1">
                          <a:solidFill>
                            <a:schemeClr val="tx1"/>
                          </a:solidFill>
                          <a:latin typeface="+mn-lt"/>
                          <a:cs typeface="Courier New Bold" panose="02070609020205020404" pitchFamily="49" charset="0"/>
                        </a:rPr>
                        <a:t>PC+index</a:t>
                      </a:r>
                      <a:r>
                        <a:rPr lang="en-US" altLang="zh-CN" sz="1000" b="1" dirty="0">
                          <a:solidFill>
                            <a:schemeClr val="tx1"/>
                          </a:solidFill>
                          <a:latin typeface="+mn-lt"/>
                          <a:cs typeface="Courier New Bold" panose="02070609020205020404" pitchFamily="49" charset="0"/>
                        </a:rPr>
                        <a:t>)</a:t>
                      </a:r>
                      <a:endParaRPr lang="zh-CN" altLang="en-US" sz="1000" b="1" dirty="0">
                        <a:solidFill>
                          <a:schemeClr val="tx1"/>
                        </a:solidFill>
                        <a:latin typeface="+mn-lt"/>
                        <a:cs typeface="Courier New Bold" panose="020706090202050204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1" dirty="0">
                          <a:solidFill>
                            <a:schemeClr val="tx1"/>
                          </a:solidFill>
                          <a:latin typeface="+mn-lt"/>
                        </a:rPr>
                        <a:t>操作数地址的地址</a:t>
                      </a:r>
                      <a:r>
                        <a:rPr lang="en-US" altLang="zh-CN" sz="1000" b="1" dirty="0">
                          <a:solidFill>
                            <a:schemeClr val="tx1"/>
                          </a:solidFill>
                          <a:latin typeface="+mn-lt"/>
                        </a:rPr>
                        <a:t>=PC+A   PC</a:t>
                      </a:r>
                      <a:r>
                        <a:rPr lang="zh-CN" altLang="en-US" sz="1000" b="1" dirty="0">
                          <a:solidFill>
                            <a:schemeClr val="tx1"/>
                          </a:solidFill>
                          <a:latin typeface="+mn-lt"/>
                        </a:rPr>
                        <a:t>是下条指令地址</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dirty="0">
                          <a:solidFill>
                            <a:schemeClr val="tx1"/>
                          </a:solidFill>
                          <a:latin typeface="+mn-lt"/>
                          <a:cs typeface="Courier New Bold" panose="02070609020205020404" pitchFamily="49" charset="0"/>
                        </a:rPr>
                        <a:t>CLR  @10                         ;Mem [PC+10]</a:t>
                      </a:r>
                      <a:r>
                        <a:rPr lang="zh-CN" altLang="en-US" sz="1000" b="1" dirty="0">
                          <a:solidFill>
                            <a:schemeClr val="tx1"/>
                          </a:solidFill>
                          <a:latin typeface="+mn-lt"/>
                          <a:cs typeface="Courier New Bold" panose="02070609020205020404" pitchFamily="49" charset="0"/>
                        </a:rPr>
                        <a:t>存  储器内容清零</a:t>
                      </a:r>
                    </a:p>
                  </a:txBody>
                  <a:tcPr anchor="ctr"/>
                </a:tc>
                <a:extLst>
                  <a:ext uri="{0D108BD9-81ED-4DB2-BD59-A6C34878D82A}">
                    <a16:rowId xmlns:a16="http://schemas.microsoft.com/office/drawing/2014/main" val="1760228476"/>
                  </a:ext>
                </a:extLst>
              </a:tr>
            </a:tbl>
          </a:graphicData>
        </a:graphic>
      </p:graphicFrame>
    </p:spTree>
    <p:extLst>
      <p:ext uri="{BB962C8B-B14F-4D97-AF65-F5344CB8AC3E}">
        <p14:creationId xmlns:p14="http://schemas.microsoft.com/office/powerpoint/2010/main" val="1169058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A252F36E-4CF2-48F8-A083-F2F8ECFFEDC7}"/>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5.7.2  Intel x86</a:t>
            </a:r>
            <a:r>
              <a:rPr lang="zh-CN" altLang="en-US" b="1" dirty="0">
                <a:ea typeface="黑体" panose="02010609060101010101" pitchFamily="49" charset="-122"/>
              </a:rPr>
              <a:t>指令系统</a:t>
            </a:r>
            <a:endParaRPr lang="en-US" altLang="zh-CN" b="1" dirty="0"/>
          </a:p>
          <a:p>
            <a:pPr lvl="1" eaLnBrk="1" hangingPunct="1"/>
            <a:endParaRPr lang="en-US" altLang="zh-CN" sz="1600" b="1" dirty="0"/>
          </a:p>
          <a:p>
            <a:pPr lvl="1" eaLnBrk="1" hangingPunct="1"/>
            <a:r>
              <a:rPr lang="en-US" altLang="zh-CN" sz="1600" b="1" dirty="0">
                <a:highlight>
                  <a:srgbClr val="FFFF00"/>
                </a:highlight>
              </a:rPr>
              <a:t>X86</a:t>
            </a:r>
            <a:r>
              <a:rPr lang="zh-CN" altLang="en-US" sz="1600" b="1" dirty="0">
                <a:highlight>
                  <a:srgbClr val="FFFF00"/>
                </a:highlight>
              </a:rPr>
              <a:t>、</a:t>
            </a:r>
            <a:r>
              <a:rPr lang="en-US" altLang="zh-CN" sz="1600" b="1" dirty="0">
                <a:highlight>
                  <a:srgbClr val="FFFF00"/>
                </a:highlight>
              </a:rPr>
              <a:t>ARM</a:t>
            </a:r>
            <a:r>
              <a:rPr lang="zh-CN" altLang="en-US" sz="1600" b="1" dirty="0">
                <a:highlight>
                  <a:srgbClr val="FFFF00"/>
                </a:highlight>
              </a:rPr>
              <a:t>、</a:t>
            </a:r>
            <a:r>
              <a:rPr lang="en-US" altLang="zh-CN" sz="1600" b="1" dirty="0">
                <a:highlight>
                  <a:srgbClr val="FFFF00"/>
                </a:highlight>
              </a:rPr>
              <a:t>RISC-V</a:t>
            </a:r>
            <a:r>
              <a:rPr lang="zh-CN" altLang="en-US" sz="1600" b="1" dirty="0">
                <a:highlight>
                  <a:srgbClr val="FFFF00"/>
                </a:highlight>
              </a:rPr>
              <a:t>，</a:t>
            </a:r>
            <a:r>
              <a:rPr lang="en-US" altLang="zh-CN" sz="1600" b="1" dirty="0">
                <a:highlight>
                  <a:srgbClr val="FFFF00"/>
                </a:highlight>
              </a:rPr>
              <a:t>MIPS</a:t>
            </a:r>
            <a:r>
              <a:rPr lang="zh-CN" altLang="en-US" sz="1600" b="1" dirty="0">
                <a:highlight>
                  <a:srgbClr val="FFFF00"/>
                </a:highlight>
              </a:rPr>
              <a:t>  </a:t>
            </a:r>
            <a:r>
              <a:rPr lang="en-US" altLang="zh-CN" sz="1600" b="1" dirty="0">
                <a:highlight>
                  <a:srgbClr val="FFFF00"/>
                </a:highlight>
              </a:rPr>
              <a:t>- </a:t>
            </a:r>
            <a:r>
              <a:rPr lang="zh-CN" altLang="en-US" sz="1600" b="1" dirty="0">
                <a:highlight>
                  <a:srgbClr val="FFFF00"/>
                </a:highlight>
              </a:rPr>
              <a:t>知乎  </a:t>
            </a:r>
            <a:r>
              <a:rPr lang="en-US" altLang="zh-CN" sz="1600" b="1" dirty="0">
                <a:highlight>
                  <a:srgbClr val="FFFF00"/>
                </a:highlight>
              </a:rPr>
              <a:t>https://zhuanlan.zhihu.com/p/311359454</a:t>
            </a:r>
          </a:p>
          <a:p>
            <a:pPr lvl="1" eaLnBrk="1" hangingPunct="1"/>
            <a:r>
              <a:rPr lang="en-US" altLang="zh-CN" sz="1600" b="1" dirty="0"/>
              <a:t>Intel x86</a:t>
            </a:r>
            <a:r>
              <a:rPr lang="zh-CN" altLang="en-US" sz="1600" b="1" dirty="0"/>
              <a:t>指令系统是由</a:t>
            </a:r>
            <a:r>
              <a:rPr lang="en-US" altLang="zh-CN" sz="1600" b="1" dirty="0"/>
              <a:t>16</a:t>
            </a:r>
            <a:r>
              <a:rPr lang="zh-CN" altLang="en-US" sz="1600" b="1" dirty="0"/>
              <a:t>位的</a:t>
            </a:r>
            <a:r>
              <a:rPr lang="en-US" altLang="zh-CN" sz="1600" b="1" dirty="0"/>
              <a:t>8086/8088</a:t>
            </a:r>
            <a:r>
              <a:rPr lang="zh-CN" altLang="en-US" sz="1600" b="1" dirty="0"/>
              <a:t>指令系统发展而来的</a:t>
            </a:r>
            <a:r>
              <a:rPr lang="en-US" altLang="zh-CN" sz="1600" b="1" dirty="0">
                <a:solidFill>
                  <a:srgbClr val="FF0000"/>
                </a:solidFill>
              </a:rPr>
              <a:t>32</a:t>
            </a:r>
            <a:r>
              <a:rPr lang="zh-CN" altLang="en-US" sz="1600" b="1" dirty="0">
                <a:solidFill>
                  <a:srgbClr val="FF0000"/>
                </a:solidFill>
              </a:rPr>
              <a:t>位</a:t>
            </a:r>
            <a:r>
              <a:rPr lang="en-US" altLang="zh-CN" sz="1600" b="1" dirty="0">
                <a:solidFill>
                  <a:srgbClr val="FF0000"/>
                </a:solidFill>
              </a:rPr>
              <a:t>CISC</a:t>
            </a:r>
            <a:r>
              <a:rPr lang="zh-CN" altLang="en-US" sz="1600" b="1" dirty="0">
                <a:solidFill>
                  <a:srgbClr val="FF0000"/>
                </a:solidFill>
              </a:rPr>
              <a:t>指令系统</a:t>
            </a:r>
            <a:endParaRPr lang="en-US" altLang="zh-CN" sz="1600" b="1" dirty="0">
              <a:solidFill>
                <a:srgbClr val="FF0000"/>
              </a:solidFill>
            </a:endParaRPr>
          </a:p>
          <a:p>
            <a:pPr lvl="1" eaLnBrk="1" hangingPunct="1"/>
            <a:r>
              <a:rPr lang="en-US" altLang="zh-CN" sz="1600" b="1" dirty="0"/>
              <a:t>80386 CPU</a:t>
            </a:r>
            <a:r>
              <a:rPr lang="zh-CN" altLang="en-US" sz="1600" b="1" dirty="0"/>
              <a:t>采用</a:t>
            </a:r>
            <a:r>
              <a:rPr lang="en-US" altLang="zh-CN" sz="1600" b="1" dirty="0"/>
              <a:t>32</a:t>
            </a:r>
            <a:r>
              <a:rPr lang="zh-CN" altLang="en-US" sz="1600" b="1" dirty="0"/>
              <a:t>位的</a:t>
            </a:r>
            <a:r>
              <a:rPr lang="en-US" altLang="zh-CN" sz="1600" b="1" dirty="0"/>
              <a:t>Intel x86</a:t>
            </a:r>
            <a:r>
              <a:rPr lang="zh-CN" altLang="en-US" sz="1600" b="1" dirty="0"/>
              <a:t>指令系统，有</a:t>
            </a:r>
            <a:r>
              <a:rPr lang="en-US" altLang="zh-CN" sz="1600" b="1" dirty="0"/>
              <a:t>8</a:t>
            </a:r>
            <a:r>
              <a:rPr lang="zh-CN" altLang="en-US" sz="1600" b="1" dirty="0"/>
              <a:t>个</a:t>
            </a:r>
            <a:r>
              <a:rPr lang="en-US" altLang="zh-CN" sz="1600" b="1" dirty="0"/>
              <a:t>32</a:t>
            </a:r>
            <a:r>
              <a:rPr lang="zh-CN" altLang="en-US" sz="1600" b="1" dirty="0"/>
              <a:t>位通用寄存器、</a:t>
            </a:r>
            <a:r>
              <a:rPr lang="en-US" altLang="zh-CN" sz="1600" b="1" dirty="0"/>
              <a:t>6</a:t>
            </a:r>
            <a:r>
              <a:rPr lang="zh-CN" altLang="en-US" sz="1600" b="1" dirty="0"/>
              <a:t>个</a:t>
            </a:r>
            <a:r>
              <a:rPr lang="en-US" altLang="zh-CN" sz="1600" b="1" dirty="0"/>
              <a:t>16</a:t>
            </a:r>
            <a:r>
              <a:rPr lang="zh-CN" altLang="en-US" sz="1600" b="1" dirty="0"/>
              <a:t>位的段寄存器，以及</a:t>
            </a:r>
            <a:r>
              <a:rPr lang="en-US" altLang="zh-CN" sz="1600" b="1" dirty="0"/>
              <a:t>32</a:t>
            </a:r>
            <a:r>
              <a:rPr lang="zh-CN" altLang="en-US" sz="1600" b="1" dirty="0"/>
              <a:t>位的状态寄存器和程序计数器：</a:t>
            </a:r>
            <a:endParaRPr lang="en-US" altLang="zh-CN" sz="1600" b="1" dirty="0"/>
          </a:p>
          <a:p>
            <a:pPr lvl="2" eaLnBrk="1" hangingPunct="1">
              <a:buFont typeface="+mj-ea"/>
              <a:buAutoNum type="circleNumDbPlain"/>
            </a:pPr>
            <a:r>
              <a:rPr lang="en-US" altLang="zh-CN" sz="1200" b="1" dirty="0"/>
              <a:t>32</a:t>
            </a:r>
            <a:r>
              <a:rPr lang="zh-CN" altLang="en-US" sz="1200" b="1" dirty="0"/>
              <a:t>位通用寄存器：</a:t>
            </a:r>
            <a:r>
              <a:rPr lang="en-US" altLang="zh-CN" sz="1200" b="1" dirty="0"/>
              <a:t>EAX</a:t>
            </a:r>
            <a:r>
              <a:rPr lang="zh-CN" altLang="en-US" sz="1200" b="1" dirty="0"/>
              <a:t>、</a:t>
            </a:r>
            <a:r>
              <a:rPr lang="en-US" altLang="zh-CN" sz="1200" b="1" dirty="0"/>
              <a:t>EBX</a:t>
            </a:r>
            <a:r>
              <a:rPr lang="zh-CN" altLang="en-US" sz="1200" b="1" dirty="0"/>
              <a:t>、</a:t>
            </a:r>
            <a:r>
              <a:rPr lang="en-US" altLang="zh-CN" sz="1200" b="1" dirty="0"/>
              <a:t>ECX</a:t>
            </a:r>
            <a:r>
              <a:rPr lang="zh-CN" altLang="en-US" sz="1200" b="1" dirty="0"/>
              <a:t>、</a:t>
            </a:r>
            <a:r>
              <a:rPr lang="en-US" altLang="zh-CN" sz="1200" b="1" dirty="0"/>
              <a:t>EDX</a:t>
            </a:r>
            <a:r>
              <a:rPr lang="zh-CN" altLang="en-US" sz="1200" b="1" dirty="0"/>
              <a:t>、</a:t>
            </a:r>
            <a:r>
              <a:rPr lang="en-US" altLang="zh-CN" sz="1200" b="1" dirty="0"/>
              <a:t>ESP</a:t>
            </a:r>
            <a:r>
              <a:rPr lang="zh-CN" altLang="en-US" sz="1200" b="1" dirty="0"/>
              <a:t>、</a:t>
            </a:r>
            <a:r>
              <a:rPr lang="en-US" altLang="zh-CN" sz="1200" b="1" dirty="0"/>
              <a:t>EBP</a:t>
            </a:r>
            <a:r>
              <a:rPr lang="zh-CN" altLang="en-US" sz="1200" b="1" dirty="0"/>
              <a:t>、</a:t>
            </a:r>
            <a:r>
              <a:rPr lang="en-US" altLang="zh-CN" sz="1200" b="1" dirty="0"/>
              <a:t>ESI</a:t>
            </a:r>
            <a:r>
              <a:rPr lang="zh-CN" altLang="en-US" sz="1200" b="1" dirty="0"/>
              <a:t>、</a:t>
            </a:r>
            <a:r>
              <a:rPr lang="en-US" altLang="zh-CN" sz="1200" b="1" dirty="0"/>
              <a:t>EDI</a:t>
            </a:r>
          </a:p>
          <a:p>
            <a:pPr lvl="2" eaLnBrk="1" hangingPunct="1">
              <a:buFont typeface="+mj-ea"/>
              <a:buAutoNum type="circleNumDbPlain"/>
            </a:pPr>
            <a:r>
              <a:rPr lang="en-US" altLang="zh-CN" sz="1200" b="1" dirty="0"/>
              <a:t>32</a:t>
            </a:r>
            <a:r>
              <a:rPr lang="zh-CN" altLang="en-US" sz="1200" b="1" dirty="0"/>
              <a:t>位程序计数器（指令指针）：</a:t>
            </a:r>
            <a:r>
              <a:rPr lang="en-US" altLang="zh-CN" sz="1200" b="1" dirty="0"/>
              <a:t>EIP</a:t>
            </a:r>
          </a:p>
          <a:p>
            <a:pPr lvl="2" eaLnBrk="1" hangingPunct="1">
              <a:buFont typeface="+mj-ea"/>
              <a:buAutoNum type="circleNumDbPlain"/>
            </a:pPr>
            <a:r>
              <a:rPr lang="en-US" altLang="zh-CN" sz="1200" b="1" dirty="0"/>
              <a:t>32</a:t>
            </a:r>
            <a:r>
              <a:rPr lang="zh-CN" altLang="en-US" sz="1200" b="1" dirty="0"/>
              <a:t>位状态寄存器：</a:t>
            </a:r>
            <a:r>
              <a:rPr lang="en-US" altLang="zh-CN" sz="1200" b="1" dirty="0"/>
              <a:t>EFLAGS</a:t>
            </a:r>
          </a:p>
          <a:p>
            <a:pPr lvl="2" eaLnBrk="1" hangingPunct="1">
              <a:buFont typeface="+mj-ea"/>
              <a:buAutoNum type="circleNumDbPlain"/>
            </a:pPr>
            <a:r>
              <a:rPr lang="en-US" altLang="zh-CN" sz="1200" b="1" dirty="0"/>
              <a:t>16</a:t>
            </a:r>
            <a:r>
              <a:rPr lang="zh-CN" altLang="en-US" sz="1200" b="1" dirty="0"/>
              <a:t>位段寄存器：</a:t>
            </a:r>
            <a:r>
              <a:rPr lang="en-US" altLang="zh-CN" sz="1200" b="1" dirty="0"/>
              <a:t>CS</a:t>
            </a:r>
            <a:r>
              <a:rPr lang="zh-CN" altLang="en-US" sz="1200" b="1" dirty="0"/>
              <a:t>、</a:t>
            </a:r>
            <a:r>
              <a:rPr lang="en-US" altLang="zh-CN" sz="1200" b="1" dirty="0"/>
              <a:t>DS</a:t>
            </a:r>
            <a:r>
              <a:rPr lang="zh-CN" altLang="en-US" sz="1200" b="1" dirty="0"/>
              <a:t>、</a:t>
            </a:r>
            <a:r>
              <a:rPr lang="en-US" altLang="zh-CN" sz="1200" b="1" dirty="0"/>
              <a:t>SS</a:t>
            </a:r>
            <a:r>
              <a:rPr lang="zh-CN" altLang="en-US" sz="1200" b="1" dirty="0"/>
              <a:t>、</a:t>
            </a:r>
            <a:r>
              <a:rPr lang="en-US" altLang="zh-CN" sz="1200" b="1" dirty="0"/>
              <a:t>ES</a:t>
            </a:r>
            <a:r>
              <a:rPr lang="zh-CN" altLang="en-US" sz="1200" b="1" dirty="0"/>
              <a:t>、</a:t>
            </a:r>
            <a:r>
              <a:rPr lang="en-US" altLang="zh-CN" sz="1200" b="1" dirty="0"/>
              <a:t>FS</a:t>
            </a:r>
            <a:r>
              <a:rPr lang="zh-CN" altLang="en-US" sz="1200" b="1" dirty="0"/>
              <a:t>、</a:t>
            </a:r>
            <a:r>
              <a:rPr lang="en-US" altLang="zh-CN" sz="1200" b="1" dirty="0"/>
              <a:t>GS</a:t>
            </a:r>
          </a:p>
          <a:p>
            <a:pPr lvl="1" eaLnBrk="1" hangingPunct="1"/>
            <a:endParaRPr lang="en-US" altLang="zh-CN" sz="1800" b="1" dirty="0"/>
          </a:p>
        </p:txBody>
      </p:sp>
      <p:grpSp>
        <p:nvGrpSpPr>
          <p:cNvPr id="11" name="组合 10">
            <a:extLst>
              <a:ext uri="{FF2B5EF4-FFF2-40B4-BE49-F238E27FC236}">
                <a16:creationId xmlns:a16="http://schemas.microsoft.com/office/drawing/2014/main" id="{36231CC5-2367-49BC-8393-5CD316E8CD15}"/>
              </a:ext>
            </a:extLst>
          </p:cNvPr>
          <p:cNvGrpSpPr/>
          <p:nvPr/>
        </p:nvGrpSpPr>
        <p:grpSpPr>
          <a:xfrm>
            <a:off x="179512" y="3854269"/>
            <a:ext cx="8747561" cy="2887099"/>
            <a:chOff x="323527" y="3605344"/>
            <a:chExt cx="8747561" cy="2887099"/>
          </a:xfrm>
        </p:grpSpPr>
        <p:pic>
          <p:nvPicPr>
            <p:cNvPr id="6" name="图片 5">
              <a:extLst>
                <a:ext uri="{FF2B5EF4-FFF2-40B4-BE49-F238E27FC236}">
                  <a16:creationId xmlns:a16="http://schemas.microsoft.com/office/drawing/2014/main" id="{1B5B19D8-9913-4D89-91F4-C712F8F5BC96}"/>
                </a:ext>
              </a:extLst>
            </p:cNvPr>
            <p:cNvPicPr>
              <a:picLocks noChangeAspect="1"/>
            </p:cNvPicPr>
            <p:nvPr/>
          </p:nvPicPr>
          <p:blipFill>
            <a:blip r:embed="rId2"/>
            <a:stretch>
              <a:fillRect/>
            </a:stretch>
          </p:blipFill>
          <p:spPr>
            <a:xfrm>
              <a:off x="5364088" y="3605344"/>
              <a:ext cx="3707000" cy="2887099"/>
            </a:xfrm>
            <a:prstGeom prst="rect">
              <a:avLst/>
            </a:prstGeom>
          </p:spPr>
        </p:pic>
        <p:pic>
          <p:nvPicPr>
            <p:cNvPr id="3074" name="Picture 2">
              <a:extLst>
                <a:ext uri="{FF2B5EF4-FFF2-40B4-BE49-F238E27FC236}">
                  <a16:creationId xmlns:a16="http://schemas.microsoft.com/office/drawing/2014/main" id="{44080BE3-0CA5-4E1E-8459-6AA79B537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3682161"/>
              <a:ext cx="4313273" cy="281028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9CB015D-1661-4B71-BA89-BCDC6EB9F603}"/>
                </a:ext>
              </a:extLst>
            </p:cNvPr>
            <p:cNvSpPr txBox="1"/>
            <p:nvPr/>
          </p:nvSpPr>
          <p:spPr>
            <a:xfrm>
              <a:off x="3158420" y="6226465"/>
              <a:ext cx="1463862" cy="253916"/>
            </a:xfrm>
            <a:prstGeom prst="rect">
              <a:avLst/>
            </a:prstGeom>
            <a:solidFill>
              <a:srgbClr val="FFC000"/>
            </a:solidFill>
          </p:spPr>
          <p:txBody>
            <a:bodyPr wrap="none" rtlCol="0">
              <a:spAutoFit/>
            </a:bodyPr>
            <a:lstStyle/>
            <a:p>
              <a:r>
                <a:rPr lang="en-US" altLang="zh-CN" sz="1050" b="1" dirty="0"/>
                <a:t>80386 CPU</a:t>
              </a:r>
              <a:r>
                <a:rPr lang="zh-CN" altLang="en-US" sz="1050" b="1" dirty="0"/>
                <a:t>内部寄存器</a:t>
              </a:r>
            </a:p>
          </p:txBody>
        </p:sp>
      </p:grpSp>
      <p:graphicFrame>
        <p:nvGraphicFramePr>
          <p:cNvPr id="9" name="表格 9">
            <a:extLst>
              <a:ext uri="{FF2B5EF4-FFF2-40B4-BE49-F238E27FC236}">
                <a16:creationId xmlns:a16="http://schemas.microsoft.com/office/drawing/2014/main" id="{662C6265-7EAB-4383-9BD3-69CD74DFFB35}"/>
              </a:ext>
            </a:extLst>
          </p:cNvPr>
          <p:cNvGraphicFramePr>
            <a:graphicFrameLocks noGrp="1"/>
          </p:cNvGraphicFramePr>
          <p:nvPr>
            <p:extLst>
              <p:ext uri="{D42A27DB-BD31-4B8C-83A1-F6EECF244321}">
                <p14:modId xmlns:p14="http://schemas.microsoft.com/office/powerpoint/2010/main" val="1611032019"/>
              </p:ext>
            </p:extLst>
          </p:nvPr>
        </p:nvGraphicFramePr>
        <p:xfrm>
          <a:off x="4932040" y="2981176"/>
          <a:ext cx="4110565" cy="591840"/>
        </p:xfrm>
        <a:graphic>
          <a:graphicData uri="http://schemas.openxmlformats.org/drawingml/2006/table">
            <a:tbl>
              <a:tblPr firstRow="1" bandRow="1">
                <a:tableStyleId>{5C22544A-7EE6-4342-B048-85BDC9FD1C3A}</a:tableStyleId>
              </a:tblPr>
              <a:tblGrid>
                <a:gridCol w="844451">
                  <a:extLst>
                    <a:ext uri="{9D8B030D-6E8A-4147-A177-3AD203B41FA5}">
                      <a16:colId xmlns:a16="http://schemas.microsoft.com/office/drawing/2014/main" val="1536047637"/>
                    </a:ext>
                  </a:extLst>
                </a:gridCol>
                <a:gridCol w="431241">
                  <a:extLst>
                    <a:ext uri="{9D8B030D-6E8A-4147-A177-3AD203B41FA5}">
                      <a16:colId xmlns:a16="http://schemas.microsoft.com/office/drawing/2014/main" val="2690818089"/>
                    </a:ext>
                  </a:extLst>
                </a:gridCol>
                <a:gridCol w="406132">
                  <a:extLst>
                    <a:ext uri="{9D8B030D-6E8A-4147-A177-3AD203B41FA5}">
                      <a16:colId xmlns:a16="http://schemas.microsoft.com/office/drawing/2014/main" val="833151530"/>
                    </a:ext>
                  </a:extLst>
                </a:gridCol>
                <a:gridCol w="373458">
                  <a:extLst>
                    <a:ext uri="{9D8B030D-6E8A-4147-A177-3AD203B41FA5}">
                      <a16:colId xmlns:a16="http://schemas.microsoft.com/office/drawing/2014/main" val="3725868195"/>
                    </a:ext>
                  </a:extLst>
                </a:gridCol>
                <a:gridCol w="425231">
                  <a:extLst>
                    <a:ext uri="{9D8B030D-6E8A-4147-A177-3AD203B41FA5}">
                      <a16:colId xmlns:a16="http://schemas.microsoft.com/office/drawing/2014/main" val="2748058504"/>
                    </a:ext>
                  </a:extLst>
                </a:gridCol>
                <a:gridCol w="414265">
                  <a:extLst>
                    <a:ext uri="{9D8B030D-6E8A-4147-A177-3AD203B41FA5}">
                      <a16:colId xmlns:a16="http://schemas.microsoft.com/office/drawing/2014/main" val="4183969917"/>
                    </a:ext>
                  </a:extLst>
                </a:gridCol>
                <a:gridCol w="436196">
                  <a:extLst>
                    <a:ext uri="{9D8B030D-6E8A-4147-A177-3AD203B41FA5}">
                      <a16:colId xmlns:a16="http://schemas.microsoft.com/office/drawing/2014/main" val="708273644"/>
                    </a:ext>
                  </a:extLst>
                </a:gridCol>
                <a:gridCol w="354359">
                  <a:extLst>
                    <a:ext uri="{9D8B030D-6E8A-4147-A177-3AD203B41FA5}">
                      <a16:colId xmlns:a16="http://schemas.microsoft.com/office/drawing/2014/main" val="2735481528"/>
                    </a:ext>
                  </a:extLst>
                </a:gridCol>
                <a:gridCol w="425232">
                  <a:extLst>
                    <a:ext uri="{9D8B030D-6E8A-4147-A177-3AD203B41FA5}">
                      <a16:colId xmlns:a16="http://schemas.microsoft.com/office/drawing/2014/main" val="1065125212"/>
                    </a:ext>
                  </a:extLst>
                </a:gridCol>
              </a:tblGrid>
              <a:tr h="341446">
                <a:tc>
                  <a:txBody>
                    <a:bodyPr/>
                    <a:lstStyle/>
                    <a:p>
                      <a:pPr algn="ctr"/>
                      <a:r>
                        <a:rPr lang="zh-CN" altLang="en-US" sz="800" b="1" dirty="0"/>
                        <a:t>寄存器编号</a:t>
                      </a:r>
                    </a:p>
                  </a:txBody>
                  <a:tcPr/>
                </a:tc>
                <a:tc>
                  <a:txBody>
                    <a:bodyPr/>
                    <a:lstStyle/>
                    <a:p>
                      <a:pPr algn="ctr"/>
                      <a:r>
                        <a:rPr lang="en-US" altLang="zh-CN" sz="800" b="1" dirty="0"/>
                        <a:t>000</a:t>
                      </a:r>
                      <a:endParaRPr lang="zh-CN" altLang="en-US" sz="800" b="1" dirty="0"/>
                    </a:p>
                  </a:txBody>
                  <a:tcPr/>
                </a:tc>
                <a:tc>
                  <a:txBody>
                    <a:bodyPr/>
                    <a:lstStyle/>
                    <a:p>
                      <a:pPr algn="ctr"/>
                      <a:r>
                        <a:rPr lang="en-US" altLang="zh-CN" sz="800" b="1" dirty="0"/>
                        <a:t>001</a:t>
                      </a:r>
                      <a:endParaRPr lang="zh-CN" altLang="en-US" sz="800" b="1" dirty="0"/>
                    </a:p>
                  </a:txBody>
                  <a:tcPr/>
                </a:tc>
                <a:tc>
                  <a:txBody>
                    <a:bodyPr/>
                    <a:lstStyle/>
                    <a:p>
                      <a:pPr algn="ctr"/>
                      <a:r>
                        <a:rPr lang="en-US" altLang="zh-CN" sz="800" b="1" dirty="0"/>
                        <a:t>010</a:t>
                      </a:r>
                      <a:endParaRPr lang="zh-CN" altLang="en-US" sz="800" b="1" dirty="0"/>
                    </a:p>
                  </a:txBody>
                  <a:tcPr/>
                </a:tc>
                <a:tc>
                  <a:txBody>
                    <a:bodyPr/>
                    <a:lstStyle/>
                    <a:p>
                      <a:pPr algn="ctr"/>
                      <a:r>
                        <a:rPr lang="en-US" altLang="zh-CN" sz="800" b="1" dirty="0"/>
                        <a:t>011</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en-US" altLang="zh-CN" sz="800" b="1" dirty="0"/>
                        <a:t>101</a:t>
                      </a:r>
                      <a:endParaRPr lang="zh-CN" altLang="en-US" sz="800" b="1" dirty="0"/>
                    </a:p>
                  </a:txBody>
                  <a:tcPr/>
                </a:tc>
                <a:tc>
                  <a:txBody>
                    <a:bodyPr/>
                    <a:lstStyle/>
                    <a:p>
                      <a:pPr algn="ctr"/>
                      <a:r>
                        <a:rPr lang="en-US" altLang="zh-CN" sz="800" b="1" dirty="0"/>
                        <a:t>110</a:t>
                      </a:r>
                      <a:endParaRPr lang="zh-CN" altLang="en-US" sz="800" b="1" dirty="0"/>
                    </a:p>
                  </a:txBody>
                  <a:tcPr/>
                </a:tc>
                <a:tc>
                  <a:txBody>
                    <a:bodyPr/>
                    <a:lstStyle/>
                    <a:p>
                      <a:pPr algn="ctr"/>
                      <a:r>
                        <a:rPr lang="en-US" altLang="zh-CN" sz="800" b="1" dirty="0"/>
                        <a:t>111</a:t>
                      </a:r>
                      <a:endParaRPr lang="zh-CN" altLang="en-US" sz="800" b="1" dirty="0"/>
                    </a:p>
                  </a:txBody>
                  <a:tcPr/>
                </a:tc>
                <a:extLst>
                  <a:ext uri="{0D108BD9-81ED-4DB2-BD59-A6C34878D82A}">
                    <a16:rowId xmlns:a16="http://schemas.microsoft.com/office/drawing/2014/main" val="3607927779"/>
                  </a:ext>
                </a:extLst>
              </a:tr>
              <a:tr h="250394">
                <a:tc>
                  <a:txBody>
                    <a:bodyPr/>
                    <a:lstStyle/>
                    <a:p>
                      <a:pPr algn="ctr"/>
                      <a:r>
                        <a:rPr lang="zh-CN" altLang="en-US" sz="800" b="1" dirty="0"/>
                        <a:t>寄存器名</a:t>
                      </a:r>
                    </a:p>
                  </a:txBody>
                  <a:tcPr/>
                </a:tc>
                <a:tc>
                  <a:txBody>
                    <a:bodyPr/>
                    <a:lstStyle/>
                    <a:p>
                      <a:pPr algn="ctr"/>
                      <a:r>
                        <a:rPr lang="en-US" altLang="zh-CN" sz="800" b="1" dirty="0"/>
                        <a:t>EAX</a:t>
                      </a:r>
                      <a:endParaRPr lang="zh-CN" altLang="en-US" sz="800" b="1" dirty="0"/>
                    </a:p>
                  </a:txBody>
                  <a:tcPr/>
                </a:tc>
                <a:tc>
                  <a:txBody>
                    <a:bodyPr/>
                    <a:lstStyle/>
                    <a:p>
                      <a:pPr algn="ctr"/>
                      <a:r>
                        <a:rPr lang="en-US" altLang="zh-CN" sz="800" b="1" dirty="0"/>
                        <a:t>ECX</a:t>
                      </a:r>
                      <a:endParaRPr lang="zh-CN" altLang="en-US" sz="800" b="1" dirty="0"/>
                    </a:p>
                  </a:txBody>
                  <a:tcPr/>
                </a:tc>
                <a:tc>
                  <a:txBody>
                    <a:bodyPr/>
                    <a:lstStyle/>
                    <a:p>
                      <a:pPr algn="ctr"/>
                      <a:r>
                        <a:rPr lang="en-US" altLang="zh-CN" sz="800" b="1" dirty="0"/>
                        <a:t>EDX</a:t>
                      </a:r>
                      <a:endParaRPr lang="zh-CN" altLang="en-US" sz="800" b="1" dirty="0"/>
                    </a:p>
                  </a:txBody>
                  <a:tcPr/>
                </a:tc>
                <a:tc>
                  <a:txBody>
                    <a:bodyPr/>
                    <a:lstStyle/>
                    <a:p>
                      <a:pPr algn="ctr"/>
                      <a:r>
                        <a:rPr lang="en-US" altLang="zh-CN" sz="800" b="1" dirty="0"/>
                        <a:t>EBX</a:t>
                      </a:r>
                      <a:endParaRPr lang="zh-CN" altLang="en-US" sz="800" b="1" dirty="0"/>
                    </a:p>
                  </a:txBody>
                  <a:tcPr/>
                </a:tc>
                <a:tc>
                  <a:txBody>
                    <a:bodyPr/>
                    <a:lstStyle/>
                    <a:p>
                      <a:pPr algn="ctr"/>
                      <a:r>
                        <a:rPr lang="en-US" altLang="zh-CN" sz="800" b="1" dirty="0"/>
                        <a:t>ESP</a:t>
                      </a:r>
                      <a:endParaRPr lang="zh-CN" altLang="en-US" sz="800" b="1" dirty="0"/>
                    </a:p>
                  </a:txBody>
                  <a:tcPr/>
                </a:tc>
                <a:tc>
                  <a:txBody>
                    <a:bodyPr/>
                    <a:lstStyle/>
                    <a:p>
                      <a:pPr algn="ctr"/>
                      <a:r>
                        <a:rPr lang="en-US" altLang="zh-CN" sz="800" b="1" dirty="0"/>
                        <a:t>EBP</a:t>
                      </a:r>
                      <a:endParaRPr lang="zh-CN" altLang="en-US" sz="800" b="1" dirty="0"/>
                    </a:p>
                  </a:txBody>
                  <a:tcPr/>
                </a:tc>
                <a:tc>
                  <a:txBody>
                    <a:bodyPr/>
                    <a:lstStyle/>
                    <a:p>
                      <a:pPr algn="ctr"/>
                      <a:r>
                        <a:rPr lang="en-US" altLang="zh-CN" sz="800" b="1" dirty="0"/>
                        <a:t>ESI</a:t>
                      </a:r>
                      <a:endParaRPr lang="zh-CN" altLang="en-US" sz="800" b="1" dirty="0"/>
                    </a:p>
                  </a:txBody>
                  <a:tcPr/>
                </a:tc>
                <a:tc>
                  <a:txBody>
                    <a:bodyPr/>
                    <a:lstStyle/>
                    <a:p>
                      <a:pPr algn="ctr"/>
                      <a:r>
                        <a:rPr lang="en-US" altLang="zh-CN" sz="800" b="1" dirty="0"/>
                        <a:t>EDI</a:t>
                      </a:r>
                      <a:endParaRPr lang="zh-CN" altLang="en-US" sz="800" b="1" dirty="0"/>
                    </a:p>
                  </a:txBody>
                  <a:tcPr/>
                </a:tc>
                <a:extLst>
                  <a:ext uri="{0D108BD9-81ED-4DB2-BD59-A6C34878D82A}">
                    <a16:rowId xmlns:a16="http://schemas.microsoft.com/office/drawing/2014/main" val="2389813907"/>
                  </a:ext>
                </a:extLst>
              </a:tr>
            </a:tbl>
          </a:graphicData>
        </a:graphic>
      </p:graphicFrame>
      <p:sp>
        <p:nvSpPr>
          <p:cNvPr id="10" name="文本框 9">
            <a:extLst>
              <a:ext uri="{FF2B5EF4-FFF2-40B4-BE49-F238E27FC236}">
                <a16:creationId xmlns:a16="http://schemas.microsoft.com/office/drawing/2014/main" id="{DC61714C-85AF-4822-B779-2F47637D2B8C}"/>
              </a:ext>
            </a:extLst>
          </p:cNvPr>
          <p:cNvSpPr txBox="1"/>
          <p:nvPr/>
        </p:nvSpPr>
        <p:spPr>
          <a:xfrm>
            <a:off x="6300192" y="2717143"/>
            <a:ext cx="1491114" cy="246221"/>
          </a:xfrm>
          <a:prstGeom prst="rect">
            <a:avLst/>
          </a:prstGeom>
          <a:noFill/>
        </p:spPr>
        <p:txBody>
          <a:bodyPr wrap="none" rtlCol="0">
            <a:spAutoFit/>
          </a:bodyPr>
          <a:lstStyle/>
          <a:p>
            <a:r>
              <a:rPr lang="zh-CN" altLang="en-US" sz="1000" b="1" dirty="0"/>
              <a:t>表</a:t>
            </a:r>
            <a:r>
              <a:rPr lang="en-US" altLang="zh-CN" sz="1000" b="1" dirty="0"/>
              <a:t>5.3    </a:t>
            </a:r>
            <a:r>
              <a:rPr lang="zh-CN" altLang="en-US" sz="1000" b="1" dirty="0"/>
              <a:t>寄存器地址编号</a:t>
            </a:r>
          </a:p>
        </p:txBody>
      </p:sp>
    </p:spTree>
    <p:extLst>
      <p:ext uri="{BB962C8B-B14F-4D97-AF65-F5344CB8AC3E}">
        <p14:creationId xmlns:p14="http://schemas.microsoft.com/office/powerpoint/2010/main" val="627293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0F486-28A4-4E29-9BF2-28FCFF15A8E5}"/>
              </a:ext>
            </a:extLst>
          </p:cNvPr>
          <p:cNvSpPr>
            <a:spLocks noGrp="1"/>
          </p:cNvSpPr>
          <p:nvPr>
            <p:ph idx="1"/>
          </p:nvPr>
        </p:nvSpPr>
        <p:spPr>
          <a:xfrm>
            <a:off x="457200" y="404664"/>
            <a:ext cx="8229600" cy="6048375"/>
          </a:xfrm>
        </p:spPr>
        <p:txBody>
          <a:bodyPr rtlCol="0">
            <a:normAutofit/>
          </a:bodyPr>
          <a:lstStyle/>
          <a:p>
            <a:pPr eaLnBrk="1" hangingPunct="1">
              <a:defRPr/>
            </a:pPr>
            <a:r>
              <a:rPr lang="zh-CN" altLang="en-US" sz="2000" b="1" dirty="0"/>
              <a:t>指令系统</a:t>
            </a:r>
            <a:endParaRPr lang="en-US" altLang="zh-CN" sz="2400" b="1" dirty="0"/>
          </a:p>
          <a:p>
            <a:pPr lvl="1" eaLnBrk="1" hangingPunct="1">
              <a:defRPr/>
            </a:pPr>
            <a:r>
              <a:rPr lang="zh-CN" altLang="en-US" sz="1600" b="1" dirty="0"/>
              <a:t>一台计算机中所有指令的集合称为该计算机的</a:t>
            </a:r>
            <a:r>
              <a:rPr lang="zh-CN" altLang="en-US" sz="1600" b="1" dirty="0">
                <a:solidFill>
                  <a:srgbClr val="FF0000"/>
                </a:solidFill>
              </a:rPr>
              <a:t>指令系统</a:t>
            </a:r>
            <a:r>
              <a:rPr lang="zh-CN" altLang="en-US" sz="1600" b="1" dirty="0"/>
              <a:t>，也称</a:t>
            </a:r>
            <a:r>
              <a:rPr lang="zh-CN" altLang="en-US" sz="1600" b="1" dirty="0">
                <a:solidFill>
                  <a:srgbClr val="FF0000"/>
                </a:solidFill>
              </a:rPr>
              <a:t>指令集</a:t>
            </a:r>
            <a:endParaRPr lang="en-US" altLang="zh-CN" sz="1600" b="1" dirty="0">
              <a:solidFill>
                <a:srgbClr val="FF0000"/>
              </a:solidFill>
            </a:endParaRPr>
          </a:p>
          <a:p>
            <a:pPr lvl="1" eaLnBrk="1" hangingPunct="1">
              <a:defRPr/>
            </a:pPr>
            <a:endParaRPr lang="en-US" altLang="zh-CN" sz="1600" b="1" dirty="0"/>
          </a:p>
          <a:p>
            <a:pPr lvl="1" eaLnBrk="1" hangingPunct="1">
              <a:defRPr/>
            </a:pPr>
            <a:r>
              <a:rPr lang="zh-CN" altLang="en-US" sz="1600" b="1" dirty="0"/>
              <a:t>一个完善的指令系统应该满足下面的</a:t>
            </a:r>
            <a:r>
              <a:rPr lang="zh-CN" altLang="en-US" sz="1600" b="1" dirty="0">
                <a:solidFill>
                  <a:srgbClr val="FF0000"/>
                </a:solidFill>
              </a:rPr>
              <a:t>要求</a:t>
            </a:r>
            <a:r>
              <a:rPr lang="zh-CN" altLang="en-US" sz="1600" b="1" dirty="0"/>
              <a:t>：</a:t>
            </a:r>
            <a:endParaRPr lang="en-US" altLang="zh-CN" sz="2000" b="1" dirty="0"/>
          </a:p>
          <a:p>
            <a:pPr lvl="1" eaLnBrk="1" hangingPunct="1">
              <a:defRPr/>
            </a:pPr>
            <a:endParaRPr lang="en-US" altLang="zh-CN" sz="2000" b="1" dirty="0"/>
          </a:p>
          <a:p>
            <a:pPr marL="1314450" lvl="2" indent="-457200" eaLnBrk="1" hangingPunct="1">
              <a:buFont typeface="+mj-ea"/>
              <a:buAutoNum type="circleNumDbPlain"/>
              <a:defRPr/>
            </a:pPr>
            <a:r>
              <a:rPr lang="zh-CN" altLang="en-US" sz="1600" b="1" dirty="0">
                <a:solidFill>
                  <a:srgbClr val="FF0000"/>
                </a:solidFill>
              </a:rPr>
              <a:t>完备性</a:t>
            </a:r>
            <a:r>
              <a:rPr lang="zh-CN" altLang="en-US" sz="1600" b="1" dirty="0"/>
              <a:t>：要求所设计的指令系统种类齐全、功能完备，能够编写任何可计算的程序</a:t>
            </a:r>
            <a:endParaRPr lang="en-US" altLang="zh-CN" sz="1600" b="1" dirty="0"/>
          </a:p>
          <a:p>
            <a:pPr marL="1314450" lvl="2" indent="-457200" eaLnBrk="1" hangingPunct="1">
              <a:buFont typeface="+mj-ea"/>
              <a:buAutoNum type="circleNumDbPlain"/>
              <a:defRPr/>
            </a:pPr>
            <a:endParaRPr lang="en-US" altLang="zh-CN" sz="1600" b="1" dirty="0"/>
          </a:p>
          <a:p>
            <a:pPr marL="1314450" lvl="2" indent="-457200" eaLnBrk="1" hangingPunct="1">
              <a:buFont typeface="+mj-ea"/>
              <a:buAutoNum type="circleNumDbPlain"/>
              <a:defRPr/>
            </a:pPr>
            <a:r>
              <a:rPr lang="zh-CN" altLang="en-US" sz="1600" b="1" dirty="0">
                <a:solidFill>
                  <a:srgbClr val="FF0000"/>
                </a:solidFill>
              </a:rPr>
              <a:t>规整性</a:t>
            </a:r>
            <a:r>
              <a:rPr lang="zh-CN" altLang="en-US" sz="1600" b="1" dirty="0"/>
              <a:t>：包括对称性和均齐性。</a:t>
            </a:r>
            <a:r>
              <a:rPr lang="zh-CN" altLang="en-US" sz="1600" b="1" dirty="0">
                <a:solidFill>
                  <a:srgbClr val="0070C0"/>
                </a:solidFill>
              </a:rPr>
              <a:t>对称性</a:t>
            </a:r>
            <a:r>
              <a:rPr lang="zh-CN" altLang="en-US" sz="1600" b="1" dirty="0"/>
              <a:t>是指寄存器和存储单元都可被同等对待，所有指令都可以使用各种寻址方式。</a:t>
            </a:r>
            <a:r>
              <a:rPr lang="zh-CN" altLang="en-US" sz="1600" b="1" dirty="0">
                <a:solidFill>
                  <a:srgbClr val="0070C0"/>
                </a:solidFill>
              </a:rPr>
              <a:t>均齐性</a:t>
            </a:r>
            <a:r>
              <a:rPr lang="zh-CN" altLang="en-US" sz="1600" b="1" dirty="0"/>
              <a:t>是指指令系统应提供不同数据类型的支持，方便程序设计，如算术运算指令能支持字节、字和双字整数运算，也能支持十进制数和单、双精度浮点运算</a:t>
            </a:r>
            <a:endParaRPr lang="en-US" altLang="zh-CN" sz="1600" b="1" dirty="0"/>
          </a:p>
          <a:p>
            <a:pPr marL="1314450" lvl="2" indent="-457200" eaLnBrk="1" hangingPunct="1">
              <a:buFont typeface="+mj-ea"/>
              <a:buAutoNum type="circleNumDbPlain"/>
              <a:defRPr/>
            </a:pPr>
            <a:endParaRPr lang="en-US" altLang="zh-CN" sz="1600" b="1" dirty="0"/>
          </a:p>
          <a:p>
            <a:pPr marL="1314450" lvl="2" indent="-457200" eaLnBrk="1" hangingPunct="1">
              <a:buFont typeface="+mj-ea"/>
              <a:buAutoNum type="circleNumDbPlain"/>
              <a:defRPr/>
            </a:pPr>
            <a:r>
              <a:rPr lang="zh-CN" altLang="en-US" sz="1600" b="1" dirty="0">
                <a:solidFill>
                  <a:srgbClr val="FF0000"/>
                </a:solidFill>
              </a:rPr>
              <a:t>有效性</a:t>
            </a:r>
            <a:r>
              <a:rPr lang="zh-CN" altLang="en-US" sz="1600" b="1" dirty="0"/>
              <a:t>：利用指令编写的程序能高效率地运行，方便硬件实现和编译器实现，程序占用的存储资源少，运行效率高</a:t>
            </a:r>
            <a:endParaRPr lang="en-US" altLang="zh-CN" sz="1600" b="1" dirty="0"/>
          </a:p>
          <a:p>
            <a:pPr marL="1314450" lvl="2" indent="-457200" eaLnBrk="1" hangingPunct="1">
              <a:buFont typeface="+mj-ea"/>
              <a:buAutoNum type="circleNumDbPlain"/>
              <a:defRPr/>
            </a:pPr>
            <a:endParaRPr lang="en-US" altLang="zh-CN" sz="1600" b="1" dirty="0"/>
          </a:p>
          <a:p>
            <a:pPr marL="1314450" lvl="2" indent="-457200" eaLnBrk="1" hangingPunct="1">
              <a:buFont typeface="+mj-ea"/>
              <a:buAutoNum type="circleNumDbPlain"/>
              <a:defRPr/>
            </a:pPr>
            <a:r>
              <a:rPr lang="zh-CN" altLang="en-US" sz="1600" b="1" dirty="0">
                <a:solidFill>
                  <a:srgbClr val="FF0000"/>
                </a:solidFill>
              </a:rPr>
              <a:t>兼容性</a:t>
            </a:r>
            <a:r>
              <a:rPr lang="zh-CN" altLang="en-US" sz="1600" b="1" dirty="0"/>
              <a:t>：系列计算机中新一代计算机的指令系统应该能兼容旧的指令系统（在旧计算机上开发的程序，无须修改，可以在新计算机上正确运行）</a:t>
            </a:r>
            <a:endParaRPr lang="en-US" altLang="zh-CN" sz="1600" b="1" dirty="0"/>
          </a:p>
          <a:p>
            <a:pPr marL="1314450" lvl="2" indent="-457200" eaLnBrk="1" hangingPunct="1">
              <a:buFont typeface="+mj-ea"/>
              <a:buAutoNum type="circleNumDbPlain"/>
              <a:defRPr/>
            </a:pPr>
            <a:endParaRPr lang="en-US" altLang="zh-CN" sz="1600" b="1" dirty="0"/>
          </a:p>
          <a:p>
            <a:pPr marL="1314450" lvl="2" indent="-457200" eaLnBrk="1" hangingPunct="1">
              <a:buFont typeface="+mj-ea"/>
              <a:buAutoNum type="circleNumDbPlain"/>
              <a:defRPr/>
            </a:pPr>
            <a:r>
              <a:rPr lang="zh-CN" altLang="en-US" sz="1600" b="1" dirty="0">
                <a:solidFill>
                  <a:srgbClr val="FF0000"/>
                </a:solidFill>
              </a:rPr>
              <a:t>可扩展性</a:t>
            </a:r>
            <a:r>
              <a:rPr lang="zh-CN" altLang="en-US" sz="1600" b="1" dirty="0"/>
              <a:t>：指令格式中的操作码要预留一定的编码空间，以便扩展指令功能</a:t>
            </a:r>
            <a:endParaRPr lang="en-US" altLang="zh-CN" sz="1600" b="1" dirty="0"/>
          </a:p>
          <a:p>
            <a:pPr lvl="1" eaLnBrk="1" hangingPunct="1">
              <a:defRPr/>
            </a:pPr>
            <a:endParaRPr lang="en-US" altLang="zh-CN" sz="2000" b="1" dirty="0"/>
          </a:p>
          <a:p>
            <a:pPr lvl="1" eaLnBrk="1" hangingPunct="1">
              <a:defRPr/>
            </a:pPr>
            <a:endParaRPr lang="en-US" altLang="zh-CN" sz="2000" b="1" dirty="0"/>
          </a:p>
          <a:p>
            <a:pPr eaLnBrk="1" hangingPunct="1">
              <a:defRPr/>
            </a:pPr>
            <a:endParaRPr lang="en-US" altLang="zh-CN" sz="2400" b="1" dirty="0"/>
          </a:p>
          <a:p>
            <a:pPr lvl="2" eaLnBrk="1" fontAlgn="auto" hangingPunct="1">
              <a:spcAft>
                <a:spcPts val="0"/>
              </a:spcAft>
              <a:defRPr/>
            </a:pPr>
            <a:endParaRPr lang="en-US" altLang="zh-CN" sz="1400" b="1" dirty="0"/>
          </a:p>
        </p:txBody>
      </p:sp>
    </p:spTree>
    <p:extLst>
      <p:ext uri="{BB962C8B-B14F-4D97-AF65-F5344CB8AC3E}">
        <p14:creationId xmlns:p14="http://schemas.microsoft.com/office/powerpoint/2010/main" val="1413542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332656"/>
            <a:ext cx="8229600" cy="4525963"/>
          </a:xfrm>
        </p:spPr>
        <p:txBody>
          <a:bodyPr/>
          <a:lstStyle/>
          <a:p>
            <a:pPr lvl="1"/>
            <a:r>
              <a:rPr lang="en-US" altLang="zh-CN" sz="2000" b="1" dirty="0"/>
              <a:t>1</a:t>
            </a:r>
            <a:r>
              <a:rPr lang="zh-CN" altLang="en-US" sz="2000" b="1" dirty="0"/>
              <a:t>、指令格式</a:t>
            </a:r>
            <a:endParaRPr lang="en-US" altLang="zh-CN" sz="2000" b="1" dirty="0"/>
          </a:p>
          <a:p>
            <a:pPr lvl="2"/>
            <a:endParaRPr lang="en-US" altLang="zh-CN" sz="1600" b="1" dirty="0"/>
          </a:p>
          <a:p>
            <a:pPr lvl="2"/>
            <a:r>
              <a:rPr lang="zh-CN" altLang="en-US" sz="1600" b="1" dirty="0"/>
              <a:t>采用变长指令格式（图</a:t>
            </a:r>
            <a:r>
              <a:rPr lang="en-US" altLang="zh-CN" sz="1600" b="1" dirty="0"/>
              <a:t>5.15</a:t>
            </a:r>
            <a:r>
              <a:rPr lang="zh-CN" altLang="en-US" sz="1600" b="1" dirty="0"/>
              <a:t>），包括：</a:t>
            </a:r>
            <a:endParaRPr lang="en-US" altLang="zh-CN" sz="1600" b="1" dirty="0"/>
          </a:p>
          <a:p>
            <a:pPr marL="1714500" lvl="3" indent="-342900">
              <a:buFont typeface="+mj-ea"/>
              <a:buAutoNum type="circleNumDbPlain"/>
            </a:pPr>
            <a:r>
              <a:rPr lang="zh-CN" altLang="en-US" sz="1400" b="1" dirty="0"/>
              <a:t>前缀</a:t>
            </a:r>
            <a:r>
              <a:rPr lang="en-US" altLang="zh-CN" sz="1400" b="1" dirty="0"/>
              <a:t>Prefix</a:t>
            </a:r>
          </a:p>
          <a:p>
            <a:pPr marL="1714500" lvl="3" indent="-342900">
              <a:buFont typeface="+mj-ea"/>
              <a:buAutoNum type="circleNumDbPlain"/>
            </a:pPr>
            <a:r>
              <a:rPr lang="zh-CN" altLang="en-US" sz="1400" b="1" dirty="0"/>
              <a:t>操作码</a:t>
            </a:r>
            <a:r>
              <a:rPr lang="en-US" altLang="zh-CN" sz="1400" b="1" dirty="0"/>
              <a:t>OP</a:t>
            </a:r>
          </a:p>
          <a:p>
            <a:pPr marL="1714500" lvl="3" indent="-342900">
              <a:buFont typeface="+mj-ea"/>
              <a:buAutoNum type="circleNumDbPlain"/>
            </a:pPr>
            <a:r>
              <a:rPr lang="en-US" altLang="zh-CN" sz="1400" b="1" dirty="0"/>
              <a:t>Mod R/M</a:t>
            </a:r>
          </a:p>
          <a:p>
            <a:pPr marL="1714500" lvl="3" indent="-342900">
              <a:buFont typeface="+mj-ea"/>
              <a:buAutoNum type="circleNumDbPlain"/>
            </a:pPr>
            <a:r>
              <a:rPr lang="en-US" altLang="zh-CN" sz="1400" b="1" dirty="0"/>
              <a:t>SIB</a:t>
            </a:r>
          </a:p>
          <a:p>
            <a:pPr marL="1714500" lvl="3" indent="-342900">
              <a:buFont typeface="+mj-ea"/>
              <a:buAutoNum type="circleNumDbPlain"/>
            </a:pPr>
            <a:r>
              <a:rPr lang="zh-CN" altLang="en-US" sz="1400" b="1" dirty="0"/>
              <a:t>偏移量</a:t>
            </a:r>
            <a:r>
              <a:rPr lang="en-US" altLang="zh-CN" sz="1400" b="1" dirty="0" err="1"/>
              <a:t>Disp</a:t>
            </a:r>
            <a:endParaRPr lang="en-US" altLang="zh-CN" sz="1400" b="1" dirty="0"/>
          </a:p>
          <a:p>
            <a:pPr marL="1714500" lvl="3" indent="-342900">
              <a:buFont typeface="+mj-ea"/>
              <a:buAutoNum type="circleNumDbPlain"/>
            </a:pPr>
            <a:r>
              <a:rPr lang="zh-CN" altLang="en-US" sz="1400" b="1" dirty="0"/>
              <a:t>立即数</a:t>
            </a:r>
            <a:r>
              <a:rPr lang="en-US" altLang="zh-CN" sz="1400" b="1" dirty="0" err="1"/>
              <a:t>Imm</a:t>
            </a:r>
            <a:endParaRPr lang="en-US" altLang="zh-CN" sz="1400" b="1" dirty="0"/>
          </a:p>
          <a:p>
            <a:pPr marL="1714500" lvl="3" indent="-342900">
              <a:buFont typeface="+mj-ea"/>
              <a:buAutoNum type="circleNumDbPlain"/>
            </a:pPr>
            <a:endParaRPr lang="en-US" altLang="zh-CN" sz="1400" b="1" dirty="0"/>
          </a:p>
          <a:p>
            <a:pPr lvl="2"/>
            <a:r>
              <a:rPr lang="zh-CN" altLang="en-US" sz="1600" b="1" dirty="0"/>
              <a:t>最短的指令为单字节指令（</a:t>
            </a:r>
            <a:r>
              <a:rPr lang="en-US" altLang="zh-CN" sz="1600" b="1" dirty="0"/>
              <a:t>8</a:t>
            </a:r>
            <a:r>
              <a:rPr lang="zh-CN" altLang="en-US" sz="1600" b="1" dirty="0"/>
              <a:t>位），最长的指令为</a:t>
            </a:r>
            <a:r>
              <a:rPr lang="en-US" altLang="zh-CN" sz="1600" b="1" dirty="0"/>
              <a:t>15</a:t>
            </a:r>
            <a:r>
              <a:rPr lang="zh-CN" altLang="en-US" sz="1600" b="1" dirty="0"/>
              <a:t>字节指令（</a:t>
            </a:r>
            <a:r>
              <a:rPr lang="en-US" altLang="zh-CN" sz="1600" b="1" dirty="0"/>
              <a:t>120</a:t>
            </a:r>
            <a:r>
              <a:rPr lang="zh-CN" altLang="en-US" sz="1600" b="1" dirty="0"/>
              <a:t>位）</a:t>
            </a:r>
            <a:endParaRPr lang="en-US" altLang="zh-CN" sz="1600" b="1" dirty="0"/>
          </a:p>
          <a:p>
            <a:pPr lvl="2"/>
            <a:endParaRPr lang="en-US" altLang="zh-CN" sz="1600" b="1" dirty="0"/>
          </a:p>
          <a:p>
            <a:pPr lvl="1"/>
            <a:endParaRPr lang="zh-CN" altLang="en-US" sz="1050" b="1" dirty="0"/>
          </a:p>
        </p:txBody>
      </p:sp>
      <p:grpSp>
        <p:nvGrpSpPr>
          <p:cNvPr id="6" name="组合 5">
            <a:extLst>
              <a:ext uri="{FF2B5EF4-FFF2-40B4-BE49-F238E27FC236}">
                <a16:creationId xmlns:a16="http://schemas.microsoft.com/office/drawing/2014/main" id="{EEB185DA-4856-46EB-ACE3-CFA28A4EC7D6}"/>
              </a:ext>
            </a:extLst>
          </p:cNvPr>
          <p:cNvGrpSpPr/>
          <p:nvPr/>
        </p:nvGrpSpPr>
        <p:grpSpPr>
          <a:xfrm>
            <a:off x="1475656" y="3906412"/>
            <a:ext cx="6084168" cy="2906964"/>
            <a:chOff x="1475656" y="3906412"/>
            <a:chExt cx="6084168" cy="2906964"/>
          </a:xfrm>
        </p:grpSpPr>
        <p:pic>
          <p:nvPicPr>
            <p:cNvPr id="4" name="图片 3">
              <a:extLst>
                <a:ext uri="{FF2B5EF4-FFF2-40B4-BE49-F238E27FC236}">
                  <a16:creationId xmlns:a16="http://schemas.microsoft.com/office/drawing/2014/main" id="{BBDE367C-A021-4167-A9AA-F7584A7B9BEE}"/>
                </a:ext>
              </a:extLst>
            </p:cNvPr>
            <p:cNvPicPr>
              <a:picLocks noChangeAspect="1"/>
            </p:cNvPicPr>
            <p:nvPr/>
          </p:nvPicPr>
          <p:blipFill>
            <a:blip r:embed="rId2"/>
            <a:stretch>
              <a:fillRect/>
            </a:stretch>
          </p:blipFill>
          <p:spPr>
            <a:xfrm>
              <a:off x="1475656" y="3906412"/>
              <a:ext cx="6084168" cy="2474916"/>
            </a:xfrm>
            <a:prstGeom prst="rect">
              <a:avLst/>
            </a:prstGeom>
          </p:spPr>
        </p:pic>
        <p:sp>
          <p:nvSpPr>
            <p:cNvPr id="17" name="文本框 16">
              <a:extLst>
                <a:ext uri="{FF2B5EF4-FFF2-40B4-BE49-F238E27FC236}">
                  <a16:creationId xmlns:a16="http://schemas.microsoft.com/office/drawing/2014/main" id="{E108C819-E237-49CA-9BB0-E3A2088FBDF8}"/>
                </a:ext>
              </a:extLst>
            </p:cNvPr>
            <p:cNvSpPr txBox="1"/>
            <p:nvPr/>
          </p:nvSpPr>
          <p:spPr>
            <a:xfrm>
              <a:off x="3204141" y="6505599"/>
              <a:ext cx="2247090" cy="307777"/>
            </a:xfrm>
            <a:prstGeom prst="rect">
              <a:avLst/>
            </a:prstGeom>
            <a:noFill/>
          </p:spPr>
          <p:txBody>
            <a:bodyPr wrap="none" rtlCol="0">
              <a:spAutoFit/>
            </a:bodyPr>
            <a:lstStyle/>
            <a:p>
              <a:r>
                <a:rPr lang="zh-CN" altLang="en-US" sz="1400" b="1" dirty="0"/>
                <a:t>图</a:t>
              </a:r>
              <a:r>
                <a:rPr lang="en-US" altLang="zh-CN" sz="1400" b="1" dirty="0"/>
                <a:t>5.15    Intel x86 </a:t>
              </a:r>
              <a:r>
                <a:rPr lang="zh-CN" altLang="en-US" sz="1400" b="1" dirty="0"/>
                <a:t>指令格式</a:t>
              </a:r>
            </a:p>
          </p:txBody>
        </p:sp>
      </p:grpSp>
    </p:spTree>
    <p:extLst>
      <p:ext uri="{BB962C8B-B14F-4D97-AF65-F5344CB8AC3E}">
        <p14:creationId xmlns:p14="http://schemas.microsoft.com/office/powerpoint/2010/main" val="1462119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260648"/>
            <a:ext cx="8229600" cy="4525963"/>
          </a:xfrm>
        </p:spPr>
        <p:txBody>
          <a:bodyPr/>
          <a:lstStyle/>
          <a:p>
            <a:pPr lvl="2"/>
            <a:r>
              <a:rPr lang="zh-CN" altLang="en-US" sz="1800" b="1" dirty="0"/>
              <a:t>（</a:t>
            </a:r>
            <a:r>
              <a:rPr lang="en-US" altLang="zh-CN" sz="1800" b="1" dirty="0"/>
              <a:t>1</a:t>
            </a:r>
            <a:r>
              <a:rPr lang="zh-CN" altLang="en-US" sz="1800" b="1" dirty="0"/>
              <a:t>）前缀</a:t>
            </a:r>
            <a:r>
              <a:rPr lang="en-US" altLang="zh-CN" sz="1800" b="1" dirty="0"/>
              <a:t>Prefix</a:t>
            </a:r>
            <a:endParaRPr lang="en-US" altLang="zh-CN" sz="1600" b="1" dirty="0"/>
          </a:p>
          <a:p>
            <a:pPr lvl="3"/>
            <a:endParaRPr lang="en-US" altLang="zh-CN" sz="1200" b="1" dirty="0"/>
          </a:p>
          <a:p>
            <a:pPr lvl="3"/>
            <a:r>
              <a:rPr lang="zh-CN" altLang="en-US" sz="1400" b="1" dirty="0"/>
              <a:t>前缀</a:t>
            </a:r>
            <a:r>
              <a:rPr lang="en-US" altLang="zh-CN" sz="1400" b="1" dirty="0"/>
              <a:t>Prefix</a:t>
            </a:r>
            <a:r>
              <a:rPr lang="zh-CN" altLang="en-US" sz="1400" b="1" dirty="0"/>
              <a:t>字段包括</a:t>
            </a:r>
            <a:r>
              <a:rPr lang="en-US" altLang="zh-CN" sz="1400" b="1" dirty="0"/>
              <a:t>4</a:t>
            </a:r>
            <a:r>
              <a:rPr lang="zh-CN" altLang="en-US" sz="1400" b="1" dirty="0"/>
              <a:t>部分：</a:t>
            </a:r>
            <a:endParaRPr lang="en-US" altLang="zh-CN" sz="1400" b="1" dirty="0"/>
          </a:p>
          <a:p>
            <a:pPr lvl="3"/>
            <a:endParaRPr lang="en-US" altLang="zh-CN" sz="1400" b="1" dirty="0"/>
          </a:p>
          <a:p>
            <a:pPr lvl="3">
              <a:buFont typeface="+mj-ea"/>
              <a:buAutoNum type="circleNumDbPlain"/>
            </a:pPr>
            <a:r>
              <a:rPr lang="zh-CN" altLang="en-US" sz="1400" b="1" dirty="0">
                <a:solidFill>
                  <a:srgbClr val="FF0000"/>
                </a:solidFill>
              </a:rPr>
              <a:t>指令前缀</a:t>
            </a:r>
            <a:r>
              <a:rPr lang="zh-CN" altLang="en-US" sz="1400" b="1" dirty="0"/>
              <a:t>（</a:t>
            </a:r>
            <a:r>
              <a:rPr lang="en-US" altLang="zh-CN" sz="1400" b="1" dirty="0"/>
              <a:t>1</a:t>
            </a:r>
            <a:r>
              <a:rPr lang="zh-CN" altLang="en-US" sz="1400" b="1" dirty="0"/>
              <a:t>个字节）：包括锁定前缀和重复前缀两种；锁定前缀（</a:t>
            </a:r>
            <a:r>
              <a:rPr lang="en-US" altLang="zh-CN" sz="1400" b="1" dirty="0"/>
              <a:t>Lock</a:t>
            </a:r>
            <a:r>
              <a:rPr lang="zh-CN" altLang="en-US" sz="1400" b="1" dirty="0"/>
              <a:t>）用于多处理器环境中共享存储器的排他性访问；重复前缀（</a:t>
            </a:r>
            <a:r>
              <a:rPr lang="en-US" altLang="zh-CN" sz="1400" b="1" dirty="0"/>
              <a:t>REPNE/REPBZ</a:t>
            </a:r>
            <a:r>
              <a:rPr lang="zh-CN" altLang="en-US" sz="1400" b="1" dirty="0"/>
              <a:t>，</a:t>
            </a:r>
            <a:r>
              <a:rPr lang="en-US" altLang="zh-CN" sz="1400" b="1" dirty="0"/>
              <a:t>REP/REPE/REPZ</a:t>
            </a:r>
            <a:r>
              <a:rPr lang="zh-CN" altLang="en-US" sz="1400" b="1" dirty="0"/>
              <a:t>）用于进行字符串循环处理操作</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solidFill>
                  <a:srgbClr val="FF0000"/>
                </a:solidFill>
              </a:rPr>
              <a:t>段前缀</a:t>
            </a:r>
            <a:r>
              <a:rPr lang="zh-CN" altLang="en-US" sz="1400" b="1" dirty="0"/>
              <a:t>（</a:t>
            </a:r>
            <a:r>
              <a:rPr lang="en-US" altLang="zh-CN" sz="1400" b="1" dirty="0"/>
              <a:t>1</a:t>
            </a:r>
            <a:r>
              <a:rPr lang="zh-CN" altLang="en-US" sz="1400" b="1" dirty="0"/>
              <a:t>个字节）：用来指定使用哪个段寄存器取代默认的段寄存器，共有</a:t>
            </a:r>
            <a:r>
              <a:rPr lang="en-US" altLang="zh-CN" sz="1400" b="1" dirty="0"/>
              <a:t>6</a:t>
            </a:r>
            <a:r>
              <a:rPr lang="zh-CN" altLang="en-US" sz="1400" b="1" dirty="0"/>
              <a:t>个段寄存器（</a:t>
            </a:r>
            <a:r>
              <a:rPr lang="en-US" altLang="zh-CN" sz="1400" b="1" dirty="0"/>
              <a:t>CS</a:t>
            </a:r>
            <a:r>
              <a:rPr lang="zh-CN" altLang="en-US" sz="1400" b="1" dirty="0"/>
              <a:t>、</a:t>
            </a:r>
            <a:r>
              <a:rPr lang="en-US" altLang="zh-CN" sz="1400" b="1" dirty="0"/>
              <a:t>DS</a:t>
            </a:r>
            <a:r>
              <a:rPr lang="zh-CN" altLang="en-US" sz="1400" b="1" dirty="0"/>
              <a:t>、</a:t>
            </a:r>
            <a:r>
              <a:rPr lang="en-US" altLang="zh-CN" sz="1400" b="1" dirty="0"/>
              <a:t>SS</a:t>
            </a:r>
            <a:r>
              <a:rPr lang="zh-CN" altLang="en-US" sz="1400" b="1" dirty="0"/>
              <a:t>、</a:t>
            </a:r>
            <a:r>
              <a:rPr lang="en-US" altLang="zh-CN" sz="1400" b="1" dirty="0"/>
              <a:t>ES</a:t>
            </a:r>
            <a:r>
              <a:rPr lang="zh-CN" altLang="en-US" sz="1400" b="1" dirty="0"/>
              <a:t>、</a:t>
            </a:r>
            <a:r>
              <a:rPr lang="en-US" altLang="zh-CN" sz="1400" b="1" dirty="0"/>
              <a:t>FS</a:t>
            </a:r>
            <a:r>
              <a:rPr lang="zh-CN" altLang="en-US" sz="1400" b="1" dirty="0"/>
              <a:t>、</a:t>
            </a:r>
            <a:r>
              <a:rPr lang="en-US" altLang="zh-CN" sz="1400" b="1" dirty="0"/>
              <a:t>GS</a:t>
            </a:r>
            <a:r>
              <a:rPr lang="zh-CN" altLang="en-US" sz="1400" b="1" dirty="0"/>
              <a:t>）</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solidFill>
                  <a:srgbClr val="FF0000"/>
                </a:solidFill>
              </a:rPr>
              <a:t>操作数大小</a:t>
            </a:r>
            <a:r>
              <a:rPr lang="zh-CN" altLang="en-US" sz="1400" b="1" dirty="0"/>
              <a:t>（</a:t>
            </a:r>
            <a:r>
              <a:rPr lang="en-US" altLang="zh-CN" sz="1400" b="1" dirty="0"/>
              <a:t>1</a:t>
            </a:r>
            <a:r>
              <a:rPr lang="zh-CN" altLang="en-US" sz="1400" b="1" dirty="0"/>
              <a:t>个字节）：用于在</a:t>
            </a:r>
            <a:r>
              <a:rPr lang="en-US" altLang="zh-CN" sz="1400" b="1" dirty="0"/>
              <a:t>32</a:t>
            </a:r>
            <a:r>
              <a:rPr lang="zh-CN" altLang="en-US" sz="1400" b="1" dirty="0"/>
              <a:t>位和</a:t>
            </a:r>
            <a:r>
              <a:rPr lang="en-US" altLang="zh-CN" sz="1400" b="1" dirty="0"/>
              <a:t>16</a:t>
            </a:r>
            <a:r>
              <a:rPr lang="zh-CN" altLang="en-US" sz="1400" b="1" dirty="0"/>
              <a:t>位操作数之间切换</a:t>
            </a:r>
            <a:endParaRPr lang="en-US" altLang="zh-CN" sz="1400" b="1" dirty="0"/>
          </a:p>
          <a:p>
            <a:pPr lvl="3">
              <a:buFont typeface="+mj-ea"/>
              <a:buAutoNum type="circleNumDbPlain"/>
            </a:pPr>
            <a:endParaRPr lang="en-US" altLang="zh-CN" sz="1400" b="1" dirty="0"/>
          </a:p>
          <a:p>
            <a:pPr lvl="3">
              <a:buFont typeface="+mj-ea"/>
              <a:buAutoNum type="circleNumDbPlain"/>
            </a:pPr>
            <a:r>
              <a:rPr lang="zh-CN" altLang="en-US" sz="1400" b="1" dirty="0">
                <a:solidFill>
                  <a:srgbClr val="FF0000"/>
                </a:solidFill>
              </a:rPr>
              <a:t>地址大小</a:t>
            </a:r>
            <a:r>
              <a:rPr lang="zh-CN" altLang="en-US" sz="1400" b="1" dirty="0"/>
              <a:t>（</a:t>
            </a:r>
            <a:r>
              <a:rPr lang="en-US" altLang="zh-CN" sz="1400" b="1" dirty="0"/>
              <a:t>1</a:t>
            </a:r>
            <a:r>
              <a:rPr lang="zh-CN" altLang="en-US" sz="1400" b="1" dirty="0"/>
              <a:t>个字节）：用于在</a:t>
            </a:r>
            <a:r>
              <a:rPr lang="en-US" altLang="zh-CN" sz="1400" b="1" dirty="0"/>
              <a:t>32</a:t>
            </a:r>
            <a:r>
              <a:rPr lang="zh-CN" altLang="en-US" sz="1400" b="1" dirty="0"/>
              <a:t>位和</a:t>
            </a:r>
            <a:r>
              <a:rPr lang="en-US" altLang="zh-CN" sz="1400" b="1" dirty="0"/>
              <a:t>16</a:t>
            </a:r>
            <a:r>
              <a:rPr lang="zh-CN" altLang="en-US" sz="1400" b="1" dirty="0"/>
              <a:t>位地址空间之间切换，地址大小决定了指令格式中偏移量的大小和在有效地址计算中生成的偏移量的大小</a:t>
            </a:r>
            <a:endParaRPr lang="en-US" altLang="zh-CN" sz="1400" b="1" dirty="0"/>
          </a:p>
          <a:p>
            <a:pPr lvl="2"/>
            <a:endParaRPr lang="en-US" altLang="zh-CN" sz="1600" b="1" dirty="0"/>
          </a:p>
          <a:p>
            <a:pPr lvl="1"/>
            <a:endParaRPr lang="zh-CN" altLang="en-US" sz="1050" b="1" dirty="0"/>
          </a:p>
        </p:txBody>
      </p:sp>
      <p:grpSp>
        <p:nvGrpSpPr>
          <p:cNvPr id="7" name="组合 6">
            <a:extLst>
              <a:ext uri="{FF2B5EF4-FFF2-40B4-BE49-F238E27FC236}">
                <a16:creationId xmlns:a16="http://schemas.microsoft.com/office/drawing/2014/main" id="{29EB85E6-2268-4AB6-8A30-3984EA6EA099}"/>
              </a:ext>
            </a:extLst>
          </p:cNvPr>
          <p:cNvGrpSpPr/>
          <p:nvPr/>
        </p:nvGrpSpPr>
        <p:grpSpPr>
          <a:xfrm>
            <a:off x="2699792" y="4417367"/>
            <a:ext cx="4333754" cy="2251993"/>
            <a:chOff x="2699792" y="4077072"/>
            <a:chExt cx="4333754" cy="2251993"/>
          </a:xfrm>
        </p:grpSpPr>
        <p:pic>
          <p:nvPicPr>
            <p:cNvPr id="5" name="图片 4">
              <a:extLst>
                <a:ext uri="{FF2B5EF4-FFF2-40B4-BE49-F238E27FC236}">
                  <a16:creationId xmlns:a16="http://schemas.microsoft.com/office/drawing/2014/main" id="{7E1C1D1F-B383-4A15-9230-2BC48019FCC1}"/>
                </a:ext>
              </a:extLst>
            </p:cNvPr>
            <p:cNvPicPr>
              <a:picLocks noChangeAspect="1"/>
            </p:cNvPicPr>
            <p:nvPr/>
          </p:nvPicPr>
          <p:blipFill>
            <a:blip r:embed="rId2"/>
            <a:stretch>
              <a:fillRect/>
            </a:stretch>
          </p:blipFill>
          <p:spPr>
            <a:xfrm>
              <a:off x="2699792" y="4077072"/>
              <a:ext cx="4333754" cy="1702878"/>
            </a:xfrm>
            <a:prstGeom prst="rect">
              <a:avLst/>
            </a:prstGeom>
          </p:spPr>
        </p:pic>
        <p:sp>
          <p:nvSpPr>
            <p:cNvPr id="6" name="文本框 5">
              <a:extLst>
                <a:ext uri="{FF2B5EF4-FFF2-40B4-BE49-F238E27FC236}">
                  <a16:creationId xmlns:a16="http://schemas.microsoft.com/office/drawing/2014/main" id="{B24C3B6C-D06D-48E4-96DA-4E9BABBEF0E1}"/>
                </a:ext>
              </a:extLst>
            </p:cNvPr>
            <p:cNvSpPr txBox="1"/>
            <p:nvPr/>
          </p:nvSpPr>
          <p:spPr>
            <a:xfrm>
              <a:off x="4067944" y="6021288"/>
              <a:ext cx="1635256" cy="307777"/>
            </a:xfrm>
            <a:prstGeom prst="rect">
              <a:avLst/>
            </a:prstGeom>
            <a:noFill/>
          </p:spPr>
          <p:txBody>
            <a:bodyPr wrap="none" rtlCol="0">
              <a:spAutoFit/>
            </a:bodyPr>
            <a:lstStyle/>
            <a:p>
              <a:r>
                <a:rPr lang="zh-CN" altLang="en-US" sz="1400" b="1" dirty="0"/>
                <a:t>图</a:t>
              </a:r>
              <a:r>
                <a:rPr lang="en-US" altLang="zh-CN" sz="1400" b="1" dirty="0"/>
                <a:t>5.16    </a:t>
              </a:r>
              <a:r>
                <a:rPr lang="zh-CN" altLang="en-US" sz="1400" b="1" dirty="0"/>
                <a:t>前缀</a:t>
              </a:r>
              <a:r>
                <a:rPr lang="en-US" altLang="zh-CN" sz="1400" b="1" dirty="0"/>
                <a:t>Prefix</a:t>
              </a:r>
              <a:endParaRPr lang="zh-CN" altLang="en-US" sz="1400" b="1" dirty="0"/>
            </a:p>
          </p:txBody>
        </p:sp>
      </p:grpSp>
    </p:spTree>
    <p:extLst>
      <p:ext uri="{BB962C8B-B14F-4D97-AF65-F5344CB8AC3E}">
        <p14:creationId xmlns:p14="http://schemas.microsoft.com/office/powerpoint/2010/main" val="1552774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BEF3655-A41D-496A-9DD7-3A436E88DF44}"/>
              </a:ext>
            </a:extLst>
          </p:cNvPr>
          <p:cNvSpPr>
            <a:spLocks noGrp="1"/>
          </p:cNvSpPr>
          <p:nvPr>
            <p:ph idx="1"/>
          </p:nvPr>
        </p:nvSpPr>
        <p:spPr>
          <a:xfrm>
            <a:off x="395536" y="692697"/>
            <a:ext cx="8229600" cy="360039"/>
          </a:xfrm>
        </p:spPr>
        <p:txBody>
          <a:bodyPr/>
          <a:lstStyle/>
          <a:p>
            <a:r>
              <a:rPr lang="zh-CN" altLang="en-US" sz="2000" dirty="0"/>
              <a:t>不同字段的前缀值是不同的</a:t>
            </a:r>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A8B6CCA9-DEEB-4265-B4FB-484658441E4D}"/>
                  </a:ext>
                </a:extLst>
              </p:cNvPr>
              <p:cNvGraphicFramePr>
                <a:graphicFrameLocks noGrp="1"/>
              </p:cNvGraphicFramePr>
              <p:nvPr>
                <p:extLst>
                  <p:ext uri="{D42A27DB-BD31-4B8C-83A1-F6EECF244321}">
                    <p14:modId xmlns:p14="http://schemas.microsoft.com/office/powerpoint/2010/main" val="3291909463"/>
                  </p:ext>
                </p:extLst>
              </p:nvPr>
            </p:nvGraphicFramePr>
            <p:xfrm>
              <a:off x="1187624" y="1484784"/>
              <a:ext cx="7128792" cy="2072640"/>
            </p:xfrm>
            <a:graphic>
              <a:graphicData uri="http://schemas.openxmlformats.org/drawingml/2006/table">
                <a:tbl>
                  <a:tblPr firstRow="1" bandRow="1">
                    <a:tableStyleId>{5C22544A-7EE6-4342-B048-85BDC9FD1C3A}</a:tableStyleId>
                  </a:tblPr>
                  <a:tblGrid>
                    <a:gridCol w="901704">
                      <a:extLst>
                        <a:ext uri="{9D8B030D-6E8A-4147-A177-3AD203B41FA5}">
                          <a16:colId xmlns:a16="http://schemas.microsoft.com/office/drawing/2014/main" val="3142227654"/>
                        </a:ext>
                      </a:extLst>
                    </a:gridCol>
                    <a:gridCol w="2800186">
                      <a:extLst>
                        <a:ext uri="{9D8B030D-6E8A-4147-A177-3AD203B41FA5}">
                          <a16:colId xmlns:a16="http://schemas.microsoft.com/office/drawing/2014/main" val="1304982315"/>
                        </a:ext>
                      </a:extLst>
                    </a:gridCol>
                    <a:gridCol w="3426902">
                      <a:extLst>
                        <a:ext uri="{9D8B030D-6E8A-4147-A177-3AD203B41FA5}">
                          <a16:colId xmlns:a16="http://schemas.microsoft.com/office/drawing/2014/main" val="3921164878"/>
                        </a:ext>
                      </a:extLst>
                    </a:gridCol>
                  </a:tblGrid>
                  <a:tr h="311409">
                    <a:tc>
                      <a:txBody>
                        <a:bodyPr/>
                        <a:lstStyle/>
                        <a:p>
                          <a:pPr algn="l"/>
                          <a:r>
                            <a:rPr lang="zh-CN" altLang="en-US" sz="1600" dirty="0"/>
                            <a:t>值</a:t>
                          </a:r>
                        </a:p>
                      </a:txBody>
                      <a:tcPr/>
                    </a:tc>
                    <a:tc>
                      <a:txBody>
                        <a:bodyPr/>
                        <a:lstStyle/>
                        <a:p>
                          <a:pPr algn="l"/>
                          <a:r>
                            <a:rPr lang="zh-CN" altLang="en-US" sz="1600" dirty="0"/>
                            <a:t>含义</a:t>
                          </a:r>
                        </a:p>
                      </a:txBody>
                      <a:tcPr/>
                    </a:tc>
                    <a:tc>
                      <a:txBody>
                        <a:bodyPr/>
                        <a:lstStyle/>
                        <a:p>
                          <a:pPr algn="l"/>
                          <a:r>
                            <a:rPr lang="zh-CN" altLang="en-US" sz="1600" dirty="0"/>
                            <a:t>应用</a:t>
                          </a:r>
                        </a:p>
                      </a:txBody>
                      <a:tcPr/>
                    </a:tc>
                    <a:extLst>
                      <a:ext uri="{0D108BD9-81ED-4DB2-BD59-A6C34878D82A}">
                        <a16:rowId xmlns:a16="http://schemas.microsoft.com/office/drawing/2014/main" val="2497892168"/>
                      </a:ext>
                    </a:extLst>
                  </a:tr>
                  <a:tr h="486310">
                    <a:tc>
                      <a:txBody>
                        <a:bodyPr/>
                        <a:lstStyle/>
                        <a:p>
                          <a:pPr algn="l"/>
                          <a:r>
                            <a:rPr lang="en-US" altLang="zh-CN" sz="1600" dirty="0"/>
                            <a:t>F0H</a:t>
                          </a:r>
                          <a:endParaRPr lang="zh-CN" altLang="en-US" sz="1600" dirty="0"/>
                        </a:p>
                      </a:txBody>
                      <a:tcPr/>
                    </a:tc>
                    <a:tc>
                      <a:txBody>
                        <a:bodyPr/>
                        <a:lstStyle/>
                        <a:p>
                          <a:pPr algn="l"/>
                          <a:r>
                            <a:rPr lang="zh-CN" altLang="en-US" sz="1600" dirty="0"/>
                            <a:t>锁定</a:t>
                          </a:r>
                          <a:r>
                            <a:rPr lang="en-US" altLang="zh-CN" sz="1600" dirty="0"/>
                            <a:t>Lock</a:t>
                          </a:r>
                          <a:r>
                            <a:rPr lang="zh-CN" altLang="en-US" sz="1600" dirty="0"/>
                            <a:t>前缀</a:t>
                          </a:r>
                        </a:p>
                      </a:txBody>
                      <a:tcPr/>
                    </a:tc>
                    <a:tc>
                      <a:txBody>
                        <a:bodyPr/>
                        <a:lstStyle/>
                        <a:p>
                          <a:pPr algn="l"/>
                          <a:r>
                            <a:rPr lang="zh-CN" altLang="en-US" sz="1600" dirty="0"/>
                            <a:t>用于多处理器环境中共享存储器的排他性访问</a:t>
                          </a:r>
                        </a:p>
                      </a:txBody>
                      <a:tcPr/>
                    </a:tc>
                    <a:extLst>
                      <a:ext uri="{0D108BD9-81ED-4DB2-BD59-A6C34878D82A}">
                        <a16:rowId xmlns:a16="http://schemas.microsoft.com/office/drawing/2014/main" val="2913337384"/>
                      </a:ext>
                    </a:extLst>
                  </a:tr>
                  <a:tr h="311409">
                    <a:tc>
                      <a:txBody>
                        <a:bodyPr/>
                        <a:lstStyle/>
                        <a:p>
                          <a:pPr algn="l"/>
                          <a:r>
                            <a:rPr lang="en-US" altLang="zh-CN" sz="1600" dirty="0"/>
                            <a:t>F2H</a:t>
                          </a:r>
                          <a:endParaRPr lang="zh-CN" altLang="en-US" sz="1600" dirty="0"/>
                        </a:p>
                      </a:txBody>
                      <a:tcPr/>
                    </a:tc>
                    <a:tc>
                      <a:txBody>
                        <a:bodyPr/>
                        <a:lstStyle/>
                        <a:p>
                          <a:pPr algn="l"/>
                          <a:r>
                            <a:rPr lang="zh-CN" altLang="en-US" sz="1600" dirty="0"/>
                            <a:t>指令重复前缀</a:t>
                          </a:r>
                          <a:r>
                            <a:rPr lang="en-US" altLang="zh-CN" sz="1600" dirty="0"/>
                            <a:t>REPNE/REPNZ </a:t>
                          </a:r>
                          <a:endParaRPr lang="zh-CN" altLang="en-US" sz="1600" dirty="0"/>
                        </a:p>
                      </a:txBody>
                      <a:tcPr/>
                    </a:tc>
                    <a:tc>
                      <a:txBody>
                        <a:bodyPr/>
                        <a:lstStyle/>
                        <a:p>
                          <a:pPr algn="l"/>
                          <a:r>
                            <a:rPr lang="zh-CN" altLang="en-US" sz="1600" dirty="0"/>
                            <a:t>当</a:t>
                          </a:r>
                          <a:r>
                            <a:rPr lang="en-US" altLang="zh-CN" sz="1600" dirty="0"/>
                            <a:t>ECX</a:t>
                          </a:r>
                          <a:r>
                            <a:rPr lang="zh-CN" altLang="en-US" sz="1600" dirty="0"/>
                            <a:t> </a:t>
                          </a:r>
                          <a14:m>
                            <m:oMath xmlns:m="http://schemas.openxmlformats.org/officeDocument/2006/math">
                              <m:r>
                                <a:rPr lang="zh-CN" altLang="en-US" sz="1600" i="1" smtClean="0">
                                  <a:latin typeface="Cambria Math" panose="02040503050406030204" pitchFamily="18" charset="0"/>
                                </a:rPr>
                                <m:t>≠</m:t>
                              </m:r>
                              <m:r>
                                <a:rPr lang="en-US" altLang="zh-CN" sz="1600" b="0" i="1" smtClean="0">
                                  <a:latin typeface="Cambria Math" panose="02040503050406030204" pitchFamily="18" charset="0"/>
                                </a:rPr>
                                <m:t>0</m:t>
                              </m:r>
                              <m:r>
                                <a:rPr lang="zh-CN" altLang="en-US" sz="1600" b="0" i="1" smtClean="0">
                                  <a:latin typeface="Cambria Math" panose="02040503050406030204" pitchFamily="18" charset="0"/>
                                </a:rPr>
                                <m:t>且</m:t>
                              </m:r>
                            </m:oMath>
                          </a14:m>
                          <a:r>
                            <a:rPr lang="zh-CN" altLang="en-US" sz="1600" dirty="0"/>
                            <a:t>两数不等时重复执行</a:t>
                          </a:r>
                        </a:p>
                      </a:txBody>
                      <a:tcPr/>
                    </a:tc>
                    <a:extLst>
                      <a:ext uri="{0D108BD9-81ED-4DB2-BD59-A6C34878D82A}">
                        <a16:rowId xmlns:a16="http://schemas.microsoft.com/office/drawing/2014/main" val="1542579994"/>
                      </a:ext>
                    </a:extLst>
                  </a:tr>
                  <a:tr h="691072">
                    <a:tc>
                      <a:txBody>
                        <a:bodyPr/>
                        <a:lstStyle/>
                        <a:p>
                          <a:pPr algn="l"/>
                          <a:r>
                            <a:rPr lang="en-US" altLang="zh-CN" sz="1600" dirty="0"/>
                            <a:t>F3H</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指令重复前缀</a:t>
                          </a:r>
                          <a:r>
                            <a:rPr lang="en-US" altLang="zh-CN" sz="1600" dirty="0"/>
                            <a:t>REP/REPE/REPZ</a:t>
                          </a:r>
                          <a:endParaRPr lang="zh-CN" altLang="en-US" sz="1600" dirty="0"/>
                        </a:p>
                        <a:p>
                          <a:pPr algn="l"/>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REP :</a:t>
                          </a:r>
                          <a:r>
                            <a:rPr lang="zh-CN" altLang="en-US" sz="1600" dirty="0"/>
                            <a:t>当</a:t>
                          </a:r>
                          <a:r>
                            <a:rPr lang="en-US" altLang="zh-CN" sz="1600" dirty="0"/>
                            <a:t>ECX</a:t>
                          </a:r>
                          <a:r>
                            <a:rPr lang="zh-CN" altLang="en-US" sz="1600" dirty="0"/>
                            <a:t> </a:t>
                          </a:r>
                          <a14:m>
                            <m:oMath xmlns:m="http://schemas.openxmlformats.org/officeDocument/2006/math">
                              <m:r>
                                <a:rPr lang="zh-CN" altLang="en-US" sz="1600" i="1" smtClean="0">
                                  <a:latin typeface="Cambria Math" panose="02040503050406030204" pitchFamily="18" charset="0"/>
                                </a:rPr>
                                <m:t>≠</m:t>
                              </m:r>
                              <m:r>
                                <a:rPr lang="en-US" altLang="zh-CN" sz="1600" b="0" i="1" smtClean="0">
                                  <a:latin typeface="Cambria Math" panose="02040503050406030204" pitchFamily="18" charset="0"/>
                                </a:rPr>
                                <m:t>0</m:t>
                              </m:r>
                              <m:r>
                                <a:rPr lang="zh-CN" altLang="en-US" sz="1600" b="0" i="1" smtClean="0">
                                  <a:latin typeface="Cambria Math" panose="02040503050406030204" pitchFamily="18" charset="0"/>
                                </a:rPr>
                                <m:t>重复</m:t>
                              </m:r>
                            </m:oMath>
                          </a14:m>
                          <a:endParaRPr lang="en-US" altLang="zh-CN"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REPE/REPZ</a:t>
                          </a:r>
                          <a:r>
                            <a:rPr lang="zh-CN" altLang="en-US" sz="1600" dirty="0"/>
                            <a:t>：当</a:t>
                          </a:r>
                          <a:r>
                            <a:rPr lang="en-US" altLang="zh-CN" sz="1600" dirty="0"/>
                            <a:t>ECX</a:t>
                          </a:r>
                          <a:r>
                            <a:rPr lang="zh-CN" altLang="en-US" sz="1600" dirty="0"/>
                            <a:t> </a:t>
                          </a:r>
                          <a14:m>
                            <m:oMath xmlns:m="http://schemas.openxmlformats.org/officeDocument/2006/math">
                              <m:r>
                                <a:rPr lang="zh-CN" altLang="en-US" sz="1600" i="1" smtClean="0">
                                  <a:latin typeface="Cambria Math" panose="02040503050406030204" pitchFamily="18" charset="0"/>
                                </a:rPr>
                                <m:t>≠</m:t>
                              </m:r>
                              <m:r>
                                <a:rPr lang="en-US" altLang="zh-CN" sz="1600" b="0" i="1" smtClean="0">
                                  <a:latin typeface="Cambria Math" panose="02040503050406030204" pitchFamily="18" charset="0"/>
                                </a:rPr>
                                <m:t>0</m:t>
                              </m:r>
                              <m:r>
                                <a:rPr lang="zh-CN" altLang="en-US" sz="1600" b="0" i="1" smtClean="0">
                                  <a:latin typeface="Cambria Math" panose="02040503050406030204" pitchFamily="18" charset="0"/>
                                </a:rPr>
                                <m:t>且</m:t>
                              </m:r>
                            </m:oMath>
                          </a14:m>
                          <a:r>
                            <a:rPr lang="zh-CN" altLang="en-US" sz="1600" dirty="0"/>
                            <a:t>两数相等时重复执行</a:t>
                          </a:r>
                        </a:p>
                      </a:txBody>
                      <a:tcPr/>
                    </a:tc>
                    <a:extLst>
                      <a:ext uri="{0D108BD9-81ED-4DB2-BD59-A6C34878D82A}">
                        <a16:rowId xmlns:a16="http://schemas.microsoft.com/office/drawing/2014/main" val="494675770"/>
                      </a:ext>
                    </a:extLst>
                  </a:tr>
                </a:tbl>
              </a:graphicData>
            </a:graphic>
          </p:graphicFrame>
        </mc:Choice>
        <mc:Fallback xmlns="">
          <p:graphicFrame>
            <p:nvGraphicFramePr>
              <p:cNvPr id="5" name="表格 4">
                <a:extLst>
                  <a:ext uri="{FF2B5EF4-FFF2-40B4-BE49-F238E27FC236}">
                    <a16:creationId xmlns:a16="http://schemas.microsoft.com/office/drawing/2014/main" id="{A8B6CCA9-DEEB-4265-B4FB-484658441E4D}"/>
                  </a:ext>
                </a:extLst>
              </p:cNvPr>
              <p:cNvGraphicFramePr>
                <a:graphicFrameLocks noGrp="1"/>
              </p:cNvGraphicFramePr>
              <p:nvPr>
                <p:extLst>
                  <p:ext uri="{D42A27DB-BD31-4B8C-83A1-F6EECF244321}">
                    <p14:modId xmlns:p14="http://schemas.microsoft.com/office/powerpoint/2010/main" val="3291909463"/>
                  </p:ext>
                </p:extLst>
              </p:nvPr>
            </p:nvGraphicFramePr>
            <p:xfrm>
              <a:off x="1187624" y="1484784"/>
              <a:ext cx="7128792" cy="2072640"/>
            </p:xfrm>
            <a:graphic>
              <a:graphicData uri="http://schemas.openxmlformats.org/drawingml/2006/table">
                <a:tbl>
                  <a:tblPr firstRow="1" bandRow="1">
                    <a:tableStyleId>{5C22544A-7EE6-4342-B048-85BDC9FD1C3A}</a:tableStyleId>
                  </a:tblPr>
                  <a:tblGrid>
                    <a:gridCol w="901704">
                      <a:extLst>
                        <a:ext uri="{9D8B030D-6E8A-4147-A177-3AD203B41FA5}">
                          <a16:colId xmlns:a16="http://schemas.microsoft.com/office/drawing/2014/main" val="3142227654"/>
                        </a:ext>
                      </a:extLst>
                    </a:gridCol>
                    <a:gridCol w="2800186">
                      <a:extLst>
                        <a:ext uri="{9D8B030D-6E8A-4147-A177-3AD203B41FA5}">
                          <a16:colId xmlns:a16="http://schemas.microsoft.com/office/drawing/2014/main" val="1304982315"/>
                        </a:ext>
                      </a:extLst>
                    </a:gridCol>
                    <a:gridCol w="3426902">
                      <a:extLst>
                        <a:ext uri="{9D8B030D-6E8A-4147-A177-3AD203B41FA5}">
                          <a16:colId xmlns:a16="http://schemas.microsoft.com/office/drawing/2014/main" val="3921164878"/>
                        </a:ext>
                      </a:extLst>
                    </a:gridCol>
                  </a:tblGrid>
                  <a:tr h="335280">
                    <a:tc>
                      <a:txBody>
                        <a:bodyPr/>
                        <a:lstStyle/>
                        <a:p>
                          <a:pPr algn="l"/>
                          <a:r>
                            <a:rPr lang="zh-CN" altLang="en-US" sz="1600" dirty="0"/>
                            <a:t>值</a:t>
                          </a:r>
                        </a:p>
                      </a:txBody>
                      <a:tcPr/>
                    </a:tc>
                    <a:tc>
                      <a:txBody>
                        <a:bodyPr/>
                        <a:lstStyle/>
                        <a:p>
                          <a:pPr algn="l"/>
                          <a:r>
                            <a:rPr lang="zh-CN" altLang="en-US" sz="1600" dirty="0"/>
                            <a:t>含义</a:t>
                          </a:r>
                        </a:p>
                      </a:txBody>
                      <a:tcPr/>
                    </a:tc>
                    <a:tc>
                      <a:txBody>
                        <a:bodyPr/>
                        <a:lstStyle/>
                        <a:p>
                          <a:pPr algn="l"/>
                          <a:r>
                            <a:rPr lang="zh-CN" altLang="en-US" sz="1600" dirty="0"/>
                            <a:t>应用</a:t>
                          </a:r>
                        </a:p>
                      </a:txBody>
                      <a:tcPr/>
                    </a:tc>
                    <a:extLst>
                      <a:ext uri="{0D108BD9-81ED-4DB2-BD59-A6C34878D82A}">
                        <a16:rowId xmlns:a16="http://schemas.microsoft.com/office/drawing/2014/main" val="2497892168"/>
                      </a:ext>
                    </a:extLst>
                  </a:tr>
                  <a:tr h="579120">
                    <a:tc>
                      <a:txBody>
                        <a:bodyPr/>
                        <a:lstStyle/>
                        <a:p>
                          <a:pPr algn="l"/>
                          <a:r>
                            <a:rPr lang="en-US" altLang="zh-CN" sz="1600" dirty="0"/>
                            <a:t>F0H</a:t>
                          </a:r>
                          <a:endParaRPr lang="zh-CN" altLang="en-US" sz="1600" dirty="0"/>
                        </a:p>
                      </a:txBody>
                      <a:tcPr/>
                    </a:tc>
                    <a:tc>
                      <a:txBody>
                        <a:bodyPr/>
                        <a:lstStyle/>
                        <a:p>
                          <a:pPr algn="l"/>
                          <a:r>
                            <a:rPr lang="zh-CN" altLang="en-US" sz="1600" dirty="0"/>
                            <a:t>锁定</a:t>
                          </a:r>
                          <a:r>
                            <a:rPr lang="en-US" altLang="zh-CN" sz="1600" dirty="0"/>
                            <a:t>Lock</a:t>
                          </a:r>
                          <a:r>
                            <a:rPr lang="zh-CN" altLang="en-US" sz="1600" dirty="0"/>
                            <a:t>前缀</a:t>
                          </a:r>
                        </a:p>
                      </a:txBody>
                      <a:tcPr/>
                    </a:tc>
                    <a:tc>
                      <a:txBody>
                        <a:bodyPr/>
                        <a:lstStyle/>
                        <a:p>
                          <a:pPr algn="l"/>
                          <a:r>
                            <a:rPr lang="zh-CN" altLang="en-US" sz="1600" dirty="0"/>
                            <a:t>用于多处理器环境中共享存储器的排他性访问</a:t>
                          </a:r>
                        </a:p>
                      </a:txBody>
                      <a:tcPr/>
                    </a:tc>
                    <a:extLst>
                      <a:ext uri="{0D108BD9-81ED-4DB2-BD59-A6C34878D82A}">
                        <a16:rowId xmlns:a16="http://schemas.microsoft.com/office/drawing/2014/main" val="2913337384"/>
                      </a:ext>
                    </a:extLst>
                  </a:tr>
                  <a:tr h="335280">
                    <a:tc>
                      <a:txBody>
                        <a:bodyPr/>
                        <a:lstStyle/>
                        <a:p>
                          <a:pPr algn="l"/>
                          <a:r>
                            <a:rPr lang="en-US" altLang="zh-CN" sz="1600" dirty="0"/>
                            <a:t>F2H</a:t>
                          </a:r>
                          <a:endParaRPr lang="zh-CN" altLang="en-US" sz="1600" dirty="0"/>
                        </a:p>
                      </a:txBody>
                      <a:tcPr/>
                    </a:tc>
                    <a:tc>
                      <a:txBody>
                        <a:bodyPr/>
                        <a:lstStyle/>
                        <a:p>
                          <a:pPr algn="l"/>
                          <a:r>
                            <a:rPr lang="zh-CN" altLang="en-US" sz="1600" dirty="0"/>
                            <a:t>指令重复前缀</a:t>
                          </a:r>
                          <a:r>
                            <a:rPr lang="en-US" altLang="zh-CN" sz="1600" dirty="0"/>
                            <a:t>REPNE/REPNZ </a:t>
                          </a:r>
                          <a:endParaRPr lang="zh-CN" altLang="en-US" sz="1600" dirty="0"/>
                        </a:p>
                      </a:txBody>
                      <a:tcPr/>
                    </a:tc>
                    <a:tc>
                      <a:txBody>
                        <a:bodyPr/>
                        <a:lstStyle/>
                        <a:p>
                          <a:endParaRPr lang="zh-CN"/>
                        </a:p>
                      </a:txBody>
                      <a:tcPr>
                        <a:blipFill>
                          <a:blip r:embed="rId2"/>
                          <a:stretch>
                            <a:fillRect l="-108171" t="-275000" r="-710" b="-260714"/>
                          </a:stretch>
                        </a:blipFill>
                      </a:tcPr>
                    </a:tc>
                    <a:extLst>
                      <a:ext uri="{0D108BD9-81ED-4DB2-BD59-A6C34878D82A}">
                        <a16:rowId xmlns:a16="http://schemas.microsoft.com/office/drawing/2014/main" val="1542579994"/>
                      </a:ext>
                    </a:extLst>
                  </a:tr>
                  <a:tr h="822960">
                    <a:tc>
                      <a:txBody>
                        <a:bodyPr/>
                        <a:lstStyle/>
                        <a:p>
                          <a:pPr algn="l"/>
                          <a:r>
                            <a:rPr lang="en-US" altLang="zh-CN" sz="1600" dirty="0"/>
                            <a:t>F3H</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指令重复前缀</a:t>
                          </a:r>
                          <a:r>
                            <a:rPr lang="en-US" altLang="zh-CN" sz="1600" dirty="0"/>
                            <a:t>REP/REPE/REPZ</a:t>
                          </a:r>
                          <a:endParaRPr lang="zh-CN" altLang="en-US" sz="1600" dirty="0"/>
                        </a:p>
                        <a:p>
                          <a:pPr algn="l"/>
                          <a:endParaRPr lang="zh-CN" altLang="en-US" sz="1600" dirty="0"/>
                        </a:p>
                      </a:txBody>
                      <a:tcPr/>
                    </a:tc>
                    <a:tc>
                      <a:txBody>
                        <a:bodyPr/>
                        <a:lstStyle/>
                        <a:p>
                          <a:endParaRPr lang="zh-CN"/>
                        </a:p>
                      </a:txBody>
                      <a:tcPr>
                        <a:blipFill>
                          <a:blip r:embed="rId2"/>
                          <a:stretch>
                            <a:fillRect l="-108171" t="-155556" r="-710" b="-8148"/>
                          </a:stretch>
                        </a:blipFill>
                      </a:tcPr>
                    </a:tc>
                    <a:extLst>
                      <a:ext uri="{0D108BD9-81ED-4DB2-BD59-A6C34878D82A}">
                        <a16:rowId xmlns:a16="http://schemas.microsoft.com/office/drawing/2014/main" val="494675770"/>
                      </a:ext>
                    </a:extLst>
                  </a:tr>
                </a:tbl>
              </a:graphicData>
            </a:graphic>
          </p:graphicFrame>
        </mc:Fallback>
      </mc:AlternateContent>
      <p:sp>
        <p:nvSpPr>
          <p:cNvPr id="6" name="文本框 5">
            <a:extLst>
              <a:ext uri="{FF2B5EF4-FFF2-40B4-BE49-F238E27FC236}">
                <a16:creationId xmlns:a16="http://schemas.microsoft.com/office/drawing/2014/main" id="{D961C0C5-0C6A-47A8-94F7-41228FB53C3B}"/>
              </a:ext>
            </a:extLst>
          </p:cNvPr>
          <p:cNvSpPr txBox="1"/>
          <p:nvPr/>
        </p:nvSpPr>
        <p:spPr>
          <a:xfrm>
            <a:off x="3059832" y="1090951"/>
            <a:ext cx="2376264" cy="369332"/>
          </a:xfrm>
          <a:prstGeom prst="rect">
            <a:avLst/>
          </a:prstGeom>
          <a:noFill/>
        </p:spPr>
        <p:txBody>
          <a:bodyPr wrap="square" rtlCol="0">
            <a:spAutoFit/>
          </a:bodyPr>
          <a:lstStyle/>
          <a:p>
            <a:pPr algn="ctr"/>
            <a:r>
              <a:rPr lang="zh-CN" altLang="en-US" dirty="0">
                <a:solidFill>
                  <a:srgbClr val="C00000"/>
                </a:solidFill>
              </a:rPr>
              <a:t>指令前缀含义</a:t>
            </a:r>
          </a:p>
        </p:txBody>
      </p:sp>
      <p:sp>
        <p:nvSpPr>
          <p:cNvPr id="7" name="文本框 6">
            <a:extLst>
              <a:ext uri="{FF2B5EF4-FFF2-40B4-BE49-F238E27FC236}">
                <a16:creationId xmlns:a16="http://schemas.microsoft.com/office/drawing/2014/main" id="{56BB290C-90C3-4730-A8B6-189CCCE66EAA}"/>
              </a:ext>
            </a:extLst>
          </p:cNvPr>
          <p:cNvSpPr txBox="1"/>
          <p:nvPr/>
        </p:nvSpPr>
        <p:spPr>
          <a:xfrm>
            <a:off x="3131840" y="3655899"/>
            <a:ext cx="2376264" cy="369332"/>
          </a:xfrm>
          <a:prstGeom prst="rect">
            <a:avLst/>
          </a:prstGeom>
          <a:noFill/>
        </p:spPr>
        <p:txBody>
          <a:bodyPr wrap="square" rtlCol="0">
            <a:spAutoFit/>
          </a:bodyPr>
          <a:lstStyle/>
          <a:p>
            <a:pPr algn="ctr"/>
            <a:r>
              <a:rPr lang="zh-CN" altLang="en-US" dirty="0">
                <a:solidFill>
                  <a:srgbClr val="C00000"/>
                </a:solidFill>
              </a:rPr>
              <a:t>段前缀含义</a:t>
            </a:r>
          </a:p>
        </p:txBody>
      </p:sp>
      <p:graphicFrame>
        <p:nvGraphicFramePr>
          <p:cNvPr id="8" name="表格 7">
            <a:extLst>
              <a:ext uri="{FF2B5EF4-FFF2-40B4-BE49-F238E27FC236}">
                <a16:creationId xmlns:a16="http://schemas.microsoft.com/office/drawing/2014/main" id="{FEA3AF5D-C234-4020-8BE0-BAD16DBB265B}"/>
              </a:ext>
            </a:extLst>
          </p:cNvPr>
          <p:cNvGraphicFramePr>
            <a:graphicFrameLocks noGrp="1"/>
          </p:cNvGraphicFramePr>
          <p:nvPr>
            <p:extLst>
              <p:ext uri="{D42A27DB-BD31-4B8C-83A1-F6EECF244321}">
                <p14:modId xmlns:p14="http://schemas.microsoft.com/office/powerpoint/2010/main" val="51157691"/>
              </p:ext>
            </p:extLst>
          </p:nvPr>
        </p:nvGraphicFramePr>
        <p:xfrm>
          <a:off x="1524000" y="4039290"/>
          <a:ext cx="6096000" cy="1292241"/>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1198442392"/>
                    </a:ext>
                  </a:extLst>
                </a:gridCol>
                <a:gridCol w="1377036">
                  <a:extLst>
                    <a:ext uri="{9D8B030D-6E8A-4147-A177-3AD203B41FA5}">
                      <a16:colId xmlns:a16="http://schemas.microsoft.com/office/drawing/2014/main" val="3727749140"/>
                    </a:ext>
                  </a:extLst>
                </a:gridCol>
                <a:gridCol w="1459382">
                  <a:extLst>
                    <a:ext uri="{9D8B030D-6E8A-4147-A177-3AD203B41FA5}">
                      <a16:colId xmlns:a16="http://schemas.microsoft.com/office/drawing/2014/main" val="2386899311"/>
                    </a:ext>
                  </a:extLst>
                </a:gridCol>
                <a:gridCol w="1963438">
                  <a:extLst>
                    <a:ext uri="{9D8B030D-6E8A-4147-A177-3AD203B41FA5}">
                      <a16:colId xmlns:a16="http://schemas.microsoft.com/office/drawing/2014/main" val="300436843"/>
                    </a:ext>
                  </a:extLst>
                </a:gridCol>
              </a:tblGrid>
              <a:tr h="270532">
                <a:tc>
                  <a:txBody>
                    <a:bodyPr/>
                    <a:lstStyle/>
                    <a:p>
                      <a:pPr algn="ctr"/>
                      <a:r>
                        <a:rPr lang="zh-CN" altLang="en-US" sz="1400" dirty="0"/>
                        <a:t>值</a:t>
                      </a:r>
                    </a:p>
                  </a:txBody>
                  <a:tcPr/>
                </a:tc>
                <a:tc>
                  <a:txBody>
                    <a:bodyPr/>
                    <a:lstStyle/>
                    <a:p>
                      <a:pPr algn="ctr"/>
                      <a:r>
                        <a:rPr lang="zh-CN" altLang="en-US" sz="1400" dirty="0"/>
                        <a:t>含义</a:t>
                      </a:r>
                    </a:p>
                  </a:txBody>
                  <a:tcPr/>
                </a:tc>
                <a:tc>
                  <a:txBody>
                    <a:bodyPr/>
                    <a:lstStyle/>
                    <a:p>
                      <a:pPr algn="ctr"/>
                      <a:r>
                        <a:rPr lang="zh-CN" altLang="en-US" sz="1400" dirty="0"/>
                        <a:t>值</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含义</a:t>
                      </a:r>
                    </a:p>
                  </a:txBody>
                  <a:tcPr/>
                </a:tc>
                <a:extLst>
                  <a:ext uri="{0D108BD9-81ED-4DB2-BD59-A6C34878D82A}">
                    <a16:rowId xmlns:a16="http://schemas.microsoft.com/office/drawing/2014/main" val="3396780570"/>
                  </a:ext>
                </a:extLst>
              </a:tr>
              <a:tr h="329147">
                <a:tc>
                  <a:txBody>
                    <a:bodyPr/>
                    <a:lstStyle/>
                    <a:p>
                      <a:pPr algn="ctr"/>
                      <a:r>
                        <a:rPr lang="en-US" altLang="zh-CN" sz="1400" dirty="0"/>
                        <a:t>2EH</a:t>
                      </a:r>
                      <a:endParaRPr lang="zh-CN" altLang="en-US" sz="1400" dirty="0"/>
                    </a:p>
                  </a:txBody>
                  <a:tcPr/>
                </a:tc>
                <a:tc>
                  <a:txBody>
                    <a:bodyPr/>
                    <a:lstStyle/>
                    <a:p>
                      <a:pPr algn="ctr"/>
                      <a:r>
                        <a:rPr lang="en-US" altLang="zh-CN" sz="1400" dirty="0"/>
                        <a:t>CS</a:t>
                      </a:r>
                      <a:endParaRPr lang="zh-CN" altLang="en-US" sz="1400" dirty="0"/>
                    </a:p>
                  </a:txBody>
                  <a:tcPr/>
                </a:tc>
                <a:tc>
                  <a:txBody>
                    <a:bodyPr/>
                    <a:lstStyle/>
                    <a:p>
                      <a:pPr algn="ctr"/>
                      <a:r>
                        <a:rPr lang="en-US" altLang="zh-CN" sz="1400" dirty="0"/>
                        <a:t>26H</a:t>
                      </a:r>
                      <a:endParaRPr lang="zh-CN" altLang="en-US" sz="1400" dirty="0"/>
                    </a:p>
                  </a:txBody>
                  <a:tcPr/>
                </a:tc>
                <a:tc>
                  <a:txBody>
                    <a:bodyPr/>
                    <a:lstStyle/>
                    <a:p>
                      <a:pPr algn="ctr"/>
                      <a:r>
                        <a:rPr lang="en-US" altLang="zh-CN" sz="1400" dirty="0"/>
                        <a:t>ES</a:t>
                      </a:r>
                      <a:endParaRPr lang="zh-CN" altLang="en-US" sz="1400" dirty="0"/>
                    </a:p>
                  </a:txBody>
                  <a:tcPr/>
                </a:tc>
                <a:extLst>
                  <a:ext uri="{0D108BD9-81ED-4DB2-BD59-A6C34878D82A}">
                    <a16:rowId xmlns:a16="http://schemas.microsoft.com/office/drawing/2014/main" val="838706825"/>
                  </a:ext>
                </a:extLst>
              </a:tr>
              <a:tr h="329147">
                <a:tc>
                  <a:txBody>
                    <a:bodyPr/>
                    <a:lstStyle/>
                    <a:p>
                      <a:pPr algn="ctr"/>
                      <a:r>
                        <a:rPr lang="en-US" altLang="zh-CN" sz="1400" dirty="0"/>
                        <a:t>36H</a:t>
                      </a:r>
                      <a:endParaRPr lang="zh-CN" altLang="en-US" sz="1400" dirty="0"/>
                    </a:p>
                  </a:txBody>
                  <a:tcPr/>
                </a:tc>
                <a:tc>
                  <a:txBody>
                    <a:bodyPr/>
                    <a:lstStyle/>
                    <a:p>
                      <a:pPr algn="ctr"/>
                      <a:r>
                        <a:rPr lang="en-US" altLang="zh-CN" sz="1400" dirty="0"/>
                        <a:t>SS</a:t>
                      </a:r>
                      <a:endParaRPr lang="zh-CN" altLang="en-US" sz="1400" dirty="0"/>
                    </a:p>
                  </a:txBody>
                  <a:tcPr/>
                </a:tc>
                <a:tc>
                  <a:txBody>
                    <a:bodyPr/>
                    <a:lstStyle/>
                    <a:p>
                      <a:pPr algn="ctr"/>
                      <a:r>
                        <a:rPr lang="en-US" altLang="zh-CN" sz="1400" dirty="0"/>
                        <a:t>64H</a:t>
                      </a:r>
                      <a:endParaRPr lang="zh-CN" altLang="en-US" sz="1400" dirty="0"/>
                    </a:p>
                  </a:txBody>
                  <a:tcPr/>
                </a:tc>
                <a:tc>
                  <a:txBody>
                    <a:bodyPr/>
                    <a:lstStyle/>
                    <a:p>
                      <a:pPr algn="ctr"/>
                      <a:r>
                        <a:rPr lang="en-US" altLang="zh-CN" sz="1400" dirty="0"/>
                        <a:t>FS</a:t>
                      </a:r>
                      <a:endParaRPr lang="zh-CN" altLang="en-US" sz="1400" dirty="0"/>
                    </a:p>
                  </a:txBody>
                  <a:tcPr/>
                </a:tc>
                <a:extLst>
                  <a:ext uri="{0D108BD9-81ED-4DB2-BD59-A6C34878D82A}">
                    <a16:rowId xmlns:a16="http://schemas.microsoft.com/office/drawing/2014/main" val="38135262"/>
                  </a:ext>
                </a:extLst>
              </a:tr>
              <a:tr h="329147">
                <a:tc>
                  <a:txBody>
                    <a:bodyPr/>
                    <a:lstStyle/>
                    <a:p>
                      <a:pPr algn="ctr"/>
                      <a:r>
                        <a:rPr lang="en-US" altLang="zh-CN" sz="1400" dirty="0"/>
                        <a:t>3EH</a:t>
                      </a:r>
                      <a:endParaRPr lang="zh-CN" altLang="en-US" sz="1400" dirty="0"/>
                    </a:p>
                  </a:txBody>
                  <a:tcPr/>
                </a:tc>
                <a:tc>
                  <a:txBody>
                    <a:bodyPr/>
                    <a:lstStyle/>
                    <a:p>
                      <a:pPr algn="ctr"/>
                      <a:r>
                        <a:rPr lang="en-US" altLang="zh-CN" sz="1400" dirty="0"/>
                        <a:t>DS</a:t>
                      </a:r>
                      <a:endParaRPr lang="zh-CN" altLang="en-US" sz="1400" dirty="0"/>
                    </a:p>
                  </a:txBody>
                  <a:tcPr/>
                </a:tc>
                <a:tc>
                  <a:txBody>
                    <a:bodyPr/>
                    <a:lstStyle/>
                    <a:p>
                      <a:pPr algn="ctr"/>
                      <a:r>
                        <a:rPr lang="en-US" altLang="zh-CN" sz="1400" dirty="0"/>
                        <a:t>65H</a:t>
                      </a:r>
                      <a:endParaRPr lang="zh-CN" altLang="en-US" sz="1400" dirty="0"/>
                    </a:p>
                  </a:txBody>
                  <a:tcPr/>
                </a:tc>
                <a:tc>
                  <a:txBody>
                    <a:bodyPr/>
                    <a:lstStyle/>
                    <a:p>
                      <a:pPr algn="ctr"/>
                      <a:r>
                        <a:rPr lang="en-US" altLang="zh-CN" sz="1400" dirty="0"/>
                        <a:t>GS</a:t>
                      </a:r>
                      <a:endParaRPr lang="zh-CN" altLang="en-US" sz="1400" dirty="0"/>
                    </a:p>
                  </a:txBody>
                  <a:tcPr/>
                </a:tc>
                <a:extLst>
                  <a:ext uri="{0D108BD9-81ED-4DB2-BD59-A6C34878D82A}">
                    <a16:rowId xmlns:a16="http://schemas.microsoft.com/office/drawing/2014/main" val="774834363"/>
                  </a:ext>
                </a:extLst>
              </a:tr>
            </a:tbl>
          </a:graphicData>
        </a:graphic>
      </p:graphicFrame>
      <p:sp>
        <p:nvSpPr>
          <p:cNvPr id="9" name="文本框 8">
            <a:extLst>
              <a:ext uri="{FF2B5EF4-FFF2-40B4-BE49-F238E27FC236}">
                <a16:creationId xmlns:a16="http://schemas.microsoft.com/office/drawing/2014/main" id="{0E626D32-1175-4E16-81AF-8A344DF8AF64}"/>
              </a:ext>
            </a:extLst>
          </p:cNvPr>
          <p:cNvSpPr txBox="1"/>
          <p:nvPr/>
        </p:nvSpPr>
        <p:spPr>
          <a:xfrm>
            <a:off x="1187624" y="5542169"/>
            <a:ext cx="6912768" cy="646331"/>
          </a:xfrm>
          <a:prstGeom prst="rect">
            <a:avLst/>
          </a:prstGeom>
          <a:noFill/>
        </p:spPr>
        <p:txBody>
          <a:bodyPr wrap="square" rtlCol="0">
            <a:spAutoFit/>
          </a:bodyPr>
          <a:lstStyle/>
          <a:p>
            <a:r>
              <a:rPr lang="zh-CN" altLang="en-US" dirty="0">
                <a:solidFill>
                  <a:srgbClr val="C00000"/>
                </a:solidFill>
              </a:rPr>
              <a:t>操作数大小：字段值</a:t>
            </a:r>
            <a:r>
              <a:rPr lang="en-US" altLang="zh-CN" dirty="0">
                <a:solidFill>
                  <a:srgbClr val="C00000"/>
                </a:solidFill>
              </a:rPr>
              <a:t>66H</a:t>
            </a:r>
            <a:r>
              <a:rPr lang="zh-CN" altLang="en-US" dirty="0">
                <a:solidFill>
                  <a:srgbClr val="C00000"/>
                </a:solidFill>
              </a:rPr>
              <a:t>，用于在</a:t>
            </a:r>
            <a:r>
              <a:rPr lang="en-US" altLang="zh-CN" dirty="0">
                <a:solidFill>
                  <a:srgbClr val="C00000"/>
                </a:solidFill>
              </a:rPr>
              <a:t>32</a:t>
            </a:r>
            <a:r>
              <a:rPr lang="zh-CN" altLang="en-US" dirty="0">
                <a:solidFill>
                  <a:srgbClr val="C00000"/>
                </a:solidFill>
              </a:rPr>
              <a:t>位</a:t>
            </a:r>
            <a:r>
              <a:rPr lang="en-US" altLang="zh-CN" dirty="0">
                <a:solidFill>
                  <a:srgbClr val="C00000"/>
                </a:solidFill>
              </a:rPr>
              <a:t>/16</a:t>
            </a:r>
            <a:r>
              <a:rPr lang="zh-CN" altLang="en-US" dirty="0">
                <a:solidFill>
                  <a:srgbClr val="C00000"/>
                </a:solidFill>
              </a:rPr>
              <a:t>位操作数之间切换</a:t>
            </a:r>
            <a:endParaRPr lang="en-US" altLang="zh-CN" dirty="0">
              <a:solidFill>
                <a:srgbClr val="C00000"/>
              </a:solidFill>
            </a:endParaRPr>
          </a:p>
          <a:p>
            <a:r>
              <a:rPr lang="zh-CN" altLang="en-US" dirty="0">
                <a:solidFill>
                  <a:srgbClr val="C00000"/>
                </a:solidFill>
              </a:rPr>
              <a:t>地址大小：字段值</a:t>
            </a:r>
            <a:r>
              <a:rPr lang="en-US" altLang="zh-CN" dirty="0">
                <a:solidFill>
                  <a:srgbClr val="C00000"/>
                </a:solidFill>
              </a:rPr>
              <a:t>67H</a:t>
            </a:r>
            <a:r>
              <a:rPr lang="zh-CN" altLang="en-US" dirty="0">
                <a:solidFill>
                  <a:srgbClr val="C00000"/>
                </a:solidFill>
              </a:rPr>
              <a:t>，用于在</a:t>
            </a:r>
            <a:r>
              <a:rPr lang="en-US" altLang="zh-CN" dirty="0">
                <a:solidFill>
                  <a:srgbClr val="C00000"/>
                </a:solidFill>
              </a:rPr>
              <a:t>32</a:t>
            </a:r>
            <a:r>
              <a:rPr lang="zh-CN" altLang="en-US" dirty="0">
                <a:solidFill>
                  <a:srgbClr val="C00000"/>
                </a:solidFill>
              </a:rPr>
              <a:t>位</a:t>
            </a:r>
            <a:r>
              <a:rPr lang="en-US" altLang="zh-CN" dirty="0">
                <a:solidFill>
                  <a:srgbClr val="C00000"/>
                </a:solidFill>
              </a:rPr>
              <a:t>/16</a:t>
            </a:r>
            <a:r>
              <a:rPr lang="zh-CN" altLang="en-US" dirty="0">
                <a:solidFill>
                  <a:srgbClr val="C00000"/>
                </a:solidFill>
              </a:rPr>
              <a:t>位地址空间切换</a:t>
            </a:r>
          </a:p>
        </p:txBody>
      </p:sp>
    </p:spTree>
    <p:extLst>
      <p:ext uri="{BB962C8B-B14F-4D97-AF65-F5344CB8AC3E}">
        <p14:creationId xmlns:p14="http://schemas.microsoft.com/office/powerpoint/2010/main" val="1255852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332656"/>
            <a:ext cx="8229600" cy="4525963"/>
          </a:xfrm>
        </p:spPr>
        <p:txBody>
          <a:bodyPr/>
          <a:lstStyle/>
          <a:p>
            <a:pPr lvl="2"/>
            <a:r>
              <a:rPr lang="zh-CN" altLang="en-US" sz="1800" b="1" dirty="0"/>
              <a:t>（</a:t>
            </a:r>
            <a:r>
              <a:rPr lang="en-US" altLang="zh-CN" sz="1800" b="1" dirty="0"/>
              <a:t>2</a:t>
            </a:r>
            <a:r>
              <a:rPr lang="zh-CN" altLang="en-US" sz="1800" b="1" dirty="0"/>
              <a:t>）操作码</a:t>
            </a:r>
            <a:r>
              <a:rPr lang="en-US" altLang="zh-CN" sz="1800" b="1" dirty="0"/>
              <a:t>OP</a:t>
            </a:r>
            <a:endParaRPr lang="en-US" altLang="zh-CN" sz="1600" b="1" dirty="0"/>
          </a:p>
          <a:p>
            <a:pPr lvl="2"/>
            <a:endParaRPr lang="en-US" altLang="zh-CN" sz="1600" b="1" dirty="0"/>
          </a:p>
          <a:p>
            <a:pPr lvl="3"/>
            <a:r>
              <a:rPr lang="zh-CN" altLang="en-US" sz="1400" b="1" dirty="0">
                <a:solidFill>
                  <a:srgbClr val="FF0000"/>
                </a:solidFill>
              </a:rPr>
              <a:t>图</a:t>
            </a:r>
            <a:r>
              <a:rPr lang="en-US" altLang="zh-CN" sz="1400" b="1" dirty="0">
                <a:solidFill>
                  <a:srgbClr val="FF0000"/>
                </a:solidFill>
              </a:rPr>
              <a:t>5.17a</a:t>
            </a:r>
            <a:r>
              <a:rPr lang="zh-CN" altLang="en-US" sz="1400" b="1" dirty="0"/>
              <a:t>：单地址指令；</a:t>
            </a:r>
            <a:r>
              <a:rPr lang="en-US" altLang="zh-CN" sz="1400" b="1" dirty="0"/>
              <a:t>OP=5</a:t>
            </a:r>
            <a:r>
              <a:rPr lang="zh-CN" altLang="en-US" sz="1400" b="1" dirty="0"/>
              <a:t>位；</a:t>
            </a:r>
            <a:r>
              <a:rPr lang="en-US" altLang="zh-CN" sz="1400" b="1" dirty="0"/>
              <a:t>Reg=3</a:t>
            </a:r>
            <a:r>
              <a:rPr lang="zh-CN" altLang="en-US" sz="1400" b="1" dirty="0"/>
              <a:t>位，表示</a:t>
            </a:r>
            <a:r>
              <a:rPr lang="en-US" altLang="zh-CN" sz="1400" b="1" dirty="0"/>
              <a:t>8</a:t>
            </a:r>
            <a:r>
              <a:rPr lang="zh-CN" altLang="en-US" sz="1400" b="1" dirty="0"/>
              <a:t>个通用寄存器；如指令</a:t>
            </a:r>
            <a:r>
              <a:rPr lang="en-US" altLang="zh-CN" sz="1400" b="1" dirty="0"/>
              <a:t>push</a:t>
            </a:r>
            <a:r>
              <a:rPr lang="zh-CN" altLang="en-US" sz="1400" b="1" dirty="0"/>
              <a:t>、</a:t>
            </a:r>
            <a:r>
              <a:rPr lang="en-US" altLang="zh-CN" sz="1400" b="1" dirty="0"/>
              <a:t>pop</a:t>
            </a:r>
            <a:r>
              <a:rPr lang="zh-CN" altLang="en-US" sz="1400" b="1" dirty="0"/>
              <a:t>、</a:t>
            </a:r>
            <a:r>
              <a:rPr lang="en-US" altLang="zh-CN" sz="1400" b="1" dirty="0"/>
              <a:t>dec</a:t>
            </a:r>
            <a:r>
              <a:rPr lang="zh-CN" altLang="en-US" sz="1400" b="1" dirty="0"/>
              <a:t>、</a:t>
            </a:r>
            <a:r>
              <a:rPr lang="en-US" altLang="zh-CN" sz="1400" b="1" dirty="0" err="1"/>
              <a:t>inc</a:t>
            </a:r>
            <a:r>
              <a:rPr lang="zh-CN" altLang="en-US" sz="1400" b="1" dirty="0"/>
              <a:t>等</a:t>
            </a:r>
            <a:endParaRPr lang="en-US" altLang="zh-CN" sz="1400" b="1" dirty="0"/>
          </a:p>
          <a:p>
            <a:pPr lvl="3"/>
            <a:endParaRPr lang="en-US" altLang="zh-CN" sz="1400" b="1" dirty="0"/>
          </a:p>
          <a:p>
            <a:pPr lvl="3"/>
            <a:r>
              <a:rPr lang="zh-CN" altLang="en-US" sz="1400" b="1" dirty="0">
                <a:solidFill>
                  <a:srgbClr val="FF0000"/>
                </a:solidFill>
              </a:rPr>
              <a:t>图</a:t>
            </a:r>
            <a:r>
              <a:rPr lang="en-US" altLang="zh-CN" sz="1400" b="1" dirty="0">
                <a:solidFill>
                  <a:srgbClr val="FF0000"/>
                </a:solidFill>
              </a:rPr>
              <a:t>5.17b</a:t>
            </a:r>
            <a:r>
              <a:rPr lang="zh-CN" altLang="en-US" sz="1400" b="1" dirty="0"/>
              <a:t>：双地址指令；</a:t>
            </a:r>
            <a:r>
              <a:rPr lang="en-US" altLang="zh-CN" sz="1400" b="1" dirty="0"/>
              <a:t>OP=6</a:t>
            </a:r>
            <a:r>
              <a:rPr lang="zh-CN" altLang="en-US" sz="1400" b="1" dirty="0"/>
              <a:t>位；</a:t>
            </a:r>
            <a:r>
              <a:rPr lang="en-US" altLang="zh-CN" sz="1400" b="1" dirty="0"/>
              <a:t>d=1</a:t>
            </a:r>
            <a:r>
              <a:rPr lang="zh-CN" altLang="en-US" sz="1400" b="1" dirty="0"/>
              <a:t>，表示</a:t>
            </a:r>
            <a:r>
              <a:rPr lang="en-US" altLang="zh-CN" sz="1400" b="1" dirty="0"/>
              <a:t>Mod R/M</a:t>
            </a:r>
            <a:r>
              <a:rPr lang="zh-CN" altLang="en-US" sz="1400" b="1" dirty="0"/>
              <a:t>字段中的寄存器操作数为目的寄存器，否则为源寄存器；</a:t>
            </a:r>
            <a:r>
              <a:rPr lang="en-US" altLang="zh-CN" sz="1400" b="1" dirty="0"/>
              <a:t>w=0</a:t>
            </a:r>
            <a:r>
              <a:rPr lang="zh-CN" altLang="en-US" sz="1400" b="1" dirty="0"/>
              <a:t>，表示</a:t>
            </a:r>
            <a:r>
              <a:rPr lang="en-US" altLang="zh-CN" sz="1400" b="1" dirty="0"/>
              <a:t>8</a:t>
            </a:r>
            <a:r>
              <a:rPr lang="zh-CN" altLang="en-US" sz="1400" b="1" dirty="0"/>
              <a:t>位操作数，否则为</a:t>
            </a:r>
            <a:r>
              <a:rPr lang="en-US" altLang="zh-CN" sz="1400" b="1" dirty="0"/>
              <a:t>16</a:t>
            </a:r>
            <a:r>
              <a:rPr lang="zh-CN" altLang="en-US" sz="1400" b="1" dirty="0"/>
              <a:t>位或</a:t>
            </a:r>
            <a:r>
              <a:rPr lang="en-US" altLang="zh-CN" sz="1400" b="1" dirty="0"/>
              <a:t>32</a:t>
            </a:r>
            <a:r>
              <a:rPr lang="zh-CN" altLang="en-US" sz="1400" b="1" dirty="0"/>
              <a:t>位操作数（究竟是</a:t>
            </a:r>
            <a:r>
              <a:rPr lang="en-US" altLang="zh-CN" sz="1400" b="1" dirty="0"/>
              <a:t>16</a:t>
            </a:r>
            <a:r>
              <a:rPr lang="zh-CN" altLang="en-US" sz="1400" b="1" dirty="0"/>
              <a:t>位还是</a:t>
            </a:r>
            <a:r>
              <a:rPr lang="en-US" altLang="zh-CN" sz="1400" b="1" dirty="0"/>
              <a:t>32</a:t>
            </a:r>
            <a:r>
              <a:rPr lang="zh-CN" altLang="en-US" sz="1400" b="1" dirty="0"/>
              <a:t>位由前缀</a:t>
            </a:r>
            <a:r>
              <a:rPr lang="en-US" altLang="zh-CN" sz="1400" b="1" dirty="0"/>
              <a:t>Prefix</a:t>
            </a:r>
            <a:r>
              <a:rPr lang="zh-CN" altLang="en-US" sz="1400" b="1" dirty="0"/>
              <a:t>决定）</a:t>
            </a:r>
            <a:endParaRPr lang="en-US" altLang="zh-CN" sz="1400" b="1" dirty="0"/>
          </a:p>
          <a:p>
            <a:pPr lvl="3"/>
            <a:endParaRPr lang="en-US" altLang="zh-CN" sz="1400" b="1" dirty="0"/>
          </a:p>
          <a:p>
            <a:pPr lvl="3"/>
            <a:r>
              <a:rPr lang="zh-CN" altLang="en-US" sz="1400" b="1" dirty="0">
                <a:solidFill>
                  <a:srgbClr val="FF0000"/>
                </a:solidFill>
              </a:rPr>
              <a:t>图</a:t>
            </a:r>
            <a:r>
              <a:rPr lang="en-US" altLang="zh-CN" sz="1400" b="1" dirty="0">
                <a:solidFill>
                  <a:srgbClr val="FF0000"/>
                </a:solidFill>
              </a:rPr>
              <a:t>5.17c</a:t>
            </a:r>
            <a:r>
              <a:rPr lang="zh-CN" altLang="en-US" sz="1400" b="1" dirty="0"/>
              <a:t>：</a:t>
            </a:r>
            <a:r>
              <a:rPr lang="en-US" altLang="zh-CN" sz="1400" b="1" dirty="0"/>
              <a:t>OP=8</a:t>
            </a:r>
            <a:r>
              <a:rPr lang="zh-CN" altLang="en-US" sz="1400" b="1" dirty="0"/>
              <a:t>位，可以是零地址、单地址、双地址指令</a:t>
            </a:r>
            <a:endParaRPr lang="en-US" altLang="zh-CN" sz="1400" b="1" dirty="0"/>
          </a:p>
          <a:p>
            <a:pPr lvl="3"/>
            <a:endParaRPr lang="en-US" altLang="zh-CN" sz="1400" b="1" dirty="0"/>
          </a:p>
          <a:p>
            <a:pPr lvl="3"/>
            <a:r>
              <a:rPr lang="zh-CN" altLang="en-US" sz="1400" b="1" dirty="0">
                <a:solidFill>
                  <a:srgbClr val="FF0000"/>
                </a:solidFill>
              </a:rPr>
              <a:t>图</a:t>
            </a:r>
            <a:r>
              <a:rPr lang="en-US" altLang="zh-CN" sz="1400" b="1" dirty="0">
                <a:solidFill>
                  <a:srgbClr val="FF0000"/>
                </a:solidFill>
              </a:rPr>
              <a:t>5.17d</a:t>
            </a:r>
            <a:r>
              <a:rPr lang="zh-CN" altLang="en-US" sz="1400" b="1" dirty="0"/>
              <a:t>：</a:t>
            </a:r>
            <a:r>
              <a:rPr lang="en-US" altLang="zh-CN" sz="1400" b="1" dirty="0"/>
              <a:t>OP=16</a:t>
            </a:r>
            <a:r>
              <a:rPr lang="zh-CN" altLang="en-US" sz="1400" b="1" dirty="0"/>
              <a:t>位，</a:t>
            </a:r>
            <a:r>
              <a:rPr lang="en-US" altLang="zh-CN" sz="1400" b="1" dirty="0"/>
              <a:t>OP</a:t>
            </a:r>
            <a:r>
              <a:rPr lang="zh-CN" altLang="en-US" sz="1400" b="1" dirty="0"/>
              <a:t>的高</a:t>
            </a:r>
            <a:r>
              <a:rPr lang="en-US" altLang="zh-CN" sz="1400" b="1" dirty="0"/>
              <a:t>8</a:t>
            </a:r>
            <a:r>
              <a:rPr lang="zh-CN" altLang="en-US" sz="1400" b="1" dirty="0"/>
              <a:t>位为</a:t>
            </a:r>
            <a:r>
              <a:rPr lang="en-US" altLang="zh-CN" sz="1400" b="1" dirty="0"/>
              <a:t>0FH</a:t>
            </a:r>
            <a:r>
              <a:rPr lang="zh-CN" altLang="en-US" sz="1400" b="1" dirty="0"/>
              <a:t>、低</a:t>
            </a:r>
            <a:r>
              <a:rPr lang="en-US" altLang="zh-CN" sz="1400" b="1" dirty="0"/>
              <a:t>8</a:t>
            </a:r>
            <a:r>
              <a:rPr lang="zh-CN" altLang="en-US" sz="1400" b="1" dirty="0"/>
              <a:t>位为扩展操作码</a:t>
            </a:r>
            <a:endParaRPr lang="en-US" altLang="zh-CN" sz="1200" b="1" dirty="0"/>
          </a:p>
          <a:p>
            <a:pPr lvl="3"/>
            <a:endParaRPr lang="en-US" altLang="zh-CN" sz="1200" b="1" dirty="0"/>
          </a:p>
          <a:p>
            <a:pPr lvl="3"/>
            <a:endParaRPr lang="en-US" altLang="zh-CN" sz="1200" b="1" dirty="0"/>
          </a:p>
          <a:p>
            <a:pPr lvl="3"/>
            <a:endParaRPr lang="en-US" altLang="zh-CN" sz="1200" b="1" dirty="0"/>
          </a:p>
          <a:p>
            <a:pPr lvl="3"/>
            <a:endParaRPr lang="en-US" altLang="zh-CN" sz="1200" b="1" dirty="0"/>
          </a:p>
          <a:p>
            <a:pPr lvl="2"/>
            <a:endParaRPr lang="en-US" altLang="zh-CN" sz="1600" b="1" dirty="0"/>
          </a:p>
        </p:txBody>
      </p:sp>
      <p:grpSp>
        <p:nvGrpSpPr>
          <p:cNvPr id="31" name="组合 30">
            <a:extLst>
              <a:ext uri="{FF2B5EF4-FFF2-40B4-BE49-F238E27FC236}">
                <a16:creationId xmlns:a16="http://schemas.microsoft.com/office/drawing/2014/main" id="{45BD7507-F002-4BAA-9DF1-09DC4F4BBAC1}"/>
              </a:ext>
            </a:extLst>
          </p:cNvPr>
          <p:cNvGrpSpPr/>
          <p:nvPr/>
        </p:nvGrpSpPr>
        <p:grpSpPr>
          <a:xfrm>
            <a:off x="1907704" y="4057327"/>
            <a:ext cx="5256584" cy="2540025"/>
            <a:chOff x="1907704" y="3645024"/>
            <a:chExt cx="5256584" cy="2540025"/>
          </a:xfrm>
        </p:grpSpPr>
        <p:grpSp>
          <p:nvGrpSpPr>
            <p:cNvPr id="29" name="组合 28">
              <a:extLst>
                <a:ext uri="{FF2B5EF4-FFF2-40B4-BE49-F238E27FC236}">
                  <a16:creationId xmlns:a16="http://schemas.microsoft.com/office/drawing/2014/main" id="{2EB671CB-225E-4161-AAF9-C9B6B21930A8}"/>
                </a:ext>
              </a:extLst>
            </p:cNvPr>
            <p:cNvGrpSpPr/>
            <p:nvPr/>
          </p:nvGrpSpPr>
          <p:grpSpPr>
            <a:xfrm>
              <a:off x="1907704" y="3645024"/>
              <a:ext cx="5256584" cy="1801867"/>
              <a:chOff x="827584" y="2204863"/>
              <a:chExt cx="5256584" cy="1801867"/>
            </a:xfrm>
          </p:grpSpPr>
          <p:grpSp>
            <p:nvGrpSpPr>
              <p:cNvPr id="24" name="组合 23">
                <a:extLst>
                  <a:ext uri="{FF2B5EF4-FFF2-40B4-BE49-F238E27FC236}">
                    <a16:creationId xmlns:a16="http://schemas.microsoft.com/office/drawing/2014/main" id="{1585EC11-86E6-4951-8A6D-CDC81D20B5CE}"/>
                  </a:ext>
                </a:extLst>
              </p:cNvPr>
              <p:cNvGrpSpPr/>
              <p:nvPr/>
            </p:nvGrpSpPr>
            <p:grpSpPr>
              <a:xfrm>
                <a:off x="1619672" y="2204863"/>
                <a:ext cx="4464496" cy="1801867"/>
                <a:chOff x="2339752" y="2204863"/>
                <a:chExt cx="4464496" cy="1801867"/>
              </a:xfrm>
            </p:grpSpPr>
            <p:grpSp>
              <p:nvGrpSpPr>
                <p:cNvPr id="8" name="组合 7">
                  <a:extLst>
                    <a:ext uri="{FF2B5EF4-FFF2-40B4-BE49-F238E27FC236}">
                      <a16:creationId xmlns:a16="http://schemas.microsoft.com/office/drawing/2014/main" id="{C867C53A-6B76-41D6-A25C-3DD0F4AE2ABF}"/>
                    </a:ext>
                  </a:extLst>
                </p:cNvPr>
                <p:cNvGrpSpPr/>
                <p:nvPr/>
              </p:nvGrpSpPr>
              <p:grpSpPr>
                <a:xfrm>
                  <a:off x="2339752" y="2204863"/>
                  <a:ext cx="2232248" cy="277000"/>
                  <a:chOff x="2339752" y="2204863"/>
                  <a:chExt cx="2232248" cy="277000"/>
                </a:xfrm>
              </p:grpSpPr>
              <p:sp>
                <p:nvSpPr>
                  <p:cNvPr id="2" name="文本框 1">
                    <a:extLst>
                      <a:ext uri="{FF2B5EF4-FFF2-40B4-BE49-F238E27FC236}">
                        <a16:creationId xmlns:a16="http://schemas.microsoft.com/office/drawing/2014/main" id="{BF33BB9A-343E-4F77-B2F8-04358A193AB5}"/>
                      </a:ext>
                    </a:extLst>
                  </p:cNvPr>
                  <p:cNvSpPr txBox="1"/>
                  <p:nvPr/>
                </p:nvSpPr>
                <p:spPr>
                  <a:xfrm>
                    <a:off x="2339752" y="2204864"/>
                    <a:ext cx="1512168" cy="276999"/>
                  </a:xfrm>
                  <a:prstGeom prst="rect">
                    <a:avLst/>
                  </a:prstGeom>
                  <a:solidFill>
                    <a:srgbClr val="00B0F0"/>
                  </a:solidFill>
                  <a:ln>
                    <a:solidFill>
                      <a:schemeClr val="tx1"/>
                    </a:solidFill>
                  </a:ln>
                </p:spPr>
                <p:txBody>
                  <a:bodyPr wrap="square" rtlCol="0">
                    <a:spAutoFit/>
                  </a:bodyPr>
                  <a:lstStyle/>
                  <a:p>
                    <a:pPr algn="ctr"/>
                    <a:r>
                      <a:rPr lang="en-US" altLang="zh-CN" sz="1200" b="1" dirty="0"/>
                      <a:t>OP(5)</a:t>
                    </a:r>
                    <a:endParaRPr lang="zh-CN" altLang="en-US" sz="1200" b="1" dirty="0"/>
                  </a:p>
                </p:txBody>
              </p:sp>
              <p:sp>
                <p:nvSpPr>
                  <p:cNvPr id="6" name="文本框 5">
                    <a:extLst>
                      <a:ext uri="{FF2B5EF4-FFF2-40B4-BE49-F238E27FC236}">
                        <a16:creationId xmlns:a16="http://schemas.microsoft.com/office/drawing/2014/main" id="{C5AED18D-BD59-49B0-9089-01BF2B50CB69}"/>
                      </a:ext>
                    </a:extLst>
                  </p:cNvPr>
                  <p:cNvSpPr txBox="1"/>
                  <p:nvPr/>
                </p:nvSpPr>
                <p:spPr>
                  <a:xfrm>
                    <a:off x="3856799" y="2204863"/>
                    <a:ext cx="715201" cy="276999"/>
                  </a:xfrm>
                  <a:prstGeom prst="rect">
                    <a:avLst/>
                  </a:prstGeom>
                  <a:solidFill>
                    <a:schemeClr val="bg1"/>
                  </a:solidFill>
                  <a:ln>
                    <a:solidFill>
                      <a:schemeClr val="tx1"/>
                    </a:solidFill>
                  </a:ln>
                </p:spPr>
                <p:txBody>
                  <a:bodyPr wrap="square" rtlCol="0">
                    <a:spAutoFit/>
                  </a:bodyPr>
                  <a:lstStyle/>
                  <a:p>
                    <a:pPr algn="ctr"/>
                    <a:r>
                      <a:rPr lang="en-US" altLang="zh-CN" sz="1200" b="1" dirty="0"/>
                      <a:t>Reg(3)</a:t>
                    </a:r>
                    <a:endParaRPr lang="zh-CN" altLang="en-US" sz="1200" b="1" dirty="0"/>
                  </a:p>
                </p:txBody>
              </p:sp>
            </p:grpSp>
            <p:grpSp>
              <p:nvGrpSpPr>
                <p:cNvPr id="16" name="组合 15">
                  <a:extLst>
                    <a:ext uri="{FF2B5EF4-FFF2-40B4-BE49-F238E27FC236}">
                      <a16:creationId xmlns:a16="http://schemas.microsoft.com/office/drawing/2014/main" id="{EF717110-FCE7-4ED4-9AD5-5B1F27968220}"/>
                    </a:ext>
                  </a:extLst>
                </p:cNvPr>
                <p:cNvGrpSpPr/>
                <p:nvPr/>
              </p:nvGrpSpPr>
              <p:grpSpPr>
                <a:xfrm>
                  <a:off x="2339752" y="2719952"/>
                  <a:ext cx="2232253" cy="278079"/>
                  <a:chOff x="2339752" y="2719952"/>
                  <a:chExt cx="2232253" cy="278079"/>
                </a:xfrm>
              </p:grpSpPr>
              <p:grpSp>
                <p:nvGrpSpPr>
                  <p:cNvPr id="13" name="组合 12">
                    <a:extLst>
                      <a:ext uri="{FF2B5EF4-FFF2-40B4-BE49-F238E27FC236}">
                        <a16:creationId xmlns:a16="http://schemas.microsoft.com/office/drawing/2014/main" id="{ADD1209D-1999-434E-8E03-8B23B6AB7990}"/>
                      </a:ext>
                    </a:extLst>
                  </p:cNvPr>
                  <p:cNvGrpSpPr/>
                  <p:nvPr/>
                </p:nvGrpSpPr>
                <p:grpSpPr>
                  <a:xfrm>
                    <a:off x="4139955" y="2719952"/>
                    <a:ext cx="432050" cy="278079"/>
                    <a:chOff x="4056157" y="2719952"/>
                    <a:chExt cx="411939" cy="278079"/>
                  </a:xfrm>
                </p:grpSpPr>
                <p:sp>
                  <p:nvSpPr>
                    <p:cNvPr id="11" name="文本框 10">
                      <a:extLst>
                        <a:ext uri="{FF2B5EF4-FFF2-40B4-BE49-F238E27FC236}">
                          <a16:creationId xmlns:a16="http://schemas.microsoft.com/office/drawing/2014/main" id="{76A1A1EA-35F6-45D9-9D3F-7C84FBA9172B}"/>
                        </a:ext>
                      </a:extLst>
                    </p:cNvPr>
                    <p:cNvSpPr txBox="1"/>
                    <p:nvPr/>
                  </p:nvSpPr>
                  <p:spPr>
                    <a:xfrm>
                      <a:off x="4056157" y="2719952"/>
                      <a:ext cx="205968" cy="276999"/>
                    </a:xfrm>
                    <a:prstGeom prst="rect">
                      <a:avLst/>
                    </a:prstGeom>
                    <a:solidFill>
                      <a:schemeClr val="bg1"/>
                    </a:solidFill>
                    <a:ln>
                      <a:solidFill>
                        <a:schemeClr val="tx1"/>
                      </a:solidFill>
                    </a:ln>
                  </p:spPr>
                  <p:txBody>
                    <a:bodyPr wrap="square" rtlCol="0">
                      <a:spAutoFit/>
                    </a:bodyPr>
                    <a:lstStyle/>
                    <a:p>
                      <a:pPr algn="ctr"/>
                      <a:r>
                        <a:rPr lang="en-US" altLang="zh-CN" sz="1200" b="1" dirty="0"/>
                        <a:t>d</a:t>
                      </a:r>
                      <a:endParaRPr lang="zh-CN" altLang="en-US" sz="1200" b="1" dirty="0"/>
                    </a:p>
                  </p:txBody>
                </p:sp>
                <p:sp>
                  <p:nvSpPr>
                    <p:cNvPr id="12" name="文本框 11">
                      <a:extLst>
                        <a:ext uri="{FF2B5EF4-FFF2-40B4-BE49-F238E27FC236}">
                          <a16:creationId xmlns:a16="http://schemas.microsoft.com/office/drawing/2014/main" id="{6F487672-81FF-462B-82D1-EBCF6655F536}"/>
                        </a:ext>
                      </a:extLst>
                    </p:cNvPr>
                    <p:cNvSpPr txBox="1"/>
                    <p:nvPr/>
                  </p:nvSpPr>
                  <p:spPr>
                    <a:xfrm>
                      <a:off x="4262127" y="2721032"/>
                      <a:ext cx="205969" cy="276999"/>
                    </a:xfrm>
                    <a:prstGeom prst="rect">
                      <a:avLst/>
                    </a:prstGeom>
                    <a:solidFill>
                      <a:schemeClr val="bg1"/>
                    </a:solidFill>
                    <a:ln>
                      <a:solidFill>
                        <a:schemeClr val="tx1"/>
                      </a:solidFill>
                    </a:ln>
                  </p:spPr>
                  <p:txBody>
                    <a:bodyPr wrap="square" rtlCol="0">
                      <a:spAutoFit/>
                    </a:bodyPr>
                    <a:lstStyle/>
                    <a:p>
                      <a:pPr algn="ctr"/>
                      <a:r>
                        <a:rPr lang="en-US" altLang="zh-CN" sz="1200" b="1" dirty="0"/>
                        <a:t>w</a:t>
                      </a:r>
                      <a:endParaRPr lang="zh-CN" altLang="en-US" sz="1200" b="1" dirty="0"/>
                    </a:p>
                  </p:txBody>
                </p:sp>
              </p:grpSp>
              <p:sp>
                <p:nvSpPr>
                  <p:cNvPr id="15" name="文本框 14">
                    <a:extLst>
                      <a:ext uri="{FF2B5EF4-FFF2-40B4-BE49-F238E27FC236}">
                        <a16:creationId xmlns:a16="http://schemas.microsoft.com/office/drawing/2014/main" id="{93981987-BC36-4CEC-80D0-4924399A02DC}"/>
                      </a:ext>
                    </a:extLst>
                  </p:cNvPr>
                  <p:cNvSpPr txBox="1"/>
                  <p:nvPr/>
                </p:nvSpPr>
                <p:spPr>
                  <a:xfrm>
                    <a:off x="2339752" y="2719953"/>
                    <a:ext cx="1800200" cy="276999"/>
                  </a:xfrm>
                  <a:prstGeom prst="rect">
                    <a:avLst/>
                  </a:prstGeom>
                  <a:solidFill>
                    <a:srgbClr val="00B0F0"/>
                  </a:solidFill>
                  <a:ln>
                    <a:solidFill>
                      <a:schemeClr val="tx1"/>
                    </a:solidFill>
                  </a:ln>
                </p:spPr>
                <p:txBody>
                  <a:bodyPr wrap="square" rtlCol="0">
                    <a:spAutoFit/>
                  </a:bodyPr>
                  <a:lstStyle/>
                  <a:p>
                    <a:pPr algn="ctr"/>
                    <a:r>
                      <a:rPr lang="en-US" altLang="zh-CN" sz="1200" b="1" dirty="0"/>
                      <a:t>OP(6)</a:t>
                    </a:r>
                    <a:endParaRPr lang="zh-CN" altLang="en-US" sz="1200" b="1" dirty="0"/>
                  </a:p>
                </p:txBody>
              </p:sp>
            </p:grpSp>
            <p:sp>
              <p:nvSpPr>
                <p:cNvPr id="19" name="文本框 18">
                  <a:extLst>
                    <a:ext uri="{FF2B5EF4-FFF2-40B4-BE49-F238E27FC236}">
                      <a16:creationId xmlns:a16="http://schemas.microsoft.com/office/drawing/2014/main" id="{A2521FF1-A3A7-46B0-95D1-94E25E6C77BA}"/>
                    </a:ext>
                  </a:extLst>
                </p:cNvPr>
                <p:cNvSpPr txBox="1"/>
                <p:nvPr/>
              </p:nvSpPr>
              <p:spPr>
                <a:xfrm>
                  <a:off x="2339752" y="3222930"/>
                  <a:ext cx="2232248" cy="276999"/>
                </a:xfrm>
                <a:prstGeom prst="rect">
                  <a:avLst/>
                </a:prstGeom>
                <a:solidFill>
                  <a:srgbClr val="00B0F0"/>
                </a:solidFill>
                <a:ln>
                  <a:solidFill>
                    <a:schemeClr val="tx1"/>
                  </a:solidFill>
                </a:ln>
              </p:spPr>
              <p:txBody>
                <a:bodyPr wrap="square" rtlCol="0">
                  <a:spAutoFit/>
                </a:bodyPr>
                <a:lstStyle/>
                <a:p>
                  <a:pPr algn="ctr"/>
                  <a:r>
                    <a:rPr lang="en-US" altLang="zh-CN" sz="1200" b="1" dirty="0"/>
                    <a:t>OP(8)</a:t>
                  </a:r>
                  <a:endParaRPr lang="zh-CN" altLang="en-US" sz="1200" b="1" dirty="0"/>
                </a:p>
              </p:txBody>
            </p:sp>
            <p:sp>
              <p:nvSpPr>
                <p:cNvPr id="22" name="文本框 21">
                  <a:extLst>
                    <a:ext uri="{FF2B5EF4-FFF2-40B4-BE49-F238E27FC236}">
                      <a16:creationId xmlns:a16="http://schemas.microsoft.com/office/drawing/2014/main" id="{F8AE5E21-B0F3-4092-9970-E3B11E089537}"/>
                    </a:ext>
                  </a:extLst>
                </p:cNvPr>
                <p:cNvSpPr txBox="1"/>
                <p:nvPr/>
              </p:nvSpPr>
              <p:spPr>
                <a:xfrm>
                  <a:off x="2339752" y="3728065"/>
                  <a:ext cx="2232248" cy="276999"/>
                </a:xfrm>
                <a:prstGeom prst="rect">
                  <a:avLst/>
                </a:prstGeom>
                <a:solidFill>
                  <a:schemeClr val="bg1"/>
                </a:solidFill>
                <a:ln>
                  <a:solidFill>
                    <a:schemeClr val="tx1"/>
                  </a:solidFill>
                </a:ln>
              </p:spPr>
              <p:txBody>
                <a:bodyPr wrap="square" rtlCol="0">
                  <a:spAutoFit/>
                </a:bodyPr>
                <a:lstStyle/>
                <a:p>
                  <a:pPr algn="ctr"/>
                  <a:r>
                    <a:rPr lang="en-US" altLang="zh-CN" sz="1200" b="1" dirty="0"/>
                    <a:t>0FH</a:t>
                  </a:r>
                  <a:endParaRPr lang="zh-CN" altLang="en-US" sz="1200" b="1" dirty="0"/>
                </a:p>
              </p:txBody>
            </p:sp>
            <p:sp>
              <p:nvSpPr>
                <p:cNvPr id="23" name="文本框 22">
                  <a:extLst>
                    <a:ext uri="{FF2B5EF4-FFF2-40B4-BE49-F238E27FC236}">
                      <a16:creationId xmlns:a16="http://schemas.microsoft.com/office/drawing/2014/main" id="{E9D051E4-3743-46CB-B6A8-1817AE7389F5}"/>
                    </a:ext>
                  </a:extLst>
                </p:cNvPr>
                <p:cNvSpPr txBox="1"/>
                <p:nvPr/>
              </p:nvSpPr>
              <p:spPr>
                <a:xfrm>
                  <a:off x="4572000" y="3729731"/>
                  <a:ext cx="2232248" cy="276999"/>
                </a:xfrm>
                <a:prstGeom prst="rect">
                  <a:avLst/>
                </a:prstGeom>
                <a:solidFill>
                  <a:srgbClr val="00B0F0"/>
                </a:solidFill>
                <a:ln>
                  <a:solidFill>
                    <a:schemeClr val="tx1"/>
                  </a:solidFill>
                </a:ln>
              </p:spPr>
              <p:txBody>
                <a:bodyPr wrap="square" rtlCol="0">
                  <a:spAutoFit/>
                </a:bodyPr>
                <a:lstStyle/>
                <a:p>
                  <a:pPr algn="ctr"/>
                  <a:r>
                    <a:rPr lang="zh-CN" altLang="en-US" sz="1200" b="1" dirty="0"/>
                    <a:t>扩展操作码</a:t>
                  </a:r>
                  <a:r>
                    <a:rPr lang="en-US" altLang="zh-CN" sz="1200" b="1" dirty="0"/>
                    <a:t>(8)</a:t>
                  </a:r>
                  <a:endParaRPr lang="zh-CN" altLang="en-US" sz="1200" b="1" dirty="0"/>
                </a:p>
              </p:txBody>
            </p:sp>
          </p:grpSp>
          <p:sp>
            <p:nvSpPr>
              <p:cNvPr id="25" name="文本框 24">
                <a:extLst>
                  <a:ext uri="{FF2B5EF4-FFF2-40B4-BE49-F238E27FC236}">
                    <a16:creationId xmlns:a16="http://schemas.microsoft.com/office/drawing/2014/main" id="{6A693DAB-26B0-46E4-9ABA-6A21CA2B994B}"/>
                  </a:ext>
                </a:extLst>
              </p:cNvPr>
              <p:cNvSpPr txBox="1"/>
              <p:nvPr/>
            </p:nvSpPr>
            <p:spPr>
              <a:xfrm>
                <a:off x="827584" y="2204864"/>
                <a:ext cx="340158" cy="261610"/>
              </a:xfrm>
              <a:prstGeom prst="rect">
                <a:avLst/>
              </a:prstGeom>
              <a:noFill/>
            </p:spPr>
            <p:txBody>
              <a:bodyPr wrap="none" rtlCol="0">
                <a:spAutoFit/>
              </a:bodyPr>
              <a:lstStyle/>
              <a:p>
                <a:r>
                  <a:rPr lang="en-US" altLang="zh-CN" sz="1100" b="1" dirty="0"/>
                  <a:t>(a)</a:t>
                </a:r>
                <a:endParaRPr lang="zh-CN" altLang="en-US" sz="1100" b="1" dirty="0"/>
              </a:p>
            </p:txBody>
          </p:sp>
          <p:sp>
            <p:nvSpPr>
              <p:cNvPr id="26" name="文本框 25">
                <a:extLst>
                  <a:ext uri="{FF2B5EF4-FFF2-40B4-BE49-F238E27FC236}">
                    <a16:creationId xmlns:a16="http://schemas.microsoft.com/office/drawing/2014/main" id="{C09BEB05-164D-433F-AFB0-1CC434158070}"/>
                  </a:ext>
                </a:extLst>
              </p:cNvPr>
              <p:cNvSpPr txBox="1"/>
              <p:nvPr/>
            </p:nvSpPr>
            <p:spPr>
              <a:xfrm>
                <a:off x="827584" y="2735342"/>
                <a:ext cx="346570" cy="261610"/>
              </a:xfrm>
              <a:prstGeom prst="rect">
                <a:avLst/>
              </a:prstGeom>
              <a:noFill/>
            </p:spPr>
            <p:txBody>
              <a:bodyPr wrap="none" rtlCol="0">
                <a:spAutoFit/>
              </a:bodyPr>
              <a:lstStyle/>
              <a:p>
                <a:r>
                  <a:rPr lang="en-US" altLang="zh-CN" sz="1100" b="1" dirty="0"/>
                  <a:t>(b)</a:t>
                </a:r>
                <a:endParaRPr lang="zh-CN" altLang="en-US" sz="1100" b="1" dirty="0"/>
              </a:p>
            </p:txBody>
          </p:sp>
          <p:sp>
            <p:nvSpPr>
              <p:cNvPr id="27" name="文本框 26">
                <a:extLst>
                  <a:ext uri="{FF2B5EF4-FFF2-40B4-BE49-F238E27FC236}">
                    <a16:creationId xmlns:a16="http://schemas.microsoft.com/office/drawing/2014/main" id="{82F82B1D-EE41-40BA-B0C6-0005C38B6B27}"/>
                  </a:ext>
                </a:extLst>
              </p:cNvPr>
              <p:cNvSpPr txBox="1"/>
              <p:nvPr/>
            </p:nvSpPr>
            <p:spPr>
              <a:xfrm>
                <a:off x="827584" y="3239398"/>
                <a:ext cx="330540" cy="261610"/>
              </a:xfrm>
              <a:prstGeom prst="rect">
                <a:avLst/>
              </a:prstGeom>
              <a:noFill/>
            </p:spPr>
            <p:txBody>
              <a:bodyPr wrap="none" rtlCol="0">
                <a:spAutoFit/>
              </a:bodyPr>
              <a:lstStyle/>
              <a:p>
                <a:r>
                  <a:rPr lang="en-US" altLang="zh-CN" sz="1100" b="1" dirty="0"/>
                  <a:t>(c)</a:t>
                </a:r>
                <a:endParaRPr lang="zh-CN" altLang="en-US" sz="1100" b="1" dirty="0"/>
              </a:p>
            </p:txBody>
          </p:sp>
          <p:sp>
            <p:nvSpPr>
              <p:cNvPr id="28" name="文本框 27">
                <a:extLst>
                  <a:ext uri="{FF2B5EF4-FFF2-40B4-BE49-F238E27FC236}">
                    <a16:creationId xmlns:a16="http://schemas.microsoft.com/office/drawing/2014/main" id="{6068519B-C147-4A0A-876B-B0B4AD9BA622}"/>
                  </a:ext>
                </a:extLst>
              </p:cNvPr>
              <p:cNvSpPr txBox="1"/>
              <p:nvPr/>
            </p:nvSpPr>
            <p:spPr>
              <a:xfrm>
                <a:off x="827584" y="3743454"/>
                <a:ext cx="346570" cy="261610"/>
              </a:xfrm>
              <a:prstGeom prst="rect">
                <a:avLst/>
              </a:prstGeom>
              <a:noFill/>
            </p:spPr>
            <p:txBody>
              <a:bodyPr wrap="none" rtlCol="0">
                <a:spAutoFit/>
              </a:bodyPr>
              <a:lstStyle/>
              <a:p>
                <a:r>
                  <a:rPr lang="en-US" altLang="zh-CN" sz="1100" b="1" dirty="0"/>
                  <a:t>(d)</a:t>
                </a:r>
                <a:endParaRPr lang="zh-CN" altLang="en-US" sz="1100" b="1" dirty="0"/>
              </a:p>
            </p:txBody>
          </p:sp>
        </p:grpSp>
        <p:sp>
          <p:nvSpPr>
            <p:cNvPr id="30" name="文本框 29">
              <a:extLst>
                <a:ext uri="{FF2B5EF4-FFF2-40B4-BE49-F238E27FC236}">
                  <a16:creationId xmlns:a16="http://schemas.microsoft.com/office/drawing/2014/main" id="{4BBC7827-0C44-469E-866A-8C491D3608D3}"/>
                </a:ext>
              </a:extLst>
            </p:cNvPr>
            <p:cNvSpPr txBox="1"/>
            <p:nvPr/>
          </p:nvSpPr>
          <p:spPr>
            <a:xfrm>
              <a:off x="2987824" y="5877272"/>
              <a:ext cx="3144772" cy="307777"/>
            </a:xfrm>
            <a:prstGeom prst="rect">
              <a:avLst/>
            </a:prstGeom>
            <a:noFill/>
          </p:spPr>
          <p:txBody>
            <a:bodyPr wrap="none" rtlCol="0">
              <a:spAutoFit/>
            </a:bodyPr>
            <a:lstStyle/>
            <a:p>
              <a:r>
                <a:rPr lang="zh-CN" altLang="en-US" sz="1400" b="1" dirty="0"/>
                <a:t>图</a:t>
              </a:r>
              <a:r>
                <a:rPr lang="en-US" altLang="zh-CN" sz="1400" b="1" dirty="0"/>
                <a:t>5.17    Intel x86 </a:t>
              </a:r>
              <a:r>
                <a:rPr lang="zh-CN" altLang="en-US" sz="1400" b="1" dirty="0"/>
                <a:t>指令操作码字段格式</a:t>
              </a:r>
            </a:p>
          </p:txBody>
        </p:sp>
      </p:grpSp>
    </p:spTree>
    <p:extLst>
      <p:ext uri="{BB962C8B-B14F-4D97-AF65-F5344CB8AC3E}">
        <p14:creationId xmlns:p14="http://schemas.microsoft.com/office/powerpoint/2010/main" val="3600772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332656"/>
            <a:ext cx="8229600" cy="4525963"/>
          </a:xfrm>
        </p:spPr>
        <p:txBody>
          <a:bodyPr/>
          <a:lstStyle/>
          <a:p>
            <a:pPr lvl="2"/>
            <a:r>
              <a:rPr lang="zh-CN" altLang="en-US" sz="1800" b="1" dirty="0"/>
              <a:t>（</a:t>
            </a:r>
            <a:r>
              <a:rPr lang="en-US" altLang="zh-CN" sz="1800" b="1" dirty="0"/>
              <a:t>3</a:t>
            </a:r>
            <a:r>
              <a:rPr lang="zh-CN" altLang="en-US" sz="1800" b="1" dirty="0"/>
              <a:t>）</a:t>
            </a:r>
            <a:r>
              <a:rPr lang="en-US" altLang="zh-CN" sz="1800" b="1" dirty="0"/>
              <a:t>Mod R/M</a:t>
            </a:r>
            <a:endParaRPr lang="en-US" altLang="zh-CN" sz="1600" b="1" dirty="0"/>
          </a:p>
          <a:p>
            <a:pPr lvl="3"/>
            <a:endParaRPr lang="en-US" altLang="zh-CN" sz="1200" b="1" dirty="0"/>
          </a:p>
          <a:p>
            <a:pPr lvl="3"/>
            <a:r>
              <a:rPr lang="en-US" altLang="zh-CN" sz="1400" b="1" dirty="0"/>
              <a:t>Mod R/M</a:t>
            </a:r>
            <a:r>
              <a:rPr lang="zh-CN" altLang="en-US" sz="1400" b="1" dirty="0"/>
              <a:t>字段用于描述操作数及其寻址方式，</a:t>
            </a:r>
            <a:r>
              <a:rPr lang="en-US" altLang="zh-CN" sz="1400" b="1" dirty="0"/>
              <a:t>Intel x86</a:t>
            </a:r>
            <a:r>
              <a:rPr lang="zh-CN" altLang="en-US" sz="1400" b="1" dirty="0"/>
              <a:t>指令集规定：双操作数最多只能有一个存储器操作数；</a:t>
            </a:r>
            <a:r>
              <a:rPr lang="en-US" altLang="zh-CN" sz="1400" b="1" dirty="0"/>
              <a:t> Mod R/M</a:t>
            </a:r>
            <a:r>
              <a:rPr lang="zh-CN" altLang="en-US" sz="1400" b="1" dirty="0"/>
              <a:t>字段包括</a:t>
            </a:r>
            <a:r>
              <a:rPr lang="en-US" altLang="zh-CN" sz="1400" b="1" dirty="0"/>
              <a:t>3</a:t>
            </a:r>
            <a:r>
              <a:rPr lang="zh-CN" altLang="en-US" sz="1400" b="1" dirty="0"/>
              <a:t>部分：</a:t>
            </a:r>
            <a:endParaRPr lang="en-US" altLang="zh-CN" sz="1400" b="1" dirty="0"/>
          </a:p>
          <a:p>
            <a:pPr lvl="3"/>
            <a:endParaRPr lang="en-US" altLang="zh-CN" sz="1400" b="1" dirty="0"/>
          </a:p>
          <a:p>
            <a:pPr lvl="3"/>
            <a:r>
              <a:rPr lang="zh-CN" altLang="en-US" sz="1400" b="1" dirty="0">
                <a:solidFill>
                  <a:srgbClr val="FF0000"/>
                </a:solidFill>
              </a:rPr>
              <a:t>寻址</a:t>
            </a:r>
            <a:r>
              <a:rPr lang="en-US" altLang="zh-CN" sz="1400" b="1" dirty="0">
                <a:solidFill>
                  <a:srgbClr val="FF0000"/>
                </a:solidFill>
              </a:rPr>
              <a:t>Mod</a:t>
            </a:r>
            <a:r>
              <a:rPr lang="zh-CN" altLang="en-US" sz="1400" b="1" dirty="0"/>
              <a:t>（</a:t>
            </a:r>
            <a:r>
              <a:rPr lang="en-US" altLang="zh-CN" sz="1400" b="1" dirty="0"/>
              <a:t>2</a:t>
            </a:r>
            <a:r>
              <a:rPr lang="zh-CN" altLang="en-US" sz="1400" b="1" dirty="0"/>
              <a:t>位）：与</a:t>
            </a:r>
            <a:r>
              <a:rPr lang="en-US" altLang="zh-CN" sz="1400" b="1" dirty="0"/>
              <a:t>R/M</a:t>
            </a:r>
            <a:r>
              <a:rPr lang="zh-CN" altLang="en-US" sz="1400" b="1" dirty="0"/>
              <a:t>字段一起构成</a:t>
            </a:r>
            <a:r>
              <a:rPr lang="en-US" altLang="zh-CN" sz="1400" b="1" dirty="0"/>
              <a:t>8</a:t>
            </a:r>
            <a:r>
              <a:rPr lang="zh-CN" altLang="en-US" sz="1400" b="1" dirty="0"/>
              <a:t>种寻址方式，如表</a:t>
            </a:r>
            <a:r>
              <a:rPr lang="en-US" altLang="zh-CN" sz="1400" b="1" dirty="0"/>
              <a:t>5.4</a:t>
            </a:r>
            <a:r>
              <a:rPr lang="zh-CN" altLang="en-US" sz="1400" b="1" dirty="0"/>
              <a:t>所示</a:t>
            </a:r>
            <a:endParaRPr lang="en-US" altLang="zh-CN" sz="1400" b="1" dirty="0"/>
          </a:p>
          <a:p>
            <a:pPr lvl="3"/>
            <a:endParaRPr lang="en-US" altLang="zh-CN" sz="1400" b="1" dirty="0">
              <a:solidFill>
                <a:srgbClr val="FF0000"/>
              </a:solidFill>
            </a:endParaRPr>
          </a:p>
          <a:p>
            <a:pPr lvl="3"/>
            <a:r>
              <a:rPr lang="en-US" altLang="zh-CN" sz="1400" b="1" dirty="0">
                <a:solidFill>
                  <a:srgbClr val="FF0000"/>
                </a:solidFill>
              </a:rPr>
              <a:t>Reg/OP</a:t>
            </a:r>
            <a:r>
              <a:rPr lang="zh-CN" altLang="en-US" sz="1400" b="1" dirty="0"/>
              <a:t>（</a:t>
            </a:r>
            <a:r>
              <a:rPr lang="en-US" altLang="zh-CN" sz="1400" b="1" dirty="0"/>
              <a:t>3</a:t>
            </a:r>
            <a:r>
              <a:rPr lang="zh-CN" altLang="en-US" sz="1400" b="1" dirty="0"/>
              <a:t>位）：用于表示寄存器操作数的编号（</a:t>
            </a:r>
            <a:r>
              <a:rPr lang="en-US" altLang="zh-CN" sz="1400" b="1" dirty="0"/>
              <a:t>Reg</a:t>
            </a:r>
            <a:r>
              <a:rPr lang="zh-CN" altLang="en-US" sz="1400" b="1" dirty="0"/>
              <a:t>）；如果是单地址指令，则为操作码的扩展字段（</a:t>
            </a:r>
            <a:r>
              <a:rPr lang="en-US" altLang="zh-CN" sz="1400" b="1" dirty="0"/>
              <a:t>OP</a:t>
            </a:r>
            <a:r>
              <a:rPr lang="zh-CN" altLang="en-US" sz="1400" b="1" dirty="0"/>
              <a:t>）</a:t>
            </a:r>
            <a:endParaRPr lang="en-US" altLang="zh-CN" sz="1400" b="1" dirty="0"/>
          </a:p>
          <a:p>
            <a:pPr lvl="3"/>
            <a:endParaRPr lang="en-US" altLang="zh-CN" sz="1400" b="1" dirty="0"/>
          </a:p>
          <a:p>
            <a:pPr lvl="3"/>
            <a:r>
              <a:rPr lang="en-US" altLang="zh-CN" sz="1400" b="1" dirty="0">
                <a:solidFill>
                  <a:srgbClr val="FF0000"/>
                </a:solidFill>
              </a:rPr>
              <a:t>R/M</a:t>
            </a:r>
            <a:r>
              <a:rPr lang="zh-CN" altLang="en-US" sz="1400" b="1" dirty="0"/>
              <a:t>（</a:t>
            </a:r>
            <a:r>
              <a:rPr lang="en-US" altLang="zh-CN" sz="1400" b="1" dirty="0"/>
              <a:t>3</a:t>
            </a:r>
            <a:r>
              <a:rPr lang="zh-CN" altLang="en-US" sz="1400" b="1" dirty="0"/>
              <a:t>位）：用于表示</a:t>
            </a:r>
            <a:r>
              <a:rPr lang="zh-CN" altLang="en-US" sz="1400" b="1" dirty="0">
                <a:highlight>
                  <a:srgbClr val="FFFF00"/>
                </a:highlight>
              </a:rPr>
              <a:t>另一个操作数</a:t>
            </a:r>
            <a:r>
              <a:rPr lang="zh-CN" altLang="en-US" sz="1400" b="1" dirty="0"/>
              <a:t>，该操作数可能是寄存器（</a:t>
            </a:r>
            <a:r>
              <a:rPr lang="en-US" altLang="zh-CN" sz="1400" b="1" dirty="0"/>
              <a:t>R</a:t>
            </a:r>
            <a:r>
              <a:rPr lang="zh-CN" altLang="en-US" sz="1400" b="1" dirty="0"/>
              <a:t>），也可能是存储器（</a:t>
            </a:r>
            <a:r>
              <a:rPr lang="en-US" altLang="zh-CN" sz="1400" b="1" dirty="0"/>
              <a:t>M</a:t>
            </a:r>
            <a:r>
              <a:rPr lang="zh-CN" altLang="en-US" sz="1400" b="1" dirty="0"/>
              <a:t>）</a:t>
            </a:r>
            <a:endParaRPr lang="en-US" altLang="zh-CN" sz="1400" b="1" dirty="0"/>
          </a:p>
          <a:p>
            <a:pPr lvl="3"/>
            <a:endParaRPr lang="en-US" altLang="zh-CN" sz="1400" b="1" dirty="0"/>
          </a:p>
          <a:p>
            <a:pPr lvl="3"/>
            <a:endParaRPr lang="en-US" altLang="zh-CN" sz="1200" b="1" dirty="0"/>
          </a:p>
          <a:p>
            <a:pPr lvl="2"/>
            <a:endParaRPr lang="en-US" altLang="zh-CN" sz="1600" b="1" dirty="0"/>
          </a:p>
          <a:p>
            <a:pPr lvl="1"/>
            <a:endParaRPr lang="zh-CN" altLang="en-US" sz="1050" b="1" dirty="0"/>
          </a:p>
        </p:txBody>
      </p:sp>
      <p:grpSp>
        <p:nvGrpSpPr>
          <p:cNvPr id="7" name="组合 6">
            <a:extLst>
              <a:ext uri="{FF2B5EF4-FFF2-40B4-BE49-F238E27FC236}">
                <a16:creationId xmlns:a16="http://schemas.microsoft.com/office/drawing/2014/main" id="{95FBCDC1-D5AC-4951-A3CA-71805659C205}"/>
              </a:ext>
            </a:extLst>
          </p:cNvPr>
          <p:cNvGrpSpPr/>
          <p:nvPr/>
        </p:nvGrpSpPr>
        <p:grpSpPr>
          <a:xfrm>
            <a:off x="173776" y="4653136"/>
            <a:ext cx="3172444" cy="1224240"/>
            <a:chOff x="3275856" y="4816793"/>
            <a:chExt cx="3172444" cy="1224240"/>
          </a:xfrm>
        </p:grpSpPr>
        <p:pic>
          <p:nvPicPr>
            <p:cNvPr id="5" name="图片 4">
              <a:extLst>
                <a:ext uri="{FF2B5EF4-FFF2-40B4-BE49-F238E27FC236}">
                  <a16:creationId xmlns:a16="http://schemas.microsoft.com/office/drawing/2014/main" id="{B3DA4E6A-5A5D-4DC8-A055-4EACB0F53465}"/>
                </a:ext>
              </a:extLst>
            </p:cNvPr>
            <p:cNvPicPr>
              <a:picLocks noChangeAspect="1"/>
            </p:cNvPicPr>
            <p:nvPr/>
          </p:nvPicPr>
          <p:blipFill>
            <a:blip r:embed="rId2"/>
            <a:stretch>
              <a:fillRect/>
            </a:stretch>
          </p:blipFill>
          <p:spPr>
            <a:xfrm>
              <a:off x="3275856" y="4816793"/>
              <a:ext cx="3172444" cy="736045"/>
            </a:xfrm>
            <a:prstGeom prst="rect">
              <a:avLst/>
            </a:prstGeom>
          </p:spPr>
        </p:pic>
        <p:sp>
          <p:nvSpPr>
            <p:cNvPr id="6" name="文本框 5">
              <a:extLst>
                <a:ext uri="{FF2B5EF4-FFF2-40B4-BE49-F238E27FC236}">
                  <a16:creationId xmlns:a16="http://schemas.microsoft.com/office/drawing/2014/main" id="{89566194-1A9A-4255-9213-A19E52B76E19}"/>
                </a:ext>
              </a:extLst>
            </p:cNvPr>
            <p:cNvSpPr txBox="1"/>
            <p:nvPr/>
          </p:nvSpPr>
          <p:spPr>
            <a:xfrm>
              <a:off x="3851920" y="5733256"/>
              <a:ext cx="2010487" cy="307777"/>
            </a:xfrm>
            <a:prstGeom prst="rect">
              <a:avLst/>
            </a:prstGeom>
            <a:noFill/>
          </p:spPr>
          <p:txBody>
            <a:bodyPr wrap="none" rtlCol="0">
              <a:spAutoFit/>
            </a:bodyPr>
            <a:lstStyle/>
            <a:p>
              <a:r>
                <a:rPr lang="zh-CN" altLang="en-US" sz="1400" b="1" dirty="0"/>
                <a:t>图</a:t>
              </a:r>
              <a:r>
                <a:rPr lang="en-US" altLang="zh-CN" sz="1400" b="1" dirty="0"/>
                <a:t>5.18      Mod R/M</a:t>
              </a:r>
              <a:r>
                <a:rPr lang="zh-CN" altLang="en-US" sz="1400" b="1" dirty="0"/>
                <a:t>字段</a:t>
              </a:r>
            </a:p>
          </p:txBody>
        </p:sp>
      </p:grpSp>
      <p:graphicFrame>
        <p:nvGraphicFramePr>
          <p:cNvPr id="8" name="表格 8">
            <a:extLst>
              <a:ext uri="{FF2B5EF4-FFF2-40B4-BE49-F238E27FC236}">
                <a16:creationId xmlns:a16="http://schemas.microsoft.com/office/drawing/2014/main" id="{02E4E9E3-42CC-42A7-A5EE-ACE824CBAAF6}"/>
              </a:ext>
            </a:extLst>
          </p:cNvPr>
          <p:cNvGraphicFramePr>
            <a:graphicFrameLocks noGrp="1"/>
          </p:cNvGraphicFramePr>
          <p:nvPr>
            <p:extLst>
              <p:ext uri="{D42A27DB-BD31-4B8C-83A1-F6EECF244321}">
                <p14:modId xmlns:p14="http://schemas.microsoft.com/office/powerpoint/2010/main" val="3396307302"/>
              </p:ext>
            </p:extLst>
          </p:nvPr>
        </p:nvGraphicFramePr>
        <p:xfrm>
          <a:off x="3923928" y="4193272"/>
          <a:ext cx="5046296" cy="2548096"/>
        </p:xfrm>
        <a:graphic>
          <a:graphicData uri="http://schemas.openxmlformats.org/drawingml/2006/table">
            <a:tbl>
              <a:tblPr firstRow="1" bandRow="1">
                <a:tableStyleId>{5C22544A-7EE6-4342-B048-85BDC9FD1C3A}</a:tableStyleId>
              </a:tblPr>
              <a:tblGrid>
                <a:gridCol w="458754">
                  <a:extLst>
                    <a:ext uri="{9D8B030D-6E8A-4147-A177-3AD203B41FA5}">
                      <a16:colId xmlns:a16="http://schemas.microsoft.com/office/drawing/2014/main" val="3642794758"/>
                    </a:ext>
                  </a:extLst>
                </a:gridCol>
                <a:gridCol w="611672">
                  <a:extLst>
                    <a:ext uri="{9D8B030D-6E8A-4147-A177-3AD203B41FA5}">
                      <a16:colId xmlns:a16="http://schemas.microsoft.com/office/drawing/2014/main" val="603104272"/>
                    </a:ext>
                  </a:extLst>
                </a:gridCol>
                <a:gridCol w="879527">
                  <a:extLst>
                    <a:ext uri="{9D8B030D-6E8A-4147-A177-3AD203B41FA5}">
                      <a16:colId xmlns:a16="http://schemas.microsoft.com/office/drawing/2014/main" val="3173776281"/>
                    </a:ext>
                  </a:extLst>
                </a:gridCol>
                <a:gridCol w="1728192">
                  <a:extLst>
                    <a:ext uri="{9D8B030D-6E8A-4147-A177-3AD203B41FA5}">
                      <a16:colId xmlns:a16="http://schemas.microsoft.com/office/drawing/2014/main" val="2970543789"/>
                    </a:ext>
                  </a:extLst>
                </a:gridCol>
                <a:gridCol w="1368151">
                  <a:extLst>
                    <a:ext uri="{9D8B030D-6E8A-4147-A177-3AD203B41FA5}">
                      <a16:colId xmlns:a16="http://schemas.microsoft.com/office/drawing/2014/main" val="101569125"/>
                    </a:ext>
                  </a:extLst>
                </a:gridCol>
              </a:tblGrid>
              <a:tr h="0">
                <a:tc>
                  <a:txBody>
                    <a:bodyPr/>
                    <a:lstStyle/>
                    <a:p>
                      <a:pPr algn="ctr"/>
                      <a:r>
                        <a:rPr lang="en-US" altLang="zh-CN" sz="1000" b="1" dirty="0"/>
                        <a:t>Mod</a:t>
                      </a:r>
                      <a:endParaRPr lang="zh-CN" altLang="en-US" sz="10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dirty="0"/>
                        <a:t>R/M</a:t>
                      </a:r>
                      <a:r>
                        <a:rPr lang="zh-CN" altLang="en-US" sz="1000" b="1" dirty="0"/>
                        <a:t>值</a:t>
                      </a:r>
                    </a:p>
                  </a:txBody>
                  <a:tcPr/>
                </a:tc>
                <a:tc>
                  <a:txBody>
                    <a:bodyPr/>
                    <a:lstStyle/>
                    <a:p>
                      <a:pPr algn="ctr"/>
                      <a:r>
                        <a:rPr lang="zh-CN" altLang="en-US" sz="1000" b="1" dirty="0"/>
                        <a:t>操作数类型</a:t>
                      </a:r>
                    </a:p>
                  </a:txBody>
                  <a:tcPr/>
                </a:tc>
                <a:tc>
                  <a:txBody>
                    <a:bodyPr/>
                    <a:lstStyle/>
                    <a:p>
                      <a:pPr algn="ctr"/>
                      <a:r>
                        <a:rPr lang="zh-CN" altLang="en-US" sz="1000" b="1" dirty="0"/>
                        <a:t>寻址方式</a:t>
                      </a:r>
                    </a:p>
                  </a:txBody>
                  <a:tcPr/>
                </a:tc>
                <a:tc>
                  <a:txBody>
                    <a:bodyPr/>
                    <a:lstStyle/>
                    <a:p>
                      <a:pPr algn="ctr"/>
                      <a:r>
                        <a:rPr lang="zh-CN" altLang="en-US" sz="1000" b="1" dirty="0"/>
                        <a:t>有效地址</a:t>
                      </a:r>
                      <a:r>
                        <a:rPr lang="en-US" altLang="zh-CN" sz="1000" b="1" dirty="0"/>
                        <a:t>EA/</a:t>
                      </a:r>
                      <a:r>
                        <a:rPr lang="zh-CN" altLang="en-US" sz="1000" b="1" dirty="0"/>
                        <a:t>操作数</a:t>
                      </a:r>
                      <a:r>
                        <a:rPr lang="en-US" altLang="zh-CN" sz="1000" b="1" dirty="0"/>
                        <a:t>S</a:t>
                      </a:r>
                      <a:endParaRPr lang="zh-CN" altLang="en-US" sz="1000" b="1" dirty="0"/>
                    </a:p>
                  </a:txBody>
                  <a:tcPr/>
                </a:tc>
                <a:extLst>
                  <a:ext uri="{0D108BD9-81ED-4DB2-BD59-A6C34878D82A}">
                    <a16:rowId xmlns:a16="http://schemas.microsoft.com/office/drawing/2014/main" val="2102180198"/>
                  </a:ext>
                </a:extLst>
              </a:tr>
              <a:tr h="288032">
                <a:tc>
                  <a:txBody>
                    <a:bodyPr/>
                    <a:lstStyle/>
                    <a:p>
                      <a:pPr algn="ctr"/>
                      <a:r>
                        <a:rPr lang="en-US" altLang="zh-CN" sz="1000" b="1" dirty="0"/>
                        <a:t>00</a:t>
                      </a:r>
                      <a:endParaRPr lang="zh-CN" altLang="en-US" sz="1000" b="1" dirty="0"/>
                    </a:p>
                  </a:txBody>
                  <a:tcPr/>
                </a:tc>
                <a:tc>
                  <a:txBody>
                    <a:bodyPr/>
                    <a:lstStyle/>
                    <a:p>
                      <a:pPr algn="ctr"/>
                      <a:endParaRPr lang="zh-CN" altLang="en-US" sz="1000" b="1" dirty="0"/>
                    </a:p>
                  </a:txBody>
                  <a:tcPr/>
                </a:tc>
                <a:tc>
                  <a:txBody>
                    <a:bodyPr/>
                    <a:lstStyle/>
                    <a:p>
                      <a:pPr algn="ctr"/>
                      <a:r>
                        <a:rPr lang="zh-CN" altLang="en-US" sz="1000" b="1" dirty="0"/>
                        <a:t>存储器</a:t>
                      </a:r>
                    </a:p>
                  </a:txBody>
                  <a:tcPr/>
                </a:tc>
                <a:tc>
                  <a:txBody>
                    <a:bodyPr/>
                    <a:lstStyle/>
                    <a:p>
                      <a:pPr algn="l"/>
                      <a:r>
                        <a:rPr lang="zh-CN" altLang="en-US" sz="1000" b="1" dirty="0"/>
                        <a:t>寄存器间接寻址</a:t>
                      </a:r>
                    </a:p>
                  </a:txBody>
                  <a:tcPr/>
                </a:tc>
                <a:tc>
                  <a:txBody>
                    <a:bodyPr/>
                    <a:lstStyle/>
                    <a:p>
                      <a:pPr algn="l"/>
                      <a:r>
                        <a:rPr lang="en-US" altLang="zh-CN" sz="1000" b="1" dirty="0"/>
                        <a:t>EA=R[R/M] S</a:t>
                      </a:r>
                      <a:r>
                        <a:rPr lang="zh-CN" altLang="en-US" sz="1000" b="1" dirty="0"/>
                        <a:t>在内存</a:t>
                      </a:r>
                    </a:p>
                  </a:txBody>
                  <a:tcPr/>
                </a:tc>
                <a:extLst>
                  <a:ext uri="{0D108BD9-81ED-4DB2-BD59-A6C34878D82A}">
                    <a16:rowId xmlns:a16="http://schemas.microsoft.com/office/drawing/2014/main" val="484799106"/>
                  </a:ext>
                </a:extLst>
              </a:tr>
              <a:tr h="288032">
                <a:tc>
                  <a:txBody>
                    <a:bodyPr/>
                    <a:lstStyle/>
                    <a:p>
                      <a:pPr algn="ctr"/>
                      <a:r>
                        <a:rPr lang="en-US" altLang="zh-CN" sz="1000" b="1" dirty="0"/>
                        <a:t>00</a:t>
                      </a:r>
                      <a:endParaRPr lang="zh-CN" altLang="en-US" sz="1000" b="1" dirty="0"/>
                    </a:p>
                  </a:txBody>
                  <a:tcPr/>
                </a:tc>
                <a:tc>
                  <a:txBody>
                    <a:bodyPr/>
                    <a:lstStyle/>
                    <a:p>
                      <a:pPr algn="ctr"/>
                      <a:r>
                        <a:rPr lang="en-US" altLang="zh-CN" sz="1000" b="1" dirty="0"/>
                        <a:t>100</a:t>
                      </a:r>
                      <a:endParaRPr lang="zh-CN" altLang="en-US" sz="1000" b="1" dirty="0"/>
                    </a:p>
                  </a:txBody>
                  <a:tcPr/>
                </a:tc>
                <a:tc>
                  <a:txBody>
                    <a:bodyPr/>
                    <a:lstStyle/>
                    <a:p>
                      <a:pPr algn="ctr"/>
                      <a:r>
                        <a:rPr lang="zh-CN" altLang="en-US" sz="1000" b="1" dirty="0"/>
                        <a:t>存储器</a:t>
                      </a:r>
                    </a:p>
                  </a:txBody>
                  <a:tcPr/>
                </a:tc>
                <a:tc>
                  <a:txBody>
                    <a:bodyPr/>
                    <a:lstStyle/>
                    <a:p>
                      <a:pPr algn="l"/>
                      <a:r>
                        <a:rPr lang="zh-CN" altLang="en-US" sz="1000" b="1" dirty="0"/>
                        <a:t>基址</a:t>
                      </a:r>
                      <a:r>
                        <a:rPr lang="en-US" altLang="zh-CN" sz="1000" b="1" dirty="0"/>
                        <a:t>+</a:t>
                      </a:r>
                      <a:r>
                        <a:rPr lang="zh-CN" altLang="en-US" sz="1000" b="1" dirty="0"/>
                        <a:t>比例变址寻址</a:t>
                      </a:r>
                    </a:p>
                  </a:txBody>
                  <a:tcPr/>
                </a:tc>
                <a:tc>
                  <a:txBody>
                    <a:bodyPr/>
                    <a:lstStyle/>
                    <a:p>
                      <a:pPr algn="l"/>
                      <a:r>
                        <a:rPr lang="en-US" altLang="zh-CN" sz="1000" b="1" dirty="0"/>
                        <a:t>EA=SIB</a:t>
                      </a:r>
                      <a:endParaRPr lang="zh-CN" altLang="en-US" sz="1000" b="1" dirty="0"/>
                    </a:p>
                  </a:txBody>
                  <a:tcPr/>
                </a:tc>
                <a:extLst>
                  <a:ext uri="{0D108BD9-81ED-4DB2-BD59-A6C34878D82A}">
                    <a16:rowId xmlns:a16="http://schemas.microsoft.com/office/drawing/2014/main" val="2984250287"/>
                  </a:ext>
                </a:extLst>
              </a:tr>
              <a:tr h="288032">
                <a:tc>
                  <a:txBody>
                    <a:bodyPr/>
                    <a:lstStyle/>
                    <a:p>
                      <a:pPr algn="ctr"/>
                      <a:r>
                        <a:rPr lang="en-US" altLang="zh-CN" sz="1000" b="1" dirty="0"/>
                        <a:t>00</a:t>
                      </a:r>
                      <a:endParaRPr lang="zh-CN" altLang="en-US" sz="1000" b="1" dirty="0"/>
                    </a:p>
                  </a:txBody>
                  <a:tcPr/>
                </a:tc>
                <a:tc>
                  <a:txBody>
                    <a:bodyPr/>
                    <a:lstStyle/>
                    <a:p>
                      <a:pPr algn="ctr"/>
                      <a:r>
                        <a:rPr lang="en-US" altLang="zh-CN" sz="1000" b="1" dirty="0"/>
                        <a:t>101</a:t>
                      </a:r>
                      <a:endParaRPr lang="zh-CN" altLang="en-US" sz="1000" b="1" dirty="0"/>
                    </a:p>
                  </a:txBody>
                  <a:tcPr/>
                </a:tc>
                <a:tc>
                  <a:txBody>
                    <a:bodyPr/>
                    <a:lstStyle/>
                    <a:p>
                      <a:pPr algn="ctr"/>
                      <a:r>
                        <a:rPr lang="zh-CN" altLang="en-US" sz="1000" b="1" dirty="0"/>
                        <a:t>存储器</a:t>
                      </a:r>
                    </a:p>
                  </a:txBody>
                  <a:tcPr/>
                </a:tc>
                <a:tc>
                  <a:txBody>
                    <a:bodyPr/>
                    <a:lstStyle/>
                    <a:p>
                      <a:pPr algn="l"/>
                      <a:r>
                        <a:rPr lang="zh-CN" altLang="en-US" sz="1000" b="1" dirty="0"/>
                        <a:t>直接寻址（偏移量）</a:t>
                      </a:r>
                    </a:p>
                  </a:txBody>
                  <a:tcPr/>
                </a:tc>
                <a:tc>
                  <a:txBody>
                    <a:bodyPr/>
                    <a:lstStyle/>
                    <a:p>
                      <a:pPr algn="l"/>
                      <a:r>
                        <a:rPr lang="en-US" altLang="zh-CN" sz="1000" b="1" dirty="0"/>
                        <a:t>EA=Disp32</a:t>
                      </a:r>
                      <a:endParaRPr lang="zh-CN" altLang="en-US" sz="1000" b="1" dirty="0"/>
                    </a:p>
                  </a:txBody>
                  <a:tcPr/>
                </a:tc>
                <a:extLst>
                  <a:ext uri="{0D108BD9-81ED-4DB2-BD59-A6C34878D82A}">
                    <a16:rowId xmlns:a16="http://schemas.microsoft.com/office/drawing/2014/main" val="574163050"/>
                  </a:ext>
                </a:extLst>
              </a:tr>
              <a:tr h="288032">
                <a:tc>
                  <a:txBody>
                    <a:bodyPr/>
                    <a:lstStyle/>
                    <a:p>
                      <a:pPr algn="ctr"/>
                      <a:r>
                        <a:rPr lang="en-US" altLang="zh-CN" sz="1000" b="1" dirty="0"/>
                        <a:t>01</a:t>
                      </a:r>
                      <a:endParaRPr lang="zh-CN" altLang="en-US" sz="1000" b="1" dirty="0"/>
                    </a:p>
                  </a:txBody>
                  <a:tcPr/>
                </a:tc>
                <a:tc>
                  <a:txBody>
                    <a:bodyPr/>
                    <a:lstStyle/>
                    <a:p>
                      <a:pPr algn="ctr"/>
                      <a:endParaRPr lang="zh-CN" altLang="en-US" sz="1000" b="1" dirty="0"/>
                    </a:p>
                  </a:txBody>
                  <a:tcPr/>
                </a:tc>
                <a:tc>
                  <a:txBody>
                    <a:bodyPr/>
                    <a:lstStyle/>
                    <a:p>
                      <a:pPr algn="ctr"/>
                      <a:r>
                        <a:rPr lang="zh-CN" altLang="en-US" sz="1000" b="1" dirty="0"/>
                        <a:t>存储器</a:t>
                      </a:r>
                    </a:p>
                  </a:txBody>
                  <a:tcPr/>
                </a:tc>
                <a:tc>
                  <a:txBody>
                    <a:bodyPr/>
                    <a:lstStyle/>
                    <a:p>
                      <a:pPr algn="l"/>
                      <a:r>
                        <a:rPr lang="zh-CN" altLang="en-US" sz="1000" b="1" dirty="0"/>
                        <a:t>寄存器相对寻址</a:t>
                      </a:r>
                    </a:p>
                  </a:txBody>
                  <a:tcPr/>
                </a:tc>
                <a:tc>
                  <a:txBody>
                    <a:bodyPr/>
                    <a:lstStyle/>
                    <a:p>
                      <a:pPr algn="l"/>
                      <a:r>
                        <a:rPr lang="en-US" altLang="zh-CN" sz="1000" b="1" dirty="0"/>
                        <a:t>EA=R[R/M]+Disp32</a:t>
                      </a:r>
                      <a:endParaRPr lang="zh-CN" altLang="en-US" sz="1000" b="1" dirty="0"/>
                    </a:p>
                  </a:txBody>
                  <a:tcPr/>
                </a:tc>
                <a:extLst>
                  <a:ext uri="{0D108BD9-81ED-4DB2-BD59-A6C34878D82A}">
                    <a16:rowId xmlns:a16="http://schemas.microsoft.com/office/drawing/2014/main" val="2821015899"/>
                  </a:ext>
                </a:extLst>
              </a:tr>
              <a:tr h="288032">
                <a:tc>
                  <a:txBody>
                    <a:bodyPr/>
                    <a:lstStyle/>
                    <a:p>
                      <a:pPr algn="ctr"/>
                      <a:r>
                        <a:rPr lang="en-US" altLang="zh-CN" sz="1000" b="1" dirty="0"/>
                        <a:t>01</a:t>
                      </a:r>
                      <a:endParaRPr lang="zh-CN" altLang="en-US" sz="1000" b="1" dirty="0"/>
                    </a:p>
                  </a:txBody>
                  <a:tcPr/>
                </a:tc>
                <a:tc>
                  <a:txBody>
                    <a:bodyPr/>
                    <a:lstStyle/>
                    <a:p>
                      <a:pPr algn="ctr"/>
                      <a:r>
                        <a:rPr lang="en-US" altLang="zh-CN" sz="1000" b="1" dirty="0"/>
                        <a:t>100</a:t>
                      </a:r>
                      <a:endParaRPr lang="zh-CN" altLang="en-US" sz="1000" b="1" dirty="0"/>
                    </a:p>
                  </a:txBody>
                  <a:tcPr/>
                </a:tc>
                <a:tc>
                  <a:txBody>
                    <a:bodyPr/>
                    <a:lstStyle/>
                    <a:p>
                      <a:pPr algn="ctr"/>
                      <a:r>
                        <a:rPr lang="zh-CN" altLang="en-US" sz="1000" b="1" dirty="0"/>
                        <a:t>存储器</a:t>
                      </a:r>
                    </a:p>
                  </a:txBody>
                  <a:tcPr/>
                </a:tc>
                <a:tc>
                  <a:txBody>
                    <a:bodyPr/>
                    <a:lstStyle/>
                    <a:p>
                      <a:pPr algn="l"/>
                      <a:r>
                        <a:rPr lang="zh-CN" altLang="en-US" sz="1000" b="1" dirty="0"/>
                        <a:t>基址</a:t>
                      </a:r>
                      <a:r>
                        <a:rPr lang="en-US" altLang="zh-CN" sz="1000" b="1" dirty="0"/>
                        <a:t>+</a:t>
                      </a:r>
                      <a:r>
                        <a:rPr lang="zh-CN" altLang="en-US" sz="1000" b="1" dirty="0"/>
                        <a:t>比例变址</a:t>
                      </a:r>
                      <a:r>
                        <a:rPr lang="en-US" altLang="zh-CN" sz="1000" b="1" dirty="0"/>
                        <a:t>+</a:t>
                      </a:r>
                      <a:r>
                        <a:rPr lang="zh-CN" altLang="en-US" sz="1000" b="1" dirty="0"/>
                        <a:t>偏移量寻址</a:t>
                      </a:r>
                    </a:p>
                  </a:txBody>
                  <a:tcPr/>
                </a:tc>
                <a:tc>
                  <a:txBody>
                    <a:bodyPr/>
                    <a:lstStyle/>
                    <a:p>
                      <a:pPr algn="l"/>
                      <a:r>
                        <a:rPr lang="en-US" altLang="zh-CN" sz="1000" b="1" dirty="0"/>
                        <a:t>EA=SIB+Disp8</a:t>
                      </a:r>
                      <a:endParaRPr lang="zh-CN" altLang="en-US" sz="1000" b="1" dirty="0"/>
                    </a:p>
                  </a:txBody>
                  <a:tcPr/>
                </a:tc>
                <a:extLst>
                  <a:ext uri="{0D108BD9-81ED-4DB2-BD59-A6C34878D82A}">
                    <a16:rowId xmlns:a16="http://schemas.microsoft.com/office/drawing/2014/main" val="781810801"/>
                  </a:ext>
                </a:extLst>
              </a:tr>
              <a:tr h="288032">
                <a:tc>
                  <a:txBody>
                    <a:bodyPr/>
                    <a:lstStyle/>
                    <a:p>
                      <a:pPr algn="ctr"/>
                      <a:r>
                        <a:rPr lang="en-US" altLang="zh-CN" sz="1000" b="1" dirty="0"/>
                        <a:t>10</a:t>
                      </a:r>
                      <a:endParaRPr lang="zh-CN" altLang="en-US" sz="1000" b="1" dirty="0"/>
                    </a:p>
                  </a:txBody>
                  <a:tcPr/>
                </a:tc>
                <a:tc>
                  <a:txBody>
                    <a:bodyPr/>
                    <a:lstStyle/>
                    <a:p>
                      <a:pPr algn="ctr"/>
                      <a:endParaRPr lang="zh-CN" altLang="en-US" sz="1000" b="1" dirty="0"/>
                    </a:p>
                  </a:txBody>
                  <a:tcPr/>
                </a:tc>
                <a:tc>
                  <a:txBody>
                    <a:bodyPr/>
                    <a:lstStyle/>
                    <a:p>
                      <a:pPr algn="ctr"/>
                      <a:r>
                        <a:rPr lang="zh-CN" altLang="en-US" sz="1000" b="1" dirty="0"/>
                        <a:t>存储器</a:t>
                      </a:r>
                    </a:p>
                  </a:txBody>
                  <a:tcPr/>
                </a:tc>
                <a:tc>
                  <a:txBody>
                    <a:bodyPr/>
                    <a:lstStyle/>
                    <a:p>
                      <a:pPr algn="l"/>
                      <a:r>
                        <a:rPr lang="zh-CN" altLang="en-US" sz="1000" b="1" dirty="0"/>
                        <a:t>寄存器相对寻址</a:t>
                      </a:r>
                    </a:p>
                  </a:txBody>
                  <a:tcPr/>
                </a:tc>
                <a:tc>
                  <a:txBody>
                    <a:bodyPr/>
                    <a:lstStyle/>
                    <a:p>
                      <a:pPr algn="l"/>
                      <a:r>
                        <a:rPr lang="en-US" altLang="zh-CN" sz="1000" b="1" dirty="0"/>
                        <a:t>EA=R[R/M]+Disp32</a:t>
                      </a:r>
                      <a:endParaRPr lang="zh-CN" altLang="en-US" sz="1000" b="1" dirty="0"/>
                    </a:p>
                  </a:txBody>
                  <a:tcPr/>
                </a:tc>
                <a:extLst>
                  <a:ext uri="{0D108BD9-81ED-4DB2-BD59-A6C34878D82A}">
                    <a16:rowId xmlns:a16="http://schemas.microsoft.com/office/drawing/2014/main" val="2055830347"/>
                  </a:ext>
                </a:extLst>
              </a:tr>
              <a:tr h="288032">
                <a:tc>
                  <a:txBody>
                    <a:bodyPr/>
                    <a:lstStyle/>
                    <a:p>
                      <a:pPr algn="ctr"/>
                      <a:r>
                        <a:rPr lang="en-US" altLang="zh-CN" sz="1000" b="1" dirty="0"/>
                        <a:t>10</a:t>
                      </a:r>
                      <a:endParaRPr lang="zh-CN" altLang="en-US" sz="1000" b="1" dirty="0"/>
                    </a:p>
                  </a:txBody>
                  <a:tcPr/>
                </a:tc>
                <a:tc>
                  <a:txBody>
                    <a:bodyPr/>
                    <a:lstStyle/>
                    <a:p>
                      <a:pPr algn="ctr"/>
                      <a:r>
                        <a:rPr lang="en-US" altLang="zh-CN" sz="1000" b="1" dirty="0"/>
                        <a:t>100</a:t>
                      </a:r>
                      <a:endParaRPr lang="zh-CN" altLang="en-US" sz="1000" b="1" dirty="0"/>
                    </a:p>
                  </a:txBody>
                  <a:tcPr/>
                </a:tc>
                <a:tc>
                  <a:txBody>
                    <a:bodyPr/>
                    <a:lstStyle/>
                    <a:p>
                      <a:pPr algn="ctr"/>
                      <a:r>
                        <a:rPr lang="zh-CN" altLang="en-US" sz="1000" b="1" dirty="0"/>
                        <a:t>存储器</a:t>
                      </a:r>
                    </a:p>
                  </a:txBody>
                  <a:tcPr/>
                </a:tc>
                <a:tc>
                  <a:txBody>
                    <a:bodyPr/>
                    <a:lstStyle/>
                    <a:p>
                      <a:pPr algn="l"/>
                      <a:r>
                        <a:rPr lang="zh-CN" altLang="en-US" sz="1000" b="1" dirty="0"/>
                        <a:t>基址</a:t>
                      </a:r>
                      <a:r>
                        <a:rPr lang="en-US" altLang="zh-CN" sz="1000" b="1" dirty="0"/>
                        <a:t>+</a:t>
                      </a:r>
                      <a:r>
                        <a:rPr lang="zh-CN" altLang="en-US" sz="1000" b="1" dirty="0"/>
                        <a:t>比例变址</a:t>
                      </a:r>
                      <a:r>
                        <a:rPr lang="en-US" altLang="zh-CN" sz="1000" b="1" dirty="0"/>
                        <a:t>+</a:t>
                      </a:r>
                      <a:r>
                        <a:rPr lang="zh-CN" altLang="en-US" sz="1000" b="1" dirty="0"/>
                        <a:t>偏移量变址</a:t>
                      </a:r>
                    </a:p>
                  </a:txBody>
                  <a:tcPr/>
                </a:tc>
                <a:tc>
                  <a:txBody>
                    <a:bodyPr/>
                    <a:lstStyle/>
                    <a:p>
                      <a:pPr algn="l"/>
                      <a:r>
                        <a:rPr lang="en-US" altLang="zh-CN" sz="1000" b="1" dirty="0"/>
                        <a:t>EA=SIB+Disp32</a:t>
                      </a:r>
                      <a:endParaRPr lang="zh-CN" altLang="en-US" sz="1000" b="1" dirty="0"/>
                    </a:p>
                  </a:txBody>
                  <a:tcPr/>
                </a:tc>
                <a:extLst>
                  <a:ext uri="{0D108BD9-81ED-4DB2-BD59-A6C34878D82A}">
                    <a16:rowId xmlns:a16="http://schemas.microsoft.com/office/drawing/2014/main" val="2117986929"/>
                  </a:ext>
                </a:extLst>
              </a:tr>
              <a:tr h="288032">
                <a:tc>
                  <a:txBody>
                    <a:bodyPr/>
                    <a:lstStyle/>
                    <a:p>
                      <a:pPr algn="ctr"/>
                      <a:r>
                        <a:rPr lang="en-US" altLang="zh-CN" sz="1000" b="1" dirty="0"/>
                        <a:t>11</a:t>
                      </a:r>
                      <a:endParaRPr lang="zh-CN" altLang="en-US" sz="1000" b="1" dirty="0"/>
                    </a:p>
                  </a:txBody>
                  <a:tcPr/>
                </a:tc>
                <a:tc>
                  <a:txBody>
                    <a:bodyPr/>
                    <a:lstStyle/>
                    <a:p>
                      <a:pPr algn="ctr"/>
                      <a:endParaRPr lang="zh-CN" altLang="en-US" sz="1000" b="1" dirty="0"/>
                    </a:p>
                  </a:txBody>
                  <a:tcPr/>
                </a:tc>
                <a:tc>
                  <a:txBody>
                    <a:bodyPr/>
                    <a:lstStyle/>
                    <a:p>
                      <a:pPr algn="ctr"/>
                      <a:r>
                        <a:rPr lang="zh-CN" altLang="en-US" sz="1000" b="1" dirty="0"/>
                        <a:t>寄存器</a:t>
                      </a:r>
                    </a:p>
                  </a:txBody>
                  <a:tcPr/>
                </a:tc>
                <a:tc>
                  <a:txBody>
                    <a:bodyPr/>
                    <a:lstStyle/>
                    <a:p>
                      <a:pPr algn="l"/>
                      <a:r>
                        <a:rPr lang="zh-CN" altLang="en-US" sz="1000" b="1" dirty="0"/>
                        <a:t>寄存器寻址</a:t>
                      </a:r>
                    </a:p>
                  </a:txBody>
                  <a:tcPr/>
                </a:tc>
                <a:tc>
                  <a:txBody>
                    <a:bodyPr/>
                    <a:lstStyle/>
                    <a:p>
                      <a:pPr algn="l"/>
                      <a:r>
                        <a:rPr lang="en-US" altLang="zh-CN" sz="1000" b="1" dirty="0"/>
                        <a:t>S=R[R/M] S</a:t>
                      </a:r>
                      <a:r>
                        <a:rPr lang="zh-CN" altLang="en-US" sz="1000" b="1" dirty="0"/>
                        <a:t>在寄存器</a:t>
                      </a:r>
                    </a:p>
                  </a:txBody>
                  <a:tcPr/>
                </a:tc>
                <a:extLst>
                  <a:ext uri="{0D108BD9-81ED-4DB2-BD59-A6C34878D82A}">
                    <a16:rowId xmlns:a16="http://schemas.microsoft.com/office/drawing/2014/main" val="3142193692"/>
                  </a:ext>
                </a:extLst>
              </a:tr>
            </a:tbl>
          </a:graphicData>
        </a:graphic>
      </p:graphicFrame>
      <p:sp>
        <p:nvSpPr>
          <p:cNvPr id="9" name="文本框 8">
            <a:extLst>
              <a:ext uri="{FF2B5EF4-FFF2-40B4-BE49-F238E27FC236}">
                <a16:creationId xmlns:a16="http://schemas.microsoft.com/office/drawing/2014/main" id="{1BED5ECB-1F65-4CC0-8B98-7F7BB6003D5C}"/>
              </a:ext>
            </a:extLst>
          </p:cNvPr>
          <p:cNvSpPr txBox="1"/>
          <p:nvPr/>
        </p:nvSpPr>
        <p:spPr>
          <a:xfrm>
            <a:off x="5068333" y="3761224"/>
            <a:ext cx="2757486" cy="276999"/>
          </a:xfrm>
          <a:prstGeom prst="rect">
            <a:avLst/>
          </a:prstGeom>
          <a:noFill/>
        </p:spPr>
        <p:txBody>
          <a:bodyPr wrap="none" rtlCol="0">
            <a:spAutoFit/>
          </a:bodyPr>
          <a:lstStyle/>
          <a:p>
            <a:r>
              <a:rPr lang="zh-CN" altLang="en-US" sz="1200" b="1" dirty="0"/>
              <a:t>表</a:t>
            </a:r>
            <a:r>
              <a:rPr lang="en-US" altLang="zh-CN" sz="1200" b="1" dirty="0"/>
              <a:t>5.4      Mod R/M</a:t>
            </a:r>
            <a:r>
              <a:rPr lang="zh-CN" altLang="en-US" sz="1200" b="1" dirty="0"/>
              <a:t>字段对应的寻址方式</a:t>
            </a:r>
          </a:p>
        </p:txBody>
      </p:sp>
    </p:spTree>
    <p:extLst>
      <p:ext uri="{BB962C8B-B14F-4D97-AF65-F5344CB8AC3E}">
        <p14:creationId xmlns:p14="http://schemas.microsoft.com/office/powerpoint/2010/main" val="287261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332656"/>
            <a:ext cx="8229600" cy="4525963"/>
          </a:xfrm>
        </p:spPr>
        <p:txBody>
          <a:bodyPr/>
          <a:lstStyle/>
          <a:p>
            <a:pPr lvl="2"/>
            <a:r>
              <a:rPr lang="zh-CN" altLang="en-US" sz="1800" b="1" dirty="0"/>
              <a:t>（</a:t>
            </a:r>
            <a:r>
              <a:rPr lang="en-US" altLang="zh-CN" sz="1800" b="1" dirty="0"/>
              <a:t>4</a:t>
            </a:r>
            <a:r>
              <a:rPr lang="zh-CN" altLang="en-US" sz="1800" b="1" dirty="0"/>
              <a:t>）</a:t>
            </a:r>
            <a:r>
              <a:rPr lang="en-US" altLang="zh-CN" sz="1800" b="1" dirty="0"/>
              <a:t>SIB</a:t>
            </a:r>
            <a:endParaRPr lang="en-US" altLang="zh-CN" sz="1600" b="1" dirty="0"/>
          </a:p>
          <a:p>
            <a:pPr lvl="2"/>
            <a:endParaRPr lang="en-US" altLang="zh-CN" sz="1600" b="1" dirty="0"/>
          </a:p>
          <a:p>
            <a:pPr lvl="3"/>
            <a:r>
              <a:rPr lang="en-US" altLang="zh-CN" sz="1400" b="1" dirty="0"/>
              <a:t>SIB</a:t>
            </a:r>
            <a:r>
              <a:rPr lang="zh-CN" altLang="en-US" sz="1400" b="1" dirty="0"/>
              <a:t>（</a:t>
            </a:r>
            <a:r>
              <a:rPr lang="en-US" altLang="zh-CN" sz="1400" b="1" dirty="0">
                <a:solidFill>
                  <a:srgbClr val="FF0000"/>
                </a:solidFill>
              </a:rPr>
              <a:t>S</a:t>
            </a:r>
            <a:r>
              <a:rPr lang="en-US" altLang="zh-CN" sz="1400" b="1" dirty="0"/>
              <a:t>cale</a:t>
            </a:r>
            <a:r>
              <a:rPr lang="zh-CN" altLang="en-US" sz="1400" b="1" dirty="0"/>
              <a:t>，</a:t>
            </a:r>
            <a:r>
              <a:rPr lang="en-US" altLang="zh-CN" sz="1400" b="1" dirty="0">
                <a:solidFill>
                  <a:srgbClr val="FF0000"/>
                </a:solidFill>
              </a:rPr>
              <a:t>I</a:t>
            </a:r>
            <a:r>
              <a:rPr lang="en-US" altLang="zh-CN" sz="1400" b="1" dirty="0"/>
              <a:t>ndex</a:t>
            </a:r>
            <a:r>
              <a:rPr lang="zh-CN" altLang="en-US" sz="1400" b="1" dirty="0"/>
              <a:t>，</a:t>
            </a:r>
            <a:r>
              <a:rPr lang="en-US" altLang="zh-CN" sz="1400" b="1" dirty="0">
                <a:solidFill>
                  <a:srgbClr val="FF0000"/>
                </a:solidFill>
              </a:rPr>
              <a:t>B</a:t>
            </a:r>
            <a:r>
              <a:rPr lang="en-US" altLang="zh-CN" sz="1400" b="1" dirty="0"/>
              <a:t>ase</a:t>
            </a:r>
            <a:r>
              <a:rPr lang="zh-CN" altLang="en-US" sz="1400" b="1" dirty="0"/>
              <a:t>）字段与</a:t>
            </a:r>
            <a:r>
              <a:rPr lang="en-US" altLang="zh-CN" sz="1400" b="1" dirty="0"/>
              <a:t>Mod R/M</a:t>
            </a:r>
            <a:r>
              <a:rPr lang="zh-CN" altLang="en-US" sz="1400" b="1" dirty="0"/>
              <a:t>字段组合，用于指定寻址方式；</a:t>
            </a:r>
            <a:r>
              <a:rPr lang="en-US" altLang="zh-CN" sz="1400" b="1" dirty="0"/>
              <a:t>SIB</a:t>
            </a:r>
            <a:r>
              <a:rPr lang="zh-CN" altLang="en-US" sz="1400" b="1" dirty="0"/>
              <a:t>字段包括</a:t>
            </a:r>
            <a:r>
              <a:rPr lang="en-US" altLang="zh-CN" sz="1400" b="1" dirty="0"/>
              <a:t>3</a:t>
            </a:r>
            <a:r>
              <a:rPr lang="zh-CN" altLang="en-US" sz="1400" b="1" dirty="0"/>
              <a:t>部分，如图</a:t>
            </a:r>
            <a:r>
              <a:rPr lang="en-US" altLang="zh-CN" sz="1400" b="1" dirty="0"/>
              <a:t>5.19</a:t>
            </a:r>
            <a:r>
              <a:rPr lang="zh-CN" altLang="en-US" sz="1400" b="1" dirty="0"/>
              <a:t>所示：</a:t>
            </a:r>
            <a:endParaRPr lang="en-US" altLang="zh-CN" sz="1400" b="1" dirty="0"/>
          </a:p>
          <a:p>
            <a:pPr lvl="3"/>
            <a:endParaRPr lang="en-US" altLang="zh-CN" sz="1400" b="1" dirty="0"/>
          </a:p>
          <a:p>
            <a:pPr lvl="3"/>
            <a:r>
              <a:rPr lang="zh-CN" altLang="en-US" sz="1400" b="1" dirty="0">
                <a:solidFill>
                  <a:srgbClr val="FF0000"/>
                </a:solidFill>
              </a:rPr>
              <a:t>比例</a:t>
            </a:r>
            <a:r>
              <a:rPr lang="en-US" altLang="zh-CN" sz="1400" b="1" dirty="0">
                <a:solidFill>
                  <a:srgbClr val="FF0000"/>
                </a:solidFill>
              </a:rPr>
              <a:t>Scale</a:t>
            </a:r>
            <a:r>
              <a:rPr lang="zh-CN" altLang="en-US" sz="1400" b="1" dirty="0"/>
              <a:t>（</a:t>
            </a:r>
            <a:r>
              <a:rPr lang="en-US" altLang="zh-CN" sz="1400" b="1" dirty="0"/>
              <a:t>2</a:t>
            </a:r>
            <a:r>
              <a:rPr lang="zh-CN" altLang="en-US" sz="1400" b="1" dirty="0"/>
              <a:t>位）：指定比例变址中的比例因子，比例因子</a:t>
            </a:r>
            <a:r>
              <a:rPr lang="en-US" altLang="zh-CN" sz="1400" b="1" dirty="0"/>
              <a:t>=2</a:t>
            </a:r>
            <a:r>
              <a:rPr lang="en-US" altLang="zh-CN" sz="1400" b="1" baseline="30000" dirty="0"/>
              <a:t>Scale</a:t>
            </a:r>
            <a:r>
              <a:rPr lang="zh-CN" altLang="en-US" sz="1400" b="1" dirty="0"/>
              <a:t>（</a:t>
            </a:r>
            <a:r>
              <a:rPr lang="en-US" altLang="zh-CN" sz="1400" b="1" dirty="0"/>
              <a:t>Scale=00</a:t>
            </a:r>
            <a:r>
              <a:rPr lang="zh-CN" altLang="en-US" sz="1400" b="1" dirty="0"/>
              <a:t>、</a:t>
            </a:r>
            <a:r>
              <a:rPr lang="en-US" altLang="zh-CN" sz="1400" b="1" dirty="0"/>
              <a:t>01</a:t>
            </a:r>
            <a:r>
              <a:rPr lang="zh-CN" altLang="en-US" sz="1400" b="1" dirty="0"/>
              <a:t>、</a:t>
            </a:r>
            <a:r>
              <a:rPr lang="en-US" altLang="zh-CN" sz="1400" b="1" dirty="0"/>
              <a:t>10</a:t>
            </a:r>
            <a:r>
              <a:rPr lang="zh-CN" altLang="en-US" sz="1400" b="1" dirty="0"/>
              <a:t>、</a:t>
            </a:r>
            <a:r>
              <a:rPr lang="en-US" altLang="zh-CN" sz="1400" b="1" dirty="0"/>
              <a:t>11</a:t>
            </a:r>
            <a:r>
              <a:rPr lang="zh-CN" altLang="en-US" sz="1400" b="1" dirty="0"/>
              <a:t>，对应</a:t>
            </a:r>
            <a:r>
              <a:rPr lang="en-US" altLang="zh-CN" sz="1400" b="1" dirty="0"/>
              <a:t>1</a:t>
            </a:r>
            <a:r>
              <a:rPr lang="zh-CN" altLang="en-US" sz="1400" b="1" dirty="0"/>
              <a:t>、</a:t>
            </a:r>
            <a:r>
              <a:rPr lang="en-US" altLang="zh-CN" sz="1400" b="1" dirty="0"/>
              <a:t>2</a:t>
            </a:r>
            <a:r>
              <a:rPr lang="zh-CN" altLang="en-US" sz="1400" b="1" dirty="0"/>
              <a:t>、</a:t>
            </a:r>
            <a:r>
              <a:rPr lang="en-US" altLang="zh-CN" sz="1400" b="1" dirty="0"/>
              <a:t>4</a:t>
            </a:r>
            <a:r>
              <a:rPr lang="zh-CN" altLang="en-US" sz="1400" b="1" dirty="0"/>
              <a:t>、</a:t>
            </a:r>
            <a:r>
              <a:rPr lang="en-US" altLang="zh-CN" sz="1400" b="1" dirty="0"/>
              <a:t>8</a:t>
            </a:r>
            <a:r>
              <a:rPr lang="zh-CN" altLang="en-US" sz="1400" b="1" dirty="0"/>
              <a:t>四个比例因子）</a:t>
            </a:r>
            <a:endParaRPr lang="en-US" altLang="zh-CN" sz="1400" b="1" baseline="30000" dirty="0"/>
          </a:p>
          <a:p>
            <a:pPr lvl="3"/>
            <a:endParaRPr lang="en-US" altLang="zh-CN" sz="1400" b="1" dirty="0"/>
          </a:p>
          <a:p>
            <a:pPr lvl="3"/>
            <a:r>
              <a:rPr lang="zh-CN" altLang="en-US" sz="1400" b="1" dirty="0">
                <a:solidFill>
                  <a:srgbClr val="FF0000"/>
                </a:solidFill>
              </a:rPr>
              <a:t>变址</a:t>
            </a:r>
            <a:r>
              <a:rPr lang="en-US" altLang="zh-CN" sz="1400" b="1" dirty="0">
                <a:solidFill>
                  <a:srgbClr val="FF0000"/>
                </a:solidFill>
              </a:rPr>
              <a:t>Index</a:t>
            </a:r>
            <a:r>
              <a:rPr lang="zh-CN" altLang="en-US" sz="1400" b="1" dirty="0"/>
              <a:t>（</a:t>
            </a:r>
            <a:r>
              <a:rPr lang="en-US" altLang="zh-CN" sz="1400" b="1" dirty="0"/>
              <a:t>3</a:t>
            </a:r>
            <a:r>
              <a:rPr lang="zh-CN" altLang="en-US" sz="1400" b="1" dirty="0"/>
              <a:t>位）：指定变址寄存器的编号（</a:t>
            </a:r>
            <a:r>
              <a:rPr lang="en-US" altLang="zh-CN" sz="1400" b="1" dirty="0"/>
              <a:t>8</a:t>
            </a:r>
            <a:r>
              <a:rPr lang="zh-CN" altLang="en-US" sz="1400" b="1" dirty="0"/>
              <a:t>个寄存器）</a:t>
            </a:r>
            <a:endParaRPr lang="en-US" altLang="zh-CN" sz="1400" b="1" dirty="0"/>
          </a:p>
          <a:p>
            <a:pPr lvl="3"/>
            <a:endParaRPr lang="en-US" altLang="zh-CN" sz="1400" b="1" dirty="0"/>
          </a:p>
          <a:p>
            <a:pPr lvl="3"/>
            <a:r>
              <a:rPr lang="zh-CN" altLang="en-US" sz="1400" b="1" dirty="0">
                <a:solidFill>
                  <a:srgbClr val="FF0000"/>
                </a:solidFill>
              </a:rPr>
              <a:t>基址</a:t>
            </a:r>
            <a:r>
              <a:rPr lang="en-US" altLang="zh-CN" sz="1400" b="1" dirty="0">
                <a:solidFill>
                  <a:srgbClr val="FF0000"/>
                </a:solidFill>
              </a:rPr>
              <a:t>Base</a:t>
            </a:r>
            <a:r>
              <a:rPr lang="zh-CN" altLang="en-US" sz="1400" b="1" dirty="0"/>
              <a:t>（</a:t>
            </a:r>
            <a:r>
              <a:rPr lang="en-US" altLang="zh-CN" sz="1400" b="1" dirty="0"/>
              <a:t>3</a:t>
            </a:r>
            <a:r>
              <a:rPr lang="zh-CN" altLang="en-US" sz="1400" b="1" dirty="0"/>
              <a:t>位）：指定基址寄存器的编号（</a:t>
            </a:r>
            <a:r>
              <a:rPr lang="en-US" altLang="zh-CN" sz="1400" b="1" dirty="0"/>
              <a:t>8</a:t>
            </a:r>
            <a:r>
              <a:rPr lang="zh-CN" altLang="en-US" sz="1400" b="1" dirty="0"/>
              <a:t>个寄存器）</a:t>
            </a:r>
            <a:endParaRPr lang="en-US" altLang="zh-CN" sz="1400" b="1" dirty="0"/>
          </a:p>
          <a:p>
            <a:pPr lvl="3"/>
            <a:endParaRPr lang="en-US" altLang="zh-CN" sz="1400" b="1" dirty="0"/>
          </a:p>
          <a:p>
            <a:pPr lvl="3"/>
            <a:r>
              <a:rPr lang="en-US" altLang="zh-CN" sz="1400" b="1" dirty="0"/>
              <a:t>SIB</a:t>
            </a:r>
            <a:r>
              <a:rPr lang="zh-CN" altLang="en-US" sz="1400" b="1" dirty="0"/>
              <a:t>字段对应的有效地址：</a:t>
            </a:r>
            <a:r>
              <a:rPr lang="en-US" altLang="zh-CN" sz="1400" b="1" dirty="0"/>
              <a:t>EA=R[Base] + 2</a:t>
            </a:r>
            <a:r>
              <a:rPr lang="en-US" altLang="zh-CN" sz="1400" b="1" baseline="30000" dirty="0"/>
              <a:t>Scale </a:t>
            </a:r>
            <a:r>
              <a:rPr lang="en-US" altLang="zh-CN" sz="1400" b="1" dirty="0"/>
              <a:t>x R[Index]</a:t>
            </a:r>
            <a:endParaRPr lang="en-US" altLang="zh-CN" sz="1200" b="1" dirty="0"/>
          </a:p>
          <a:p>
            <a:pPr lvl="3"/>
            <a:endParaRPr lang="en-US" altLang="zh-CN" sz="1200" b="1" dirty="0"/>
          </a:p>
          <a:p>
            <a:pPr lvl="3"/>
            <a:endParaRPr lang="zh-CN" altLang="en-US" sz="1200" b="1" dirty="0"/>
          </a:p>
        </p:txBody>
      </p:sp>
      <p:grpSp>
        <p:nvGrpSpPr>
          <p:cNvPr id="7" name="组合 6">
            <a:extLst>
              <a:ext uri="{FF2B5EF4-FFF2-40B4-BE49-F238E27FC236}">
                <a16:creationId xmlns:a16="http://schemas.microsoft.com/office/drawing/2014/main" id="{983939A3-296D-4798-AB69-956A1549D658}"/>
              </a:ext>
            </a:extLst>
          </p:cNvPr>
          <p:cNvGrpSpPr/>
          <p:nvPr/>
        </p:nvGrpSpPr>
        <p:grpSpPr>
          <a:xfrm>
            <a:off x="3059832" y="4635866"/>
            <a:ext cx="3193650" cy="1241406"/>
            <a:chOff x="3059832" y="4151555"/>
            <a:chExt cx="3193650" cy="1241406"/>
          </a:xfrm>
        </p:grpSpPr>
        <p:pic>
          <p:nvPicPr>
            <p:cNvPr id="5" name="图片 4">
              <a:extLst>
                <a:ext uri="{FF2B5EF4-FFF2-40B4-BE49-F238E27FC236}">
                  <a16:creationId xmlns:a16="http://schemas.microsoft.com/office/drawing/2014/main" id="{F4D2DF8F-DC99-4504-B394-18EC3D4EB8E9}"/>
                </a:ext>
              </a:extLst>
            </p:cNvPr>
            <p:cNvPicPr>
              <a:picLocks noChangeAspect="1"/>
            </p:cNvPicPr>
            <p:nvPr/>
          </p:nvPicPr>
          <p:blipFill>
            <a:blip r:embed="rId2"/>
            <a:stretch>
              <a:fillRect/>
            </a:stretch>
          </p:blipFill>
          <p:spPr>
            <a:xfrm>
              <a:off x="3059832" y="4151555"/>
              <a:ext cx="3193650" cy="707064"/>
            </a:xfrm>
            <a:prstGeom prst="rect">
              <a:avLst/>
            </a:prstGeom>
          </p:spPr>
        </p:pic>
        <p:sp>
          <p:nvSpPr>
            <p:cNvPr id="6" name="文本框 5">
              <a:extLst>
                <a:ext uri="{FF2B5EF4-FFF2-40B4-BE49-F238E27FC236}">
                  <a16:creationId xmlns:a16="http://schemas.microsoft.com/office/drawing/2014/main" id="{3B659701-EF7C-4045-946F-A1289580F7C8}"/>
                </a:ext>
              </a:extLst>
            </p:cNvPr>
            <p:cNvSpPr txBox="1"/>
            <p:nvPr/>
          </p:nvSpPr>
          <p:spPr>
            <a:xfrm>
              <a:off x="4060144" y="5085184"/>
              <a:ext cx="1519968" cy="307777"/>
            </a:xfrm>
            <a:prstGeom prst="rect">
              <a:avLst/>
            </a:prstGeom>
            <a:noFill/>
          </p:spPr>
          <p:txBody>
            <a:bodyPr wrap="none" rtlCol="0">
              <a:spAutoFit/>
            </a:bodyPr>
            <a:lstStyle/>
            <a:p>
              <a:r>
                <a:rPr lang="zh-CN" altLang="en-US" sz="1400" b="1" dirty="0"/>
                <a:t>图</a:t>
              </a:r>
              <a:r>
                <a:rPr lang="en-US" altLang="zh-CN" sz="1400" b="1" dirty="0"/>
                <a:t>5.19      SIB</a:t>
              </a:r>
              <a:r>
                <a:rPr lang="zh-CN" altLang="en-US" sz="1400" b="1" dirty="0"/>
                <a:t>字段</a:t>
              </a:r>
            </a:p>
          </p:txBody>
        </p:sp>
      </p:grpSp>
    </p:spTree>
    <p:extLst>
      <p:ext uri="{BB962C8B-B14F-4D97-AF65-F5344CB8AC3E}">
        <p14:creationId xmlns:p14="http://schemas.microsoft.com/office/powerpoint/2010/main" val="2987682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332656"/>
            <a:ext cx="8229600" cy="4525963"/>
          </a:xfrm>
        </p:spPr>
        <p:txBody>
          <a:bodyPr/>
          <a:lstStyle/>
          <a:p>
            <a:pPr lvl="2"/>
            <a:r>
              <a:rPr lang="zh-CN" altLang="en-US" sz="1800" b="1" dirty="0"/>
              <a:t>（</a:t>
            </a:r>
            <a:r>
              <a:rPr lang="en-US" altLang="zh-CN" sz="1800" b="1" dirty="0"/>
              <a:t>5</a:t>
            </a:r>
            <a:r>
              <a:rPr lang="zh-CN" altLang="en-US" sz="1800" b="1" dirty="0"/>
              <a:t>）偏移量</a:t>
            </a:r>
            <a:r>
              <a:rPr lang="en-US" altLang="zh-CN" sz="1800" b="1" dirty="0" err="1"/>
              <a:t>Disp</a:t>
            </a:r>
            <a:endParaRPr lang="en-US" altLang="zh-CN" sz="1600" b="1" dirty="0"/>
          </a:p>
          <a:p>
            <a:pPr lvl="2"/>
            <a:endParaRPr lang="en-US" altLang="zh-CN" sz="1600" b="1" dirty="0"/>
          </a:p>
          <a:p>
            <a:pPr lvl="3"/>
            <a:r>
              <a:rPr lang="zh-CN" altLang="en-US" sz="1400" b="1" dirty="0"/>
              <a:t>偏移量</a:t>
            </a:r>
            <a:r>
              <a:rPr lang="en-US" altLang="zh-CN" sz="1400" b="1" dirty="0" err="1"/>
              <a:t>Disp</a:t>
            </a:r>
            <a:r>
              <a:rPr lang="zh-CN" altLang="en-US" sz="1400" b="1" dirty="0"/>
              <a:t>字段可以是</a:t>
            </a:r>
            <a:r>
              <a:rPr lang="en-US" altLang="zh-CN" sz="1400" b="1" dirty="0"/>
              <a:t>8</a:t>
            </a:r>
            <a:r>
              <a:rPr lang="zh-CN" altLang="en-US" sz="1400" b="1" dirty="0"/>
              <a:t>位（</a:t>
            </a:r>
            <a:r>
              <a:rPr lang="en-US" altLang="zh-CN" sz="1400" b="1" dirty="0"/>
              <a:t>1</a:t>
            </a:r>
            <a:r>
              <a:rPr lang="zh-CN" altLang="en-US" sz="1400" b="1" dirty="0"/>
              <a:t>字节）、</a:t>
            </a:r>
            <a:r>
              <a:rPr lang="en-US" altLang="zh-CN" sz="1400" b="1" dirty="0"/>
              <a:t>16</a:t>
            </a:r>
            <a:r>
              <a:rPr lang="zh-CN" altLang="en-US" sz="1400" b="1" dirty="0"/>
              <a:t>位（</a:t>
            </a:r>
            <a:r>
              <a:rPr lang="en-US" altLang="zh-CN" sz="1400" b="1" dirty="0"/>
              <a:t>2</a:t>
            </a:r>
            <a:r>
              <a:rPr lang="zh-CN" altLang="en-US" sz="1400" b="1" dirty="0"/>
              <a:t>字节）、</a:t>
            </a:r>
            <a:r>
              <a:rPr lang="en-US" altLang="zh-CN" sz="1400" b="1" dirty="0"/>
              <a:t>32</a:t>
            </a:r>
            <a:r>
              <a:rPr lang="zh-CN" altLang="en-US" sz="1400" b="1" dirty="0"/>
              <a:t>位（</a:t>
            </a:r>
            <a:r>
              <a:rPr lang="en-US" altLang="zh-CN" sz="1400" b="1" dirty="0"/>
              <a:t>4</a:t>
            </a:r>
            <a:r>
              <a:rPr lang="zh-CN" altLang="en-US" sz="1400" b="1" dirty="0"/>
              <a:t>字节），也可以没有（</a:t>
            </a:r>
            <a:r>
              <a:rPr lang="en-US" altLang="zh-CN" sz="1400" b="1" dirty="0"/>
              <a:t>0</a:t>
            </a:r>
            <a:r>
              <a:rPr lang="zh-CN" altLang="en-US" sz="1400" b="1" dirty="0"/>
              <a:t>字节）</a:t>
            </a:r>
            <a:endParaRPr lang="en-US" altLang="zh-CN" sz="1400" b="1" dirty="0"/>
          </a:p>
          <a:p>
            <a:pPr lvl="3"/>
            <a:endParaRPr lang="en-US" altLang="zh-CN" sz="1400" b="1" dirty="0"/>
          </a:p>
          <a:p>
            <a:pPr lvl="3"/>
            <a:r>
              <a:rPr lang="zh-CN" altLang="en-US" sz="1400" b="1" dirty="0"/>
              <a:t>偏移量字段是否存在与</a:t>
            </a:r>
            <a:r>
              <a:rPr lang="en-US" altLang="zh-CN" sz="1400" b="1" dirty="0"/>
              <a:t>Mod R/M</a:t>
            </a:r>
            <a:r>
              <a:rPr lang="zh-CN" altLang="en-US" sz="1400" b="1" dirty="0"/>
              <a:t>字段中的寻址方式有关</a:t>
            </a:r>
            <a:endParaRPr lang="en-US" altLang="zh-CN" sz="1200" b="1" dirty="0"/>
          </a:p>
          <a:p>
            <a:pPr lvl="2"/>
            <a:endParaRPr lang="en-US" altLang="zh-CN" sz="1600" b="1" dirty="0"/>
          </a:p>
          <a:p>
            <a:pPr lvl="2"/>
            <a:endParaRPr lang="en-US" altLang="zh-CN" sz="1600" b="1" dirty="0"/>
          </a:p>
          <a:p>
            <a:pPr lvl="2"/>
            <a:endParaRPr lang="en-US" altLang="zh-CN" sz="1800" b="1" dirty="0"/>
          </a:p>
          <a:p>
            <a:pPr lvl="2"/>
            <a:r>
              <a:rPr lang="zh-CN" altLang="en-US" sz="1800" b="1" dirty="0"/>
              <a:t>（</a:t>
            </a:r>
            <a:r>
              <a:rPr lang="en-US" altLang="zh-CN" sz="1800" b="1" dirty="0"/>
              <a:t>6</a:t>
            </a:r>
            <a:r>
              <a:rPr lang="zh-CN" altLang="en-US" sz="1800" b="1" dirty="0"/>
              <a:t>）立即数</a:t>
            </a:r>
            <a:r>
              <a:rPr lang="en-US" altLang="zh-CN" sz="1800" b="1" dirty="0" err="1"/>
              <a:t>Imm</a:t>
            </a:r>
            <a:r>
              <a:rPr lang="zh-CN" altLang="en-US" sz="1800" b="1" dirty="0"/>
              <a:t>字段</a:t>
            </a:r>
            <a:endParaRPr lang="en-US" altLang="zh-CN" sz="1600" b="1" dirty="0"/>
          </a:p>
          <a:p>
            <a:pPr marL="1714500" lvl="3" indent="-342900">
              <a:buFont typeface="+mj-ea"/>
              <a:buAutoNum type="circleNumDbPlain"/>
            </a:pPr>
            <a:endParaRPr lang="en-US" altLang="zh-CN" sz="1400" b="1" dirty="0"/>
          </a:p>
          <a:p>
            <a:pPr lvl="3"/>
            <a:r>
              <a:rPr lang="zh-CN" altLang="en-US" sz="1400" b="1" dirty="0"/>
              <a:t>立即数</a:t>
            </a:r>
            <a:r>
              <a:rPr lang="en-US" altLang="zh-CN" sz="1400" b="1" dirty="0" err="1"/>
              <a:t>Imm</a:t>
            </a:r>
            <a:r>
              <a:rPr lang="zh-CN" altLang="en-US" sz="1400" b="1" dirty="0"/>
              <a:t>字段提供指令所需的</a:t>
            </a:r>
            <a:r>
              <a:rPr lang="en-US" altLang="zh-CN" sz="1400" b="1" dirty="0"/>
              <a:t>8</a:t>
            </a:r>
            <a:r>
              <a:rPr lang="zh-CN" altLang="en-US" sz="1400" b="1" dirty="0"/>
              <a:t>位（</a:t>
            </a:r>
            <a:r>
              <a:rPr lang="en-US" altLang="zh-CN" sz="1400" b="1" dirty="0"/>
              <a:t>1</a:t>
            </a:r>
            <a:r>
              <a:rPr lang="zh-CN" altLang="en-US" sz="1400" b="1" dirty="0"/>
              <a:t>字节）、</a:t>
            </a:r>
            <a:r>
              <a:rPr lang="en-US" altLang="zh-CN" sz="1400" b="1" dirty="0"/>
              <a:t>16</a:t>
            </a:r>
            <a:r>
              <a:rPr lang="zh-CN" altLang="en-US" sz="1400" b="1" dirty="0"/>
              <a:t>位（</a:t>
            </a:r>
            <a:r>
              <a:rPr lang="en-US" altLang="zh-CN" sz="1400" b="1" dirty="0"/>
              <a:t>2</a:t>
            </a:r>
            <a:r>
              <a:rPr lang="zh-CN" altLang="en-US" sz="1400" b="1" dirty="0"/>
              <a:t>字节）、</a:t>
            </a:r>
            <a:r>
              <a:rPr lang="en-US" altLang="zh-CN" sz="1400" b="1" dirty="0"/>
              <a:t>32</a:t>
            </a:r>
            <a:r>
              <a:rPr lang="zh-CN" altLang="en-US" sz="1400" b="1" dirty="0"/>
              <a:t>位（</a:t>
            </a:r>
            <a:r>
              <a:rPr lang="en-US" altLang="zh-CN" sz="1400" b="1" dirty="0"/>
              <a:t>4</a:t>
            </a:r>
            <a:r>
              <a:rPr lang="zh-CN" altLang="en-US" sz="1400" b="1" dirty="0"/>
              <a:t>字节）的立即数操作数，也可以没有（</a:t>
            </a:r>
            <a:r>
              <a:rPr lang="en-US" altLang="zh-CN" sz="1400" b="1" dirty="0"/>
              <a:t>0</a:t>
            </a:r>
            <a:r>
              <a:rPr lang="zh-CN" altLang="en-US" sz="1400" b="1" dirty="0"/>
              <a:t>字节）</a:t>
            </a:r>
            <a:endParaRPr lang="en-US" altLang="zh-CN" sz="1400" b="1" dirty="0"/>
          </a:p>
          <a:p>
            <a:pPr lvl="3"/>
            <a:endParaRPr lang="en-US" altLang="zh-CN" sz="1400" b="1" dirty="0"/>
          </a:p>
          <a:p>
            <a:pPr lvl="3"/>
            <a:r>
              <a:rPr lang="zh-CN" altLang="en-US" sz="1400" b="1" dirty="0"/>
              <a:t>立即数字段是否存在与指令操作码有关</a:t>
            </a:r>
            <a:endParaRPr lang="en-US" altLang="zh-CN" sz="1200" b="1" dirty="0"/>
          </a:p>
          <a:p>
            <a:pPr lvl="1"/>
            <a:endParaRPr lang="zh-CN" altLang="en-US" sz="1050" b="1" dirty="0"/>
          </a:p>
        </p:txBody>
      </p:sp>
      <p:pic>
        <p:nvPicPr>
          <p:cNvPr id="5" name="图片 4">
            <a:extLst>
              <a:ext uri="{FF2B5EF4-FFF2-40B4-BE49-F238E27FC236}">
                <a16:creationId xmlns:a16="http://schemas.microsoft.com/office/drawing/2014/main" id="{1C917D64-0503-46E5-9570-2BE4426A136C}"/>
              </a:ext>
            </a:extLst>
          </p:cNvPr>
          <p:cNvPicPr>
            <a:picLocks noChangeAspect="1"/>
          </p:cNvPicPr>
          <p:nvPr/>
        </p:nvPicPr>
        <p:blipFill>
          <a:blip r:embed="rId2"/>
          <a:stretch>
            <a:fillRect/>
          </a:stretch>
        </p:blipFill>
        <p:spPr>
          <a:xfrm>
            <a:off x="3203848" y="5028708"/>
            <a:ext cx="3435527" cy="1352620"/>
          </a:xfrm>
          <a:prstGeom prst="rect">
            <a:avLst/>
          </a:prstGeom>
        </p:spPr>
      </p:pic>
    </p:spTree>
    <p:extLst>
      <p:ext uri="{BB962C8B-B14F-4D97-AF65-F5344CB8AC3E}">
        <p14:creationId xmlns:p14="http://schemas.microsoft.com/office/powerpoint/2010/main" val="2425767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332656"/>
            <a:ext cx="8229600" cy="4525963"/>
          </a:xfrm>
        </p:spPr>
        <p:txBody>
          <a:bodyPr/>
          <a:lstStyle/>
          <a:p>
            <a:pPr lvl="1"/>
            <a:r>
              <a:rPr lang="en-US" altLang="zh-CN" sz="2000" b="1" dirty="0"/>
              <a:t>2</a:t>
            </a:r>
            <a:r>
              <a:rPr lang="zh-CN" altLang="en-US" sz="2000" b="1" dirty="0"/>
              <a:t>、指令译码</a:t>
            </a:r>
            <a:endParaRPr lang="en-US" altLang="zh-CN" sz="2000" b="1" dirty="0"/>
          </a:p>
          <a:p>
            <a:pPr lvl="2"/>
            <a:endParaRPr lang="en-US" altLang="zh-CN" sz="1600" b="1" dirty="0"/>
          </a:p>
          <a:p>
            <a:pPr lvl="2"/>
            <a:r>
              <a:rPr lang="zh-CN" altLang="en-US" sz="1600" b="1" dirty="0"/>
              <a:t>指令译码流程包括指令前缀分析、操作码译码、寻址方式译码等</a:t>
            </a:r>
            <a:r>
              <a:rPr lang="en-US" altLang="zh-CN" sz="1600" b="1" dirty="0"/>
              <a:t>3</a:t>
            </a:r>
            <a:r>
              <a:rPr lang="zh-CN" altLang="en-US" sz="1600" b="1" dirty="0"/>
              <a:t>步：</a:t>
            </a:r>
            <a:endParaRPr lang="en-US" altLang="zh-CN" sz="1400" b="1" dirty="0"/>
          </a:p>
          <a:p>
            <a:pPr lvl="2"/>
            <a:endParaRPr lang="en-US" altLang="zh-CN" sz="1400" b="1" dirty="0"/>
          </a:p>
          <a:p>
            <a:pPr marL="1257300" lvl="2" indent="-342900">
              <a:buFont typeface="+mj-ea"/>
              <a:buAutoNum type="circleNumDbPlain"/>
            </a:pPr>
            <a:r>
              <a:rPr lang="zh-CN" altLang="en-US" sz="1400" b="1" dirty="0">
                <a:solidFill>
                  <a:srgbClr val="FF0000"/>
                </a:solidFill>
              </a:rPr>
              <a:t>前缀分析</a:t>
            </a:r>
            <a:r>
              <a:rPr lang="zh-CN" altLang="en-US" sz="1400" b="1" dirty="0"/>
              <a:t>：首先判断有没有前缀</a:t>
            </a:r>
            <a:r>
              <a:rPr lang="en-US" altLang="zh-CN" sz="1400" b="1" dirty="0"/>
              <a:t>Prefix</a:t>
            </a:r>
            <a:r>
              <a:rPr lang="zh-CN" altLang="en-US" sz="1400" b="1" dirty="0"/>
              <a:t>？如果有，则根据不同的前缀值进行指令功能控制（最多有</a:t>
            </a:r>
            <a:r>
              <a:rPr lang="en-US" altLang="zh-CN" sz="1400" b="1" dirty="0"/>
              <a:t>4</a:t>
            </a:r>
            <a:r>
              <a:rPr lang="zh-CN" altLang="en-US" sz="1400" b="1" dirty="0"/>
              <a:t>个字节的前缀）</a:t>
            </a:r>
            <a:r>
              <a:rPr lang="en-US" altLang="zh-CN" sz="1400" b="1" dirty="0"/>
              <a:t>P171 </a:t>
            </a:r>
          </a:p>
          <a:p>
            <a:pPr marL="1257300" lvl="2" indent="-342900">
              <a:buFont typeface="+mj-ea"/>
              <a:buAutoNum type="circleNumDbPlain"/>
            </a:pPr>
            <a:endParaRPr lang="en-US" altLang="zh-CN" sz="1400" b="1" dirty="0"/>
          </a:p>
          <a:p>
            <a:pPr marL="1257300" lvl="2" indent="-342900">
              <a:buFont typeface="+mj-ea"/>
              <a:buAutoNum type="circleNumDbPlain"/>
            </a:pPr>
            <a:r>
              <a:rPr lang="zh-CN" altLang="en-US" sz="1400" b="1" dirty="0">
                <a:solidFill>
                  <a:srgbClr val="FF0000"/>
                </a:solidFill>
              </a:rPr>
              <a:t>操作码译码</a:t>
            </a:r>
            <a:r>
              <a:rPr lang="zh-CN" altLang="en-US" sz="1400" b="1" dirty="0"/>
              <a:t>：首先判断是单字节操作码，还是双字节操作码（扩展操作码）？不同的操作码对应不同的指令功能；表</a:t>
            </a:r>
            <a:r>
              <a:rPr lang="en-US" altLang="zh-CN" sz="1400" b="1" dirty="0"/>
              <a:t>5.5</a:t>
            </a:r>
            <a:r>
              <a:rPr lang="zh-CN" altLang="en-US" sz="1400" b="1" dirty="0"/>
              <a:t>为</a:t>
            </a:r>
            <a:r>
              <a:rPr lang="en-US" altLang="zh-CN" sz="1400" b="1" dirty="0"/>
              <a:t>ADD</a:t>
            </a:r>
            <a:r>
              <a:rPr lang="zh-CN" altLang="en-US" sz="1400" b="1" dirty="0"/>
              <a:t>指令的部分操作码</a:t>
            </a:r>
            <a:endParaRPr lang="en-US" altLang="zh-CN" sz="1400" b="1" dirty="0"/>
          </a:p>
          <a:p>
            <a:pPr marL="1257300" lvl="2" indent="-342900">
              <a:buFont typeface="+mj-ea"/>
              <a:buAutoNum type="circleNumDbPlain"/>
            </a:pPr>
            <a:endParaRPr lang="en-US" altLang="zh-CN" sz="1400" b="1" dirty="0"/>
          </a:p>
          <a:p>
            <a:pPr marL="1257300" lvl="2" indent="-342900">
              <a:buFont typeface="+mj-ea"/>
              <a:buAutoNum type="circleNumDbPlain"/>
            </a:pPr>
            <a:r>
              <a:rPr lang="zh-CN" altLang="en-US" sz="1400" b="1" dirty="0">
                <a:solidFill>
                  <a:srgbClr val="FF0000"/>
                </a:solidFill>
              </a:rPr>
              <a:t>寻址方式译码</a:t>
            </a:r>
            <a:r>
              <a:rPr lang="zh-CN" altLang="en-US" sz="1400" b="1" dirty="0"/>
              <a:t>：根据</a:t>
            </a:r>
            <a:r>
              <a:rPr lang="en-US" altLang="zh-CN" sz="1400" b="1" dirty="0"/>
              <a:t>Mod R/M</a:t>
            </a:r>
            <a:r>
              <a:rPr lang="zh-CN" altLang="en-US" sz="1400" b="1" dirty="0"/>
              <a:t>字段，确定指令中的操作数和寻址方式，并配合后续的</a:t>
            </a:r>
            <a:r>
              <a:rPr lang="en-US" altLang="zh-CN" sz="1400" b="1" dirty="0"/>
              <a:t>SIB</a:t>
            </a:r>
            <a:r>
              <a:rPr lang="zh-CN" altLang="en-US" sz="1400" b="1" dirty="0"/>
              <a:t>字段、</a:t>
            </a:r>
            <a:r>
              <a:rPr lang="en-US" altLang="zh-CN" sz="1400" b="1" dirty="0" err="1"/>
              <a:t>Disp</a:t>
            </a:r>
            <a:r>
              <a:rPr lang="zh-CN" altLang="en-US" sz="1400" b="1" dirty="0"/>
              <a:t>（偏移量）字段、</a:t>
            </a:r>
            <a:r>
              <a:rPr lang="en-US" altLang="zh-CN" sz="1400" b="1" dirty="0" err="1"/>
              <a:t>Imm</a:t>
            </a:r>
            <a:r>
              <a:rPr lang="zh-CN" altLang="en-US" sz="1400" b="1" dirty="0"/>
              <a:t>（立即数）字段，计算操作数地址</a:t>
            </a:r>
            <a:endParaRPr lang="en-US" altLang="zh-CN" sz="1400" b="1" dirty="0"/>
          </a:p>
          <a:p>
            <a:pPr lvl="2"/>
            <a:endParaRPr lang="en-US" altLang="zh-CN" sz="1400" b="1" dirty="0"/>
          </a:p>
          <a:p>
            <a:pPr lvl="2"/>
            <a:endParaRPr lang="en-US" altLang="zh-CN" sz="1600" b="1" dirty="0"/>
          </a:p>
          <a:p>
            <a:pPr lvl="2"/>
            <a:endParaRPr lang="zh-CN" altLang="en-US" sz="1050" b="1" dirty="0"/>
          </a:p>
        </p:txBody>
      </p:sp>
      <p:graphicFrame>
        <p:nvGraphicFramePr>
          <p:cNvPr id="10" name="表格 10">
            <a:extLst>
              <a:ext uri="{FF2B5EF4-FFF2-40B4-BE49-F238E27FC236}">
                <a16:creationId xmlns:a16="http://schemas.microsoft.com/office/drawing/2014/main" id="{A056709A-5E49-4479-B1B4-596ED4CF7BB0}"/>
              </a:ext>
            </a:extLst>
          </p:cNvPr>
          <p:cNvGraphicFramePr>
            <a:graphicFrameLocks noGrp="1"/>
          </p:cNvGraphicFramePr>
          <p:nvPr>
            <p:extLst>
              <p:ext uri="{D42A27DB-BD31-4B8C-83A1-F6EECF244321}">
                <p14:modId xmlns:p14="http://schemas.microsoft.com/office/powerpoint/2010/main" val="1367474334"/>
              </p:ext>
            </p:extLst>
          </p:nvPr>
        </p:nvGraphicFramePr>
        <p:xfrm>
          <a:off x="1619672" y="4121476"/>
          <a:ext cx="6264696" cy="2415954"/>
        </p:xfrm>
        <a:graphic>
          <a:graphicData uri="http://schemas.openxmlformats.org/drawingml/2006/table">
            <a:tbl>
              <a:tblPr firstRow="1" bandRow="1">
                <a:tableStyleId>{5C22544A-7EE6-4342-B048-85BDC9FD1C3A}</a:tableStyleId>
              </a:tblPr>
              <a:tblGrid>
                <a:gridCol w="764327">
                  <a:extLst>
                    <a:ext uri="{9D8B030D-6E8A-4147-A177-3AD203B41FA5}">
                      <a16:colId xmlns:a16="http://schemas.microsoft.com/office/drawing/2014/main" val="173261187"/>
                    </a:ext>
                  </a:extLst>
                </a:gridCol>
                <a:gridCol w="428948">
                  <a:extLst>
                    <a:ext uri="{9D8B030D-6E8A-4147-A177-3AD203B41FA5}">
                      <a16:colId xmlns:a16="http://schemas.microsoft.com/office/drawing/2014/main" val="3111190525"/>
                    </a:ext>
                  </a:extLst>
                </a:gridCol>
                <a:gridCol w="397759">
                  <a:extLst>
                    <a:ext uri="{9D8B030D-6E8A-4147-A177-3AD203B41FA5}">
                      <a16:colId xmlns:a16="http://schemas.microsoft.com/office/drawing/2014/main" val="1009785172"/>
                    </a:ext>
                  </a:extLst>
                </a:gridCol>
                <a:gridCol w="1392155">
                  <a:extLst>
                    <a:ext uri="{9D8B030D-6E8A-4147-A177-3AD203B41FA5}">
                      <a16:colId xmlns:a16="http://schemas.microsoft.com/office/drawing/2014/main" val="17251857"/>
                    </a:ext>
                  </a:extLst>
                </a:gridCol>
                <a:gridCol w="3281507">
                  <a:extLst>
                    <a:ext uri="{9D8B030D-6E8A-4147-A177-3AD203B41FA5}">
                      <a16:colId xmlns:a16="http://schemas.microsoft.com/office/drawing/2014/main" val="2646694718"/>
                    </a:ext>
                  </a:extLst>
                </a:gridCol>
              </a:tblGrid>
              <a:tr h="127068">
                <a:tc>
                  <a:txBody>
                    <a:bodyPr/>
                    <a:lstStyle/>
                    <a:p>
                      <a:pPr algn="ctr"/>
                      <a:r>
                        <a:rPr lang="zh-CN" altLang="en-US" sz="1200" b="1" dirty="0"/>
                        <a:t>操作码</a:t>
                      </a:r>
                    </a:p>
                  </a:txBody>
                  <a:tcPr/>
                </a:tc>
                <a:tc>
                  <a:txBody>
                    <a:bodyPr/>
                    <a:lstStyle/>
                    <a:p>
                      <a:pPr algn="ctr"/>
                      <a:r>
                        <a:rPr lang="en-US" altLang="zh-CN" sz="1200" b="1" dirty="0"/>
                        <a:t>D</a:t>
                      </a:r>
                      <a:endParaRPr lang="zh-CN" altLang="en-US" sz="1200" b="1" dirty="0"/>
                    </a:p>
                  </a:txBody>
                  <a:tcPr/>
                </a:tc>
                <a:tc>
                  <a:txBody>
                    <a:bodyPr/>
                    <a:lstStyle/>
                    <a:p>
                      <a:pPr algn="ctr"/>
                      <a:r>
                        <a:rPr lang="en-US" altLang="zh-CN" sz="1200" b="1" dirty="0"/>
                        <a:t>w</a:t>
                      </a:r>
                      <a:endParaRPr lang="zh-CN" altLang="en-US" sz="1200" b="1" dirty="0"/>
                    </a:p>
                  </a:txBody>
                  <a:tcPr/>
                </a:tc>
                <a:tc>
                  <a:txBody>
                    <a:bodyPr/>
                    <a:lstStyle/>
                    <a:p>
                      <a:pPr algn="ctr"/>
                      <a:r>
                        <a:rPr lang="zh-CN" altLang="en-US" sz="1200" b="1" dirty="0"/>
                        <a:t>指令形式</a:t>
                      </a:r>
                    </a:p>
                  </a:txBody>
                  <a:tcPr/>
                </a:tc>
                <a:tc>
                  <a:txBody>
                    <a:bodyPr/>
                    <a:lstStyle/>
                    <a:p>
                      <a:pPr algn="ctr"/>
                      <a:r>
                        <a:rPr lang="zh-CN" altLang="en-US" sz="1200" b="1" dirty="0"/>
                        <a:t>说明</a:t>
                      </a:r>
                    </a:p>
                  </a:txBody>
                  <a:tcPr/>
                </a:tc>
                <a:extLst>
                  <a:ext uri="{0D108BD9-81ED-4DB2-BD59-A6C34878D82A}">
                    <a16:rowId xmlns:a16="http://schemas.microsoft.com/office/drawing/2014/main" val="3689203787"/>
                  </a:ext>
                </a:extLst>
              </a:tr>
              <a:tr h="312834">
                <a:tc>
                  <a:txBody>
                    <a:bodyPr/>
                    <a:lstStyle/>
                    <a:p>
                      <a:pPr algn="ctr"/>
                      <a:r>
                        <a:rPr lang="en-US" altLang="zh-CN" sz="1200" b="1" dirty="0"/>
                        <a:t>00</a:t>
                      </a:r>
                      <a:endParaRPr lang="zh-CN" altLang="en-US" sz="1200" b="1" dirty="0"/>
                    </a:p>
                  </a:txBody>
                  <a:tcPr/>
                </a:tc>
                <a:tc>
                  <a:txBody>
                    <a:bodyPr/>
                    <a:lstStyle/>
                    <a:p>
                      <a:pPr algn="ctr"/>
                      <a:r>
                        <a:rPr lang="en-US" altLang="zh-CN" sz="1200" b="1" dirty="0"/>
                        <a:t>0</a:t>
                      </a:r>
                      <a:endParaRPr lang="zh-CN" altLang="en-US" sz="1200" b="1" dirty="0"/>
                    </a:p>
                  </a:txBody>
                  <a:tcPr/>
                </a:tc>
                <a:tc>
                  <a:txBody>
                    <a:bodyPr/>
                    <a:lstStyle/>
                    <a:p>
                      <a:pPr algn="ctr"/>
                      <a:r>
                        <a:rPr lang="en-US" altLang="zh-CN" sz="1200" b="1" dirty="0"/>
                        <a:t>0</a:t>
                      </a:r>
                      <a:endParaRPr lang="zh-CN" altLang="en-US" sz="1200" b="1" dirty="0"/>
                    </a:p>
                  </a:txBody>
                  <a:tcPr/>
                </a:tc>
                <a:tc>
                  <a:txBody>
                    <a:bodyPr/>
                    <a:lstStyle/>
                    <a:p>
                      <a:pPr algn="l"/>
                      <a:r>
                        <a:rPr lang="en-US" altLang="zh-CN" sz="1200" b="1" dirty="0"/>
                        <a:t>ADD r/m8,r8</a:t>
                      </a:r>
                      <a:endParaRPr lang="zh-CN" altLang="en-US" sz="1200" b="1" dirty="0"/>
                    </a:p>
                  </a:txBody>
                  <a:tcPr/>
                </a:tc>
                <a:tc>
                  <a:txBody>
                    <a:bodyPr/>
                    <a:lstStyle/>
                    <a:p>
                      <a:pPr algn="l"/>
                      <a:r>
                        <a:rPr lang="en-US" altLang="zh-CN" sz="1200" b="1" dirty="0"/>
                        <a:t>d=0</a:t>
                      </a:r>
                      <a:r>
                        <a:rPr lang="zh-CN" altLang="en-US" sz="1200" b="1" dirty="0"/>
                        <a:t>，寄存器为源操作数；</a:t>
                      </a:r>
                      <a:r>
                        <a:rPr lang="en-US" altLang="zh-CN" sz="1200" b="1" dirty="0"/>
                        <a:t>w=0</a:t>
                      </a:r>
                      <a:r>
                        <a:rPr lang="zh-CN" altLang="en-US" sz="1200" b="1" dirty="0"/>
                        <a:t>，操作数为</a:t>
                      </a:r>
                      <a:r>
                        <a:rPr lang="en-US" altLang="zh-CN" sz="1200" b="1" dirty="0"/>
                        <a:t>8</a:t>
                      </a:r>
                      <a:r>
                        <a:rPr lang="zh-CN" altLang="en-US" sz="1200" b="1" dirty="0"/>
                        <a:t>位</a:t>
                      </a:r>
                    </a:p>
                  </a:txBody>
                  <a:tcPr/>
                </a:tc>
                <a:extLst>
                  <a:ext uri="{0D108BD9-81ED-4DB2-BD59-A6C34878D82A}">
                    <a16:rowId xmlns:a16="http://schemas.microsoft.com/office/drawing/2014/main" val="593428767"/>
                  </a:ext>
                </a:extLst>
              </a:tr>
              <a:tr h="237048">
                <a:tc>
                  <a:txBody>
                    <a:bodyPr/>
                    <a:lstStyle/>
                    <a:p>
                      <a:pPr algn="ctr"/>
                      <a:r>
                        <a:rPr lang="en-US" altLang="zh-CN" sz="1200" b="1" dirty="0"/>
                        <a:t>01</a:t>
                      </a:r>
                      <a:endParaRPr lang="zh-CN" altLang="en-US" sz="1200" b="1" dirty="0"/>
                    </a:p>
                  </a:txBody>
                  <a:tcPr/>
                </a:tc>
                <a:tc>
                  <a:txBody>
                    <a:bodyPr/>
                    <a:lstStyle/>
                    <a:p>
                      <a:pPr algn="ctr"/>
                      <a:r>
                        <a:rPr lang="en-US" altLang="zh-CN" sz="1200" b="1" dirty="0"/>
                        <a:t>0</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l"/>
                      <a:r>
                        <a:rPr lang="en-US" altLang="zh-CN" sz="1200" b="1" dirty="0"/>
                        <a:t>ADD r/m16,r16</a:t>
                      </a:r>
                      <a:endParaRPr lang="zh-CN" altLang="en-US" sz="1200" b="1" dirty="0"/>
                    </a:p>
                  </a:txBody>
                  <a:tcPr/>
                </a:tc>
                <a:tc rowSpan="2">
                  <a:txBody>
                    <a:bodyPr/>
                    <a:lstStyle/>
                    <a:p>
                      <a:pPr algn="l"/>
                      <a:r>
                        <a:rPr lang="en-US" altLang="zh-CN" sz="1200" b="1" dirty="0"/>
                        <a:t>w=1</a:t>
                      </a:r>
                      <a:r>
                        <a:rPr lang="zh-CN" altLang="en-US" sz="1200" b="1" dirty="0"/>
                        <a:t>，操作数为</a:t>
                      </a:r>
                      <a:r>
                        <a:rPr lang="en-US" altLang="zh-CN" sz="1200" b="1" dirty="0"/>
                        <a:t>16</a:t>
                      </a:r>
                      <a:r>
                        <a:rPr lang="zh-CN" altLang="en-US" sz="1200" b="1" dirty="0"/>
                        <a:t>位或</a:t>
                      </a:r>
                      <a:r>
                        <a:rPr lang="en-US" altLang="zh-CN" sz="1200" b="1" dirty="0"/>
                        <a:t>32</a:t>
                      </a:r>
                      <a:r>
                        <a:rPr lang="zh-CN" altLang="en-US" sz="1200" b="1" dirty="0"/>
                        <a:t>位，操作数位宽取决于运行环境和指令前缀</a:t>
                      </a:r>
                    </a:p>
                  </a:txBody>
                  <a:tcPr anchor="ctr"/>
                </a:tc>
                <a:extLst>
                  <a:ext uri="{0D108BD9-81ED-4DB2-BD59-A6C34878D82A}">
                    <a16:rowId xmlns:a16="http://schemas.microsoft.com/office/drawing/2014/main" val="887308191"/>
                  </a:ext>
                </a:extLst>
              </a:tr>
              <a:tr h="253032">
                <a:tc>
                  <a:txBody>
                    <a:bodyPr/>
                    <a:lstStyle/>
                    <a:p>
                      <a:pPr algn="ctr"/>
                      <a:r>
                        <a:rPr lang="en-US" altLang="zh-CN" sz="1200" b="1" dirty="0"/>
                        <a:t>01</a:t>
                      </a:r>
                      <a:endParaRPr lang="zh-CN" altLang="en-US" sz="1200" b="1" dirty="0"/>
                    </a:p>
                  </a:txBody>
                  <a:tcPr/>
                </a:tc>
                <a:tc>
                  <a:txBody>
                    <a:bodyPr/>
                    <a:lstStyle/>
                    <a:p>
                      <a:pPr algn="ctr"/>
                      <a:r>
                        <a:rPr lang="en-US" altLang="zh-CN" sz="1200" b="1" dirty="0"/>
                        <a:t>0</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l"/>
                      <a:r>
                        <a:rPr lang="en-US" altLang="zh-CN" sz="1200" b="1" dirty="0"/>
                        <a:t>ADD r/m32,r32</a:t>
                      </a:r>
                      <a:endParaRPr lang="zh-CN" altLang="en-US" sz="1200" b="1" dirty="0"/>
                    </a:p>
                  </a:txBody>
                  <a:tcPr/>
                </a:tc>
                <a:tc vMerge="1">
                  <a:txBody>
                    <a:bodyPr/>
                    <a:lstStyle/>
                    <a:p>
                      <a:pPr algn="l"/>
                      <a:endParaRPr lang="zh-CN" altLang="en-US" sz="1000" b="1" dirty="0"/>
                    </a:p>
                  </a:txBody>
                  <a:tcPr/>
                </a:tc>
                <a:extLst>
                  <a:ext uri="{0D108BD9-81ED-4DB2-BD59-A6C34878D82A}">
                    <a16:rowId xmlns:a16="http://schemas.microsoft.com/office/drawing/2014/main" val="3427806558"/>
                  </a:ext>
                </a:extLst>
              </a:tr>
              <a:tr h="237048">
                <a:tc>
                  <a:txBody>
                    <a:bodyPr/>
                    <a:lstStyle/>
                    <a:p>
                      <a:pPr algn="ctr"/>
                      <a:r>
                        <a:rPr lang="en-US" altLang="zh-CN" sz="1200" b="1" dirty="0"/>
                        <a:t>02</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ctr"/>
                      <a:r>
                        <a:rPr lang="en-US" altLang="zh-CN" sz="1200" b="1" dirty="0"/>
                        <a:t>0</a:t>
                      </a:r>
                      <a:endParaRPr lang="zh-CN" altLang="en-US" sz="1200" b="1" dirty="0"/>
                    </a:p>
                  </a:txBody>
                  <a:tcPr/>
                </a:tc>
                <a:tc>
                  <a:txBody>
                    <a:bodyPr/>
                    <a:lstStyle/>
                    <a:p>
                      <a:pPr algn="l"/>
                      <a:r>
                        <a:rPr lang="en-US" altLang="zh-CN" sz="1200" b="1" dirty="0"/>
                        <a:t>ADD r8,r/m8</a:t>
                      </a:r>
                      <a:endParaRPr lang="zh-CN" altLang="en-US" sz="1200" b="1" dirty="0"/>
                    </a:p>
                  </a:txBody>
                  <a:tcPr/>
                </a:tc>
                <a:tc>
                  <a:txBody>
                    <a:bodyPr/>
                    <a:lstStyle/>
                    <a:p>
                      <a:pPr algn="l"/>
                      <a:r>
                        <a:rPr lang="en-US" altLang="zh-CN" sz="1200" b="1" dirty="0"/>
                        <a:t>d=1</a:t>
                      </a:r>
                      <a:r>
                        <a:rPr lang="zh-CN" altLang="en-US" sz="1200" b="1" dirty="0"/>
                        <a:t>，寄存器为目的操作数</a:t>
                      </a:r>
                    </a:p>
                  </a:txBody>
                  <a:tcPr/>
                </a:tc>
                <a:extLst>
                  <a:ext uri="{0D108BD9-81ED-4DB2-BD59-A6C34878D82A}">
                    <a16:rowId xmlns:a16="http://schemas.microsoft.com/office/drawing/2014/main" val="792069226"/>
                  </a:ext>
                </a:extLst>
              </a:tr>
              <a:tr h="237048">
                <a:tc>
                  <a:txBody>
                    <a:bodyPr/>
                    <a:lstStyle/>
                    <a:p>
                      <a:pPr algn="ctr"/>
                      <a:r>
                        <a:rPr lang="en-US" altLang="zh-CN" sz="1200" b="1" dirty="0"/>
                        <a:t>03</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l"/>
                      <a:r>
                        <a:rPr lang="en-US" altLang="zh-CN" sz="1200" b="1" dirty="0"/>
                        <a:t>ADD r16,r/m16</a:t>
                      </a:r>
                      <a:endParaRPr lang="zh-CN" altLang="en-US" sz="1200" b="1" dirty="0"/>
                    </a:p>
                  </a:txBody>
                  <a:tcPr/>
                </a:tc>
                <a:tc rowSpan="2">
                  <a:txBody>
                    <a:bodyPr/>
                    <a:lstStyle/>
                    <a:p>
                      <a:pPr algn="l"/>
                      <a:r>
                        <a:rPr lang="en-US" altLang="zh-CN" sz="1200" b="1" dirty="0"/>
                        <a:t>w=1</a:t>
                      </a:r>
                      <a:r>
                        <a:rPr lang="zh-CN" altLang="en-US" sz="1200" b="1" dirty="0"/>
                        <a:t>，操作数为</a:t>
                      </a:r>
                      <a:r>
                        <a:rPr lang="en-US" altLang="zh-CN" sz="1200" b="1" dirty="0"/>
                        <a:t>16/32</a:t>
                      </a:r>
                      <a:r>
                        <a:rPr lang="zh-CN" altLang="en-US" sz="1200" b="1" dirty="0"/>
                        <a:t>位，操作数位宽取决于运行环境和指令前缀</a:t>
                      </a:r>
                    </a:p>
                  </a:txBody>
                  <a:tcPr anchor="ctr"/>
                </a:tc>
                <a:extLst>
                  <a:ext uri="{0D108BD9-81ED-4DB2-BD59-A6C34878D82A}">
                    <a16:rowId xmlns:a16="http://schemas.microsoft.com/office/drawing/2014/main" val="2251404567"/>
                  </a:ext>
                </a:extLst>
              </a:tr>
              <a:tr h="237048">
                <a:tc>
                  <a:txBody>
                    <a:bodyPr/>
                    <a:lstStyle/>
                    <a:p>
                      <a:pPr algn="ctr"/>
                      <a:r>
                        <a:rPr lang="en-US" altLang="zh-CN" sz="1200" b="1" dirty="0"/>
                        <a:t>03</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l"/>
                      <a:r>
                        <a:rPr lang="en-US" altLang="zh-CN" sz="1200" b="1" dirty="0"/>
                        <a:t>ADD r32,r/m32</a:t>
                      </a:r>
                      <a:endParaRPr lang="zh-CN" altLang="en-US" sz="1200" b="1" dirty="0"/>
                    </a:p>
                  </a:txBody>
                  <a:tcPr/>
                </a:tc>
                <a:tc vMerge="1">
                  <a:txBody>
                    <a:bodyPr/>
                    <a:lstStyle/>
                    <a:p>
                      <a:pPr algn="l"/>
                      <a:endParaRPr lang="zh-CN" altLang="en-US" sz="1000" b="1" dirty="0"/>
                    </a:p>
                  </a:txBody>
                  <a:tcPr/>
                </a:tc>
                <a:extLst>
                  <a:ext uri="{0D108BD9-81ED-4DB2-BD59-A6C34878D82A}">
                    <a16:rowId xmlns:a16="http://schemas.microsoft.com/office/drawing/2014/main" val="100924689"/>
                  </a:ext>
                </a:extLst>
              </a:tr>
              <a:tr h="237048">
                <a:tc>
                  <a:txBody>
                    <a:bodyPr/>
                    <a:lstStyle/>
                    <a:p>
                      <a:pPr algn="ctr"/>
                      <a:r>
                        <a:rPr lang="en-US" altLang="zh-CN" sz="1200" b="1" dirty="0"/>
                        <a:t>83</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ctr"/>
                      <a:r>
                        <a:rPr lang="en-US" altLang="zh-CN" sz="1200" b="1" dirty="0"/>
                        <a:t>1</a:t>
                      </a:r>
                      <a:endParaRPr lang="zh-CN" altLang="en-US" sz="1200" b="1" dirty="0"/>
                    </a:p>
                  </a:txBody>
                  <a:tcPr/>
                </a:tc>
                <a:tc>
                  <a:txBody>
                    <a:bodyPr/>
                    <a:lstStyle/>
                    <a:p>
                      <a:pPr algn="l"/>
                      <a:r>
                        <a:rPr lang="en-US" altLang="zh-CN" sz="1200" b="1" dirty="0"/>
                        <a:t>ADD r/m32,imm8</a:t>
                      </a:r>
                      <a:endParaRPr lang="zh-CN" altLang="en-US" sz="1200" b="1" dirty="0"/>
                    </a:p>
                  </a:txBody>
                  <a:tcPr/>
                </a:tc>
                <a:tc>
                  <a:txBody>
                    <a:bodyPr/>
                    <a:lstStyle/>
                    <a:p>
                      <a:pPr algn="l"/>
                      <a:r>
                        <a:rPr lang="zh-CN" altLang="en-US" sz="1200" b="1" dirty="0"/>
                        <a:t>源操作数为立即数</a:t>
                      </a:r>
                      <a:r>
                        <a:rPr lang="en-US" altLang="zh-CN" sz="1200" b="1" dirty="0"/>
                        <a:t>Imm8; </a:t>
                      </a:r>
                      <a:r>
                        <a:rPr lang="en-US" altLang="zh-CN" sz="1200" b="1" dirty="0">
                          <a:highlight>
                            <a:srgbClr val="FFFF00"/>
                          </a:highlight>
                        </a:rPr>
                        <a:t>Reg/OP</a:t>
                      </a:r>
                      <a:r>
                        <a:rPr lang="zh-CN" altLang="en-US" sz="1200" b="1" dirty="0">
                          <a:highlight>
                            <a:srgbClr val="FFFF00"/>
                          </a:highlight>
                        </a:rPr>
                        <a:t>字段为操作码扩展，值应为</a:t>
                      </a:r>
                      <a:r>
                        <a:rPr lang="en-US" altLang="zh-CN" sz="1200" b="1" dirty="0">
                          <a:highlight>
                            <a:srgbClr val="FFFF00"/>
                          </a:highlight>
                        </a:rPr>
                        <a:t>000</a:t>
                      </a:r>
                      <a:endParaRPr lang="zh-CN" altLang="en-US" sz="1200" b="1" dirty="0">
                        <a:highlight>
                          <a:srgbClr val="FFFF00"/>
                        </a:highlight>
                      </a:endParaRPr>
                    </a:p>
                  </a:txBody>
                  <a:tcPr/>
                </a:tc>
                <a:extLst>
                  <a:ext uri="{0D108BD9-81ED-4DB2-BD59-A6C34878D82A}">
                    <a16:rowId xmlns:a16="http://schemas.microsoft.com/office/drawing/2014/main" val="2781436955"/>
                  </a:ext>
                </a:extLst>
              </a:tr>
            </a:tbl>
          </a:graphicData>
        </a:graphic>
      </p:graphicFrame>
      <p:sp>
        <p:nvSpPr>
          <p:cNvPr id="12" name="文本框 11">
            <a:extLst>
              <a:ext uri="{FF2B5EF4-FFF2-40B4-BE49-F238E27FC236}">
                <a16:creationId xmlns:a16="http://schemas.microsoft.com/office/drawing/2014/main" id="{2FDCC78F-89CD-4D84-8026-19AA9D0D5EE8}"/>
              </a:ext>
            </a:extLst>
          </p:cNvPr>
          <p:cNvSpPr txBox="1"/>
          <p:nvPr/>
        </p:nvSpPr>
        <p:spPr>
          <a:xfrm>
            <a:off x="3419872" y="3717032"/>
            <a:ext cx="2428870" cy="307777"/>
          </a:xfrm>
          <a:prstGeom prst="rect">
            <a:avLst/>
          </a:prstGeom>
          <a:noFill/>
        </p:spPr>
        <p:txBody>
          <a:bodyPr wrap="none" rtlCol="0">
            <a:spAutoFit/>
          </a:bodyPr>
          <a:lstStyle/>
          <a:p>
            <a:r>
              <a:rPr lang="zh-CN" altLang="en-US" sz="1400" b="1" dirty="0"/>
              <a:t>表</a:t>
            </a:r>
            <a:r>
              <a:rPr lang="en-US" altLang="zh-CN" sz="1400" b="1" dirty="0"/>
              <a:t>5.5      ADD</a:t>
            </a:r>
            <a:r>
              <a:rPr lang="zh-CN" altLang="en-US" sz="1400" b="1" dirty="0"/>
              <a:t>指令部分操作码</a:t>
            </a:r>
          </a:p>
        </p:txBody>
      </p:sp>
    </p:spTree>
    <p:extLst>
      <p:ext uri="{BB962C8B-B14F-4D97-AF65-F5344CB8AC3E}">
        <p14:creationId xmlns:p14="http://schemas.microsoft.com/office/powerpoint/2010/main" val="3148959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116632"/>
            <a:ext cx="8229600" cy="4525963"/>
          </a:xfrm>
        </p:spPr>
        <p:txBody>
          <a:bodyPr/>
          <a:lstStyle/>
          <a:p>
            <a:r>
              <a:rPr lang="zh-CN" altLang="en-US" sz="1400" b="1" dirty="0"/>
              <a:t>例</a:t>
            </a:r>
            <a:r>
              <a:rPr lang="en-US" altLang="zh-CN" sz="1400" b="1" dirty="0"/>
              <a:t>5.5</a:t>
            </a:r>
            <a:r>
              <a:rPr lang="zh-CN" altLang="en-US" sz="1400" b="1" dirty="0"/>
              <a:t>：假设在一个基于</a:t>
            </a:r>
            <a:r>
              <a:rPr lang="en-US" altLang="zh-CN" sz="1400" b="1" dirty="0"/>
              <a:t>Intel x86</a:t>
            </a:r>
            <a:r>
              <a:rPr lang="zh-CN" altLang="en-US" sz="1400" b="1" dirty="0"/>
              <a:t>指令集的</a:t>
            </a:r>
            <a:r>
              <a:rPr lang="en-US" altLang="zh-CN" sz="1400" b="1" dirty="0"/>
              <a:t>32</a:t>
            </a:r>
            <a:r>
              <a:rPr lang="zh-CN" altLang="en-US" sz="1400" b="1" dirty="0"/>
              <a:t>位运行环境中，有如下指令字：</a:t>
            </a:r>
            <a:endParaRPr lang="en-US" altLang="zh-CN" sz="1400" b="1" dirty="0"/>
          </a:p>
          <a:p>
            <a:r>
              <a:rPr lang="zh-CN" altLang="en-US" sz="1400" b="1" dirty="0"/>
              <a:t>（</a:t>
            </a:r>
            <a:r>
              <a:rPr lang="en-US" altLang="zh-CN" sz="1400" b="1" dirty="0"/>
              <a:t>1</a:t>
            </a:r>
            <a:r>
              <a:rPr lang="zh-CN" altLang="en-US" sz="1400" b="1" dirty="0"/>
              <a:t>）</a:t>
            </a:r>
            <a:r>
              <a:rPr lang="en-US" altLang="zh-CN" sz="1400" b="1" dirty="0">
                <a:solidFill>
                  <a:srgbClr val="FF0000"/>
                </a:solidFill>
              </a:rPr>
              <a:t>01C2H</a:t>
            </a:r>
            <a:r>
              <a:rPr lang="zh-CN" altLang="en-US" sz="1400" b="1" dirty="0"/>
              <a:t>；（</a:t>
            </a:r>
            <a:r>
              <a:rPr lang="en-US" altLang="zh-CN" sz="1400" b="1" dirty="0"/>
              <a:t>2</a:t>
            </a:r>
            <a:r>
              <a:rPr lang="zh-CN" altLang="en-US" sz="1400" b="1" dirty="0"/>
              <a:t>）</a:t>
            </a:r>
            <a:r>
              <a:rPr lang="en-US" altLang="zh-CN" sz="1400" b="1" dirty="0"/>
              <a:t>2E 033BH</a:t>
            </a:r>
            <a:r>
              <a:rPr lang="zh-CN" altLang="en-US" sz="1400" b="1" dirty="0"/>
              <a:t>；（</a:t>
            </a:r>
            <a:r>
              <a:rPr lang="en-US" altLang="zh-CN" sz="1400" b="1" dirty="0"/>
              <a:t>3</a:t>
            </a:r>
            <a:r>
              <a:rPr lang="zh-CN" altLang="en-US" sz="1400" b="1" dirty="0"/>
              <a:t>）</a:t>
            </a:r>
            <a:r>
              <a:rPr lang="en-US" altLang="zh-CN" sz="1400" b="1" dirty="0"/>
              <a:t>034C BB66H</a:t>
            </a:r>
            <a:r>
              <a:rPr lang="zh-CN" altLang="en-US" sz="1400" b="1" dirty="0"/>
              <a:t>；（</a:t>
            </a:r>
            <a:r>
              <a:rPr lang="en-US" altLang="zh-CN" sz="1400" b="1" dirty="0"/>
              <a:t>4</a:t>
            </a:r>
            <a:r>
              <a:rPr lang="zh-CN" altLang="en-US" sz="1400" b="1" dirty="0"/>
              <a:t>）</a:t>
            </a:r>
            <a:r>
              <a:rPr lang="en-US" altLang="zh-CN" sz="1400" b="1" dirty="0"/>
              <a:t>8304 BB66H</a:t>
            </a:r>
          </a:p>
          <a:p>
            <a:r>
              <a:rPr lang="zh-CN" altLang="en-US" sz="1400" b="1" dirty="0"/>
              <a:t>请结合表</a:t>
            </a:r>
            <a:r>
              <a:rPr lang="en-US" altLang="zh-CN" sz="1400" b="1" dirty="0"/>
              <a:t>5.5</a:t>
            </a:r>
            <a:r>
              <a:rPr lang="zh-CN" altLang="en-US" sz="1400" b="1" dirty="0"/>
              <a:t>所示的指令操作码给出对应指令字的汇编代码。</a:t>
            </a:r>
            <a:endParaRPr lang="en-US" altLang="zh-CN" sz="1400" b="1" dirty="0"/>
          </a:p>
          <a:p>
            <a:endParaRPr lang="en-US" altLang="zh-CN" sz="1400" b="1" dirty="0"/>
          </a:p>
          <a:p>
            <a:r>
              <a:rPr lang="zh-CN" altLang="en-US" sz="1400" b="1" dirty="0"/>
              <a:t>解：</a:t>
            </a:r>
            <a:endParaRPr lang="en-US" altLang="zh-CN" sz="1400" b="1" dirty="0"/>
          </a:p>
          <a:p>
            <a:endParaRPr lang="en-US" altLang="zh-CN" sz="1400" b="1" dirty="0"/>
          </a:p>
          <a:p>
            <a:r>
              <a:rPr lang="zh-CN" altLang="en-US" sz="1400" b="1" dirty="0"/>
              <a:t>（</a:t>
            </a:r>
            <a:r>
              <a:rPr lang="en-US" altLang="zh-CN" sz="1400" b="1" dirty="0"/>
              <a:t>1</a:t>
            </a:r>
            <a:r>
              <a:rPr lang="zh-CN" altLang="en-US" sz="1400" b="1" dirty="0"/>
              <a:t>）</a:t>
            </a:r>
            <a:endParaRPr lang="en-US" altLang="zh-CN" sz="1400" b="1" dirty="0"/>
          </a:p>
          <a:p>
            <a:pPr lvl="1"/>
            <a:r>
              <a:rPr lang="zh-CN" altLang="en-US" sz="1200" b="1" dirty="0"/>
              <a:t>指令字</a:t>
            </a:r>
            <a:r>
              <a:rPr lang="en-US" altLang="zh-CN" sz="1200" b="1" dirty="0"/>
              <a:t>01C2H</a:t>
            </a:r>
            <a:r>
              <a:rPr lang="zh-CN" altLang="en-US" sz="1200" b="1" dirty="0"/>
              <a:t>的指令格式如图</a:t>
            </a:r>
            <a:r>
              <a:rPr lang="en-US" altLang="zh-CN" sz="1200" b="1" dirty="0"/>
              <a:t>5.20</a:t>
            </a:r>
            <a:r>
              <a:rPr lang="zh-CN" altLang="en-US" sz="1200" b="1" dirty="0"/>
              <a:t>所示：</a:t>
            </a:r>
            <a:endParaRPr lang="en-US" altLang="zh-CN" sz="1200" b="1" dirty="0"/>
          </a:p>
          <a:p>
            <a:pPr lvl="1"/>
            <a:endParaRPr lang="en-US" altLang="zh-CN" sz="1200" b="1" dirty="0"/>
          </a:p>
          <a:p>
            <a:pPr lvl="1"/>
            <a:r>
              <a:rPr lang="zh-CN" altLang="en-US" sz="1200" b="1" dirty="0"/>
              <a:t>操作码</a:t>
            </a:r>
            <a:r>
              <a:rPr lang="en-US" altLang="zh-CN" sz="1200" b="1" dirty="0"/>
              <a:t>=01</a:t>
            </a:r>
            <a:r>
              <a:rPr lang="zh-CN" altLang="en-US" sz="1200" b="1" dirty="0"/>
              <a:t>，且</a:t>
            </a:r>
            <a:r>
              <a:rPr lang="en-US" altLang="zh-CN" sz="1200" b="1" dirty="0"/>
              <a:t>d=0</a:t>
            </a:r>
            <a:r>
              <a:rPr lang="zh-CN" altLang="en-US" sz="1200" b="1" dirty="0"/>
              <a:t>、</a:t>
            </a:r>
            <a:r>
              <a:rPr lang="en-US" altLang="zh-CN" sz="1200" b="1" dirty="0"/>
              <a:t>w=1</a:t>
            </a:r>
            <a:r>
              <a:rPr lang="zh-CN" altLang="en-US" sz="1200" b="1" dirty="0"/>
              <a:t>，表示为“</a:t>
            </a:r>
            <a:r>
              <a:rPr lang="en-US" altLang="zh-CN" sz="1200" b="1" dirty="0">
                <a:solidFill>
                  <a:srgbClr val="FF0000"/>
                </a:solidFill>
              </a:rPr>
              <a:t>ADD r/m32,r32</a:t>
            </a:r>
            <a:r>
              <a:rPr lang="zh-CN" altLang="en-US" sz="1200" b="1" dirty="0"/>
              <a:t>”指令（</a:t>
            </a:r>
            <a:r>
              <a:rPr lang="en-US" altLang="zh-CN" sz="1200" b="1" dirty="0"/>
              <a:t>32</a:t>
            </a:r>
            <a:r>
              <a:rPr lang="zh-CN" altLang="en-US" sz="1200" b="1" dirty="0"/>
              <a:t>位运行环境）</a:t>
            </a:r>
            <a:endParaRPr lang="en-US" altLang="zh-CN" sz="1200" b="1" dirty="0"/>
          </a:p>
          <a:p>
            <a:pPr lvl="1"/>
            <a:endParaRPr lang="en-US" altLang="zh-CN" sz="1200" b="1" dirty="0"/>
          </a:p>
          <a:p>
            <a:pPr lvl="1"/>
            <a:r>
              <a:rPr lang="en-US" altLang="zh-CN" sz="1200" b="1" dirty="0"/>
              <a:t>Mod=11</a:t>
            </a:r>
            <a:r>
              <a:rPr lang="zh-CN" altLang="en-US" sz="1200" b="1" dirty="0"/>
              <a:t>，表示是寄存器寻址，因此指令为“</a:t>
            </a:r>
            <a:r>
              <a:rPr lang="en-US" altLang="zh-CN" sz="1200" b="1" dirty="0">
                <a:solidFill>
                  <a:srgbClr val="FF0000"/>
                </a:solidFill>
              </a:rPr>
              <a:t>ADD r32,r32</a:t>
            </a:r>
            <a:r>
              <a:rPr lang="zh-CN" altLang="en-US" sz="1200" b="1" dirty="0"/>
              <a:t>”</a:t>
            </a:r>
            <a:endParaRPr lang="en-US" altLang="zh-CN" sz="1200" b="1" dirty="0"/>
          </a:p>
          <a:p>
            <a:pPr lvl="1"/>
            <a:endParaRPr lang="en-US" altLang="zh-CN" sz="1200" b="1" dirty="0"/>
          </a:p>
          <a:p>
            <a:pPr lvl="1"/>
            <a:r>
              <a:rPr lang="en-US" altLang="zh-CN" sz="1200" b="1" dirty="0"/>
              <a:t>Reg/OP=000</a:t>
            </a:r>
            <a:r>
              <a:rPr lang="zh-CN" altLang="en-US" sz="1200" b="1" dirty="0"/>
              <a:t>，表示源操作数为“</a:t>
            </a:r>
            <a:r>
              <a:rPr lang="en-US" altLang="zh-CN" sz="1200" b="1" dirty="0"/>
              <a:t>EAX</a:t>
            </a:r>
            <a:r>
              <a:rPr lang="zh-CN" altLang="en-US" sz="1200" b="1" dirty="0"/>
              <a:t>”；</a:t>
            </a:r>
            <a:r>
              <a:rPr lang="en-US" altLang="zh-CN" sz="1200" b="1" dirty="0"/>
              <a:t>R/M=010</a:t>
            </a:r>
            <a:r>
              <a:rPr lang="zh-CN" altLang="en-US" sz="1200" b="1" dirty="0"/>
              <a:t>，表示目的操作数为“</a:t>
            </a:r>
            <a:r>
              <a:rPr lang="en-US" altLang="zh-CN" sz="1200" b="1" dirty="0"/>
              <a:t>EDX</a:t>
            </a:r>
            <a:r>
              <a:rPr lang="zh-CN" altLang="en-US" sz="1200" b="1" dirty="0"/>
              <a:t>”</a:t>
            </a:r>
            <a:endParaRPr lang="en-US" altLang="zh-CN" sz="1200" b="1" dirty="0"/>
          </a:p>
          <a:p>
            <a:pPr lvl="1"/>
            <a:r>
              <a:rPr lang="en-US" altLang="zh-CN" sz="1200" b="1" dirty="0"/>
              <a:t>                                            </a:t>
            </a:r>
            <a:r>
              <a:rPr lang="en-US" altLang="zh-CN" sz="1200" b="1" dirty="0">
                <a:highlight>
                  <a:srgbClr val="FFFF00"/>
                </a:highlight>
              </a:rPr>
              <a:t>d=0,</a:t>
            </a:r>
            <a:r>
              <a:rPr lang="zh-CN" altLang="en-US" sz="1200" b="1" dirty="0">
                <a:highlight>
                  <a:srgbClr val="FFFF00"/>
                </a:highlight>
              </a:rPr>
              <a:t>表示</a:t>
            </a:r>
            <a:r>
              <a:rPr lang="en-US" altLang="zh-CN" sz="1200" b="1" dirty="0">
                <a:highlight>
                  <a:srgbClr val="FFFF00"/>
                </a:highlight>
              </a:rPr>
              <a:t>Reg/op</a:t>
            </a:r>
            <a:r>
              <a:rPr lang="zh-CN" altLang="en-US" sz="1200" b="1" dirty="0">
                <a:highlight>
                  <a:srgbClr val="FFFF00"/>
                </a:highlight>
              </a:rPr>
              <a:t>为源操作数</a:t>
            </a:r>
            <a:endParaRPr lang="en-US" altLang="zh-CN" sz="1200" b="1" dirty="0">
              <a:highlight>
                <a:srgbClr val="FFFF00"/>
              </a:highlight>
            </a:endParaRPr>
          </a:p>
          <a:p>
            <a:pPr lvl="1"/>
            <a:endParaRPr lang="en-US" altLang="zh-CN" sz="1200" b="1" dirty="0"/>
          </a:p>
          <a:p>
            <a:pPr lvl="1"/>
            <a:r>
              <a:rPr lang="zh-CN" altLang="en-US" sz="1200" b="1" dirty="0"/>
              <a:t>因此指令字</a:t>
            </a:r>
            <a:r>
              <a:rPr lang="en-US" altLang="zh-CN" sz="1200" b="1" dirty="0"/>
              <a:t>01C2H</a:t>
            </a:r>
            <a:r>
              <a:rPr lang="zh-CN" altLang="en-US" sz="1200" b="1" dirty="0"/>
              <a:t>对应的指令为“</a:t>
            </a:r>
            <a:r>
              <a:rPr lang="en-US" altLang="zh-CN" sz="1200" b="1" dirty="0">
                <a:solidFill>
                  <a:srgbClr val="FF0000"/>
                </a:solidFill>
              </a:rPr>
              <a:t>ADD EDX, EAX</a:t>
            </a:r>
            <a:r>
              <a:rPr lang="zh-CN" altLang="en-US" sz="1200" b="1" dirty="0"/>
              <a:t>”</a:t>
            </a:r>
            <a:endParaRPr lang="en-US" altLang="zh-CN" sz="1000" b="1" dirty="0"/>
          </a:p>
          <a:p>
            <a:pPr lvl="1"/>
            <a:endParaRPr lang="en-US" altLang="zh-CN" sz="1000" b="1" dirty="0"/>
          </a:p>
          <a:p>
            <a:endParaRPr lang="en-US" altLang="zh-CN" sz="1400" b="1" dirty="0"/>
          </a:p>
          <a:p>
            <a:endParaRPr lang="en-US" altLang="zh-CN" sz="1400" b="1" dirty="0"/>
          </a:p>
          <a:p>
            <a:endParaRPr lang="en-US" altLang="zh-CN" sz="1400" b="1" dirty="0"/>
          </a:p>
          <a:p>
            <a:endParaRPr lang="en-US" altLang="zh-CN" sz="1400" b="1" dirty="0"/>
          </a:p>
          <a:p>
            <a:pPr lvl="2"/>
            <a:endParaRPr lang="en-US" altLang="zh-CN" sz="1400" b="1" dirty="0"/>
          </a:p>
          <a:p>
            <a:pPr lvl="2"/>
            <a:endParaRPr lang="zh-CN" altLang="en-US" sz="1400" b="1" dirty="0"/>
          </a:p>
        </p:txBody>
      </p:sp>
      <p:graphicFrame>
        <p:nvGraphicFramePr>
          <p:cNvPr id="2" name="表格 3">
            <a:extLst>
              <a:ext uri="{FF2B5EF4-FFF2-40B4-BE49-F238E27FC236}">
                <a16:creationId xmlns:a16="http://schemas.microsoft.com/office/drawing/2014/main" id="{44B7C7A5-967D-4B38-8E36-3FFB1B10EC17}"/>
              </a:ext>
            </a:extLst>
          </p:cNvPr>
          <p:cNvGraphicFramePr>
            <a:graphicFrameLocks noGrp="1"/>
          </p:cNvGraphicFramePr>
          <p:nvPr>
            <p:extLst>
              <p:ext uri="{D42A27DB-BD31-4B8C-83A1-F6EECF244321}">
                <p14:modId xmlns:p14="http://schemas.microsoft.com/office/powerpoint/2010/main" val="1835499398"/>
              </p:ext>
            </p:extLst>
          </p:nvPr>
        </p:nvGraphicFramePr>
        <p:xfrm>
          <a:off x="4628762" y="1232044"/>
          <a:ext cx="2088232" cy="428433"/>
        </p:xfrm>
        <a:graphic>
          <a:graphicData uri="http://schemas.openxmlformats.org/drawingml/2006/table">
            <a:tbl>
              <a:tblPr firstRow="1" bandRow="1">
                <a:tableStyleId>{5C22544A-7EE6-4342-B048-85BDC9FD1C3A}</a:tableStyleId>
              </a:tblPr>
              <a:tblGrid>
                <a:gridCol w="261029">
                  <a:extLst>
                    <a:ext uri="{9D8B030D-6E8A-4147-A177-3AD203B41FA5}">
                      <a16:colId xmlns:a16="http://schemas.microsoft.com/office/drawing/2014/main" val="3676155010"/>
                    </a:ext>
                  </a:extLst>
                </a:gridCol>
                <a:gridCol w="261029">
                  <a:extLst>
                    <a:ext uri="{9D8B030D-6E8A-4147-A177-3AD203B41FA5}">
                      <a16:colId xmlns:a16="http://schemas.microsoft.com/office/drawing/2014/main" val="3843554800"/>
                    </a:ext>
                  </a:extLst>
                </a:gridCol>
                <a:gridCol w="261029">
                  <a:extLst>
                    <a:ext uri="{9D8B030D-6E8A-4147-A177-3AD203B41FA5}">
                      <a16:colId xmlns:a16="http://schemas.microsoft.com/office/drawing/2014/main" val="3939858793"/>
                    </a:ext>
                  </a:extLst>
                </a:gridCol>
                <a:gridCol w="261029">
                  <a:extLst>
                    <a:ext uri="{9D8B030D-6E8A-4147-A177-3AD203B41FA5}">
                      <a16:colId xmlns:a16="http://schemas.microsoft.com/office/drawing/2014/main" val="4022389101"/>
                    </a:ext>
                  </a:extLst>
                </a:gridCol>
                <a:gridCol w="261029">
                  <a:extLst>
                    <a:ext uri="{9D8B030D-6E8A-4147-A177-3AD203B41FA5}">
                      <a16:colId xmlns:a16="http://schemas.microsoft.com/office/drawing/2014/main" val="2931487735"/>
                    </a:ext>
                  </a:extLst>
                </a:gridCol>
                <a:gridCol w="261029">
                  <a:extLst>
                    <a:ext uri="{9D8B030D-6E8A-4147-A177-3AD203B41FA5}">
                      <a16:colId xmlns:a16="http://schemas.microsoft.com/office/drawing/2014/main" val="1865540837"/>
                    </a:ext>
                  </a:extLst>
                </a:gridCol>
                <a:gridCol w="261029">
                  <a:extLst>
                    <a:ext uri="{9D8B030D-6E8A-4147-A177-3AD203B41FA5}">
                      <a16:colId xmlns:a16="http://schemas.microsoft.com/office/drawing/2014/main" val="2540173957"/>
                    </a:ext>
                  </a:extLst>
                </a:gridCol>
                <a:gridCol w="261029">
                  <a:extLst>
                    <a:ext uri="{9D8B030D-6E8A-4147-A177-3AD203B41FA5}">
                      <a16:colId xmlns:a16="http://schemas.microsoft.com/office/drawing/2014/main" val="1881891589"/>
                    </a:ext>
                  </a:extLst>
                </a:gridCol>
              </a:tblGrid>
              <a:tr h="202307">
                <a:tc gridSpan="6">
                  <a:txBody>
                    <a:bodyPr/>
                    <a:lstStyle/>
                    <a:p>
                      <a:pPr algn="ctr"/>
                      <a:r>
                        <a:rPr lang="en-US" altLang="zh-CN" sz="800" b="1" dirty="0"/>
                        <a:t>OP</a:t>
                      </a:r>
                      <a:endParaRPr lang="zh-CN" altLang="en-US" sz="800" b="1"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a:txBody>
                    <a:bodyPr/>
                    <a:lstStyle/>
                    <a:p>
                      <a:pPr algn="ctr"/>
                      <a:r>
                        <a:rPr lang="en-US" altLang="zh-CN" sz="800" b="1" dirty="0"/>
                        <a:t>d</a:t>
                      </a:r>
                      <a:endParaRPr lang="zh-CN" altLang="en-US" sz="800" b="1" dirty="0"/>
                    </a:p>
                  </a:txBody>
                  <a:tcPr/>
                </a:tc>
                <a:tc>
                  <a:txBody>
                    <a:bodyPr/>
                    <a:lstStyle/>
                    <a:p>
                      <a:pPr algn="ctr"/>
                      <a:r>
                        <a:rPr lang="en-US" altLang="zh-CN" sz="800" b="1" dirty="0"/>
                        <a:t>w</a:t>
                      </a:r>
                      <a:endParaRPr lang="zh-CN" altLang="en-US" sz="800" b="1" dirty="0"/>
                    </a:p>
                  </a:txBody>
                  <a:tcPr/>
                </a:tc>
                <a:extLst>
                  <a:ext uri="{0D108BD9-81ED-4DB2-BD59-A6C34878D82A}">
                    <a16:rowId xmlns:a16="http://schemas.microsoft.com/office/drawing/2014/main" val="2046097103"/>
                  </a:ext>
                </a:extLst>
              </a:tr>
              <a:tr h="215073">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1</a:t>
                      </a:r>
                      <a:endParaRPr lang="zh-CN" altLang="en-US" sz="800" b="1" dirty="0"/>
                    </a:p>
                  </a:txBody>
                  <a:tcPr/>
                </a:tc>
                <a:extLst>
                  <a:ext uri="{0D108BD9-81ED-4DB2-BD59-A6C34878D82A}">
                    <a16:rowId xmlns:a16="http://schemas.microsoft.com/office/drawing/2014/main" val="3543678504"/>
                  </a:ext>
                </a:extLst>
              </a:tr>
            </a:tbl>
          </a:graphicData>
        </a:graphic>
      </p:graphicFrame>
      <p:graphicFrame>
        <p:nvGraphicFramePr>
          <p:cNvPr id="6" name="表格 3">
            <a:extLst>
              <a:ext uri="{FF2B5EF4-FFF2-40B4-BE49-F238E27FC236}">
                <a16:creationId xmlns:a16="http://schemas.microsoft.com/office/drawing/2014/main" id="{6908E94C-63A0-494F-B89F-FCDDF3E92F4E}"/>
              </a:ext>
            </a:extLst>
          </p:cNvPr>
          <p:cNvGraphicFramePr>
            <a:graphicFrameLocks noGrp="1"/>
          </p:cNvGraphicFramePr>
          <p:nvPr>
            <p:extLst>
              <p:ext uri="{D42A27DB-BD31-4B8C-83A1-F6EECF244321}">
                <p14:modId xmlns:p14="http://schemas.microsoft.com/office/powerpoint/2010/main" val="3983555588"/>
              </p:ext>
            </p:extLst>
          </p:nvPr>
        </p:nvGraphicFramePr>
        <p:xfrm>
          <a:off x="6948264" y="1209611"/>
          <a:ext cx="2160240" cy="426720"/>
        </p:xfrm>
        <a:graphic>
          <a:graphicData uri="http://schemas.openxmlformats.org/drawingml/2006/table">
            <a:tbl>
              <a:tblPr firstRow="1" bandRow="1">
                <a:tableStyleId>{5C22544A-7EE6-4342-B048-85BDC9FD1C3A}</a:tableStyleId>
              </a:tblPr>
              <a:tblGrid>
                <a:gridCol w="270030">
                  <a:extLst>
                    <a:ext uri="{9D8B030D-6E8A-4147-A177-3AD203B41FA5}">
                      <a16:colId xmlns:a16="http://schemas.microsoft.com/office/drawing/2014/main" val="3676155010"/>
                    </a:ext>
                  </a:extLst>
                </a:gridCol>
                <a:gridCol w="270030">
                  <a:extLst>
                    <a:ext uri="{9D8B030D-6E8A-4147-A177-3AD203B41FA5}">
                      <a16:colId xmlns:a16="http://schemas.microsoft.com/office/drawing/2014/main" val="3843554800"/>
                    </a:ext>
                  </a:extLst>
                </a:gridCol>
                <a:gridCol w="270030">
                  <a:extLst>
                    <a:ext uri="{9D8B030D-6E8A-4147-A177-3AD203B41FA5}">
                      <a16:colId xmlns:a16="http://schemas.microsoft.com/office/drawing/2014/main" val="3939858793"/>
                    </a:ext>
                  </a:extLst>
                </a:gridCol>
                <a:gridCol w="270030">
                  <a:extLst>
                    <a:ext uri="{9D8B030D-6E8A-4147-A177-3AD203B41FA5}">
                      <a16:colId xmlns:a16="http://schemas.microsoft.com/office/drawing/2014/main" val="4022389101"/>
                    </a:ext>
                  </a:extLst>
                </a:gridCol>
                <a:gridCol w="270030">
                  <a:extLst>
                    <a:ext uri="{9D8B030D-6E8A-4147-A177-3AD203B41FA5}">
                      <a16:colId xmlns:a16="http://schemas.microsoft.com/office/drawing/2014/main" val="2931487735"/>
                    </a:ext>
                  </a:extLst>
                </a:gridCol>
                <a:gridCol w="270030">
                  <a:extLst>
                    <a:ext uri="{9D8B030D-6E8A-4147-A177-3AD203B41FA5}">
                      <a16:colId xmlns:a16="http://schemas.microsoft.com/office/drawing/2014/main" val="1865540837"/>
                    </a:ext>
                  </a:extLst>
                </a:gridCol>
                <a:gridCol w="270030">
                  <a:extLst>
                    <a:ext uri="{9D8B030D-6E8A-4147-A177-3AD203B41FA5}">
                      <a16:colId xmlns:a16="http://schemas.microsoft.com/office/drawing/2014/main" val="2540173957"/>
                    </a:ext>
                  </a:extLst>
                </a:gridCol>
                <a:gridCol w="270030">
                  <a:extLst>
                    <a:ext uri="{9D8B030D-6E8A-4147-A177-3AD203B41FA5}">
                      <a16:colId xmlns:a16="http://schemas.microsoft.com/office/drawing/2014/main" val="1881891589"/>
                    </a:ext>
                  </a:extLst>
                </a:gridCol>
              </a:tblGrid>
              <a:tr h="176502">
                <a:tc gridSpan="2">
                  <a:txBody>
                    <a:bodyPr/>
                    <a:lstStyle/>
                    <a:p>
                      <a:pPr algn="ctr"/>
                      <a:r>
                        <a:rPr lang="en-US" altLang="zh-CN" sz="800" b="1" dirty="0"/>
                        <a:t>Mod</a:t>
                      </a:r>
                      <a:endParaRPr lang="zh-CN" altLang="en-US" sz="800" b="1" dirty="0"/>
                    </a:p>
                  </a:txBody>
                  <a:tcPr/>
                </a:tc>
                <a:tc hMerge="1">
                  <a:txBody>
                    <a:bodyPr/>
                    <a:lstStyle/>
                    <a:p>
                      <a:endParaRPr lang="zh-CN" altLang="en-US" sz="1200" b="1" dirty="0"/>
                    </a:p>
                  </a:txBody>
                  <a:tcPr/>
                </a:tc>
                <a:tc gridSpan="3">
                  <a:txBody>
                    <a:bodyPr/>
                    <a:lstStyle/>
                    <a:p>
                      <a:pPr algn="ctr"/>
                      <a:r>
                        <a:rPr lang="en-US" altLang="zh-CN" sz="800" b="1" dirty="0"/>
                        <a:t>Reg/OP</a:t>
                      </a:r>
                      <a:endParaRPr lang="zh-CN" altLang="en-US" sz="800" b="1" dirty="0"/>
                    </a:p>
                  </a:txBody>
                  <a:tcPr/>
                </a:tc>
                <a:tc hMerge="1">
                  <a:txBody>
                    <a:bodyPr/>
                    <a:lstStyle/>
                    <a:p>
                      <a:endParaRPr lang="zh-CN" altLang="en-US" sz="1200" b="1" dirty="0"/>
                    </a:p>
                  </a:txBody>
                  <a:tcPr/>
                </a:tc>
                <a:tc hMerge="1">
                  <a:txBody>
                    <a:bodyPr/>
                    <a:lstStyle/>
                    <a:p>
                      <a:endParaRPr lang="zh-CN" altLang="en-US" sz="1200" b="1" dirty="0"/>
                    </a:p>
                  </a:txBody>
                  <a:tcPr/>
                </a:tc>
                <a:tc gridSpan="3">
                  <a:txBody>
                    <a:bodyPr/>
                    <a:lstStyle/>
                    <a:p>
                      <a:pPr algn="ctr"/>
                      <a:r>
                        <a:rPr lang="en-US" altLang="zh-CN" sz="800" b="1" dirty="0"/>
                        <a:t>R/M</a:t>
                      </a:r>
                    </a:p>
                  </a:txBody>
                  <a:tcPr/>
                </a:tc>
                <a:tc hMerge="1">
                  <a:txBody>
                    <a:bodyPr/>
                    <a:lstStyle/>
                    <a:p>
                      <a:r>
                        <a:rPr lang="en-US" altLang="zh-CN" sz="1200" b="1" dirty="0"/>
                        <a:t>d</a:t>
                      </a:r>
                      <a:endParaRPr lang="zh-CN" altLang="en-US" sz="1200" b="1" dirty="0"/>
                    </a:p>
                  </a:txBody>
                  <a:tcPr/>
                </a:tc>
                <a:tc hMerge="1">
                  <a:txBody>
                    <a:bodyPr/>
                    <a:lstStyle/>
                    <a:p>
                      <a:r>
                        <a:rPr lang="en-US" altLang="zh-CN" sz="1200" b="1" dirty="0"/>
                        <a:t>w</a:t>
                      </a:r>
                      <a:endParaRPr lang="zh-CN" altLang="en-US" sz="1200" b="1" dirty="0"/>
                    </a:p>
                  </a:txBody>
                  <a:tcPr/>
                </a:tc>
                <a:extLst>
                  <a:ext uri="{0D108BD9-81ED-4DB2-BD59-A6C34878D82A}">
                    <a16:rowId xmlns:a16="http://schemas.microsoft.com/office/drawing/2014/main" val="2046097103"/>
                  </a:ext>
                </a:extLst>
              </a:tr>
              <a:tr h="176502">
                <a:tc>
                  <a:txBody>
                    <a:bodyPr/>
                    <a:lstStyle/>
                    <a:p>
                      <a:pPr algn="ctr"/>
                      <a:r>
                        <a:rPr lang="en-US" altLang="zh-CN" sz="800" b="1" dirty="0"/>
                        <a:t>1</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ctr"/>
                      <a:r>
                        <a:rPr lang="en-US" altLang="zh-CN" sz="800" b="1" dirty="0"/>
                        <a:t>0</a:t>
                      </a:r>
                      <a:endParaRPr lang="zh-CN" altLang="en-US" sz="800" b="1" dirty="0"/>
                    </a:p>
                  </a:txBody>
                  <a:tcPr/>
                </a:tc>
                <a:extLst>
                  <a:ext uri="{0D108BD9-81ED-4DB2-BD59-A6C34878D82A}">
                    <a16:rowId xmlns:a16="http://schemas.microsoft.com/office/drawing/2014/main" val="3543678504"/>
                  </a:ext>
                </a:extLst>
              </a:tr>
            </a:tbl>
          </a:graphicData>
        </a:graphic>
      </p:graphicFrame>
      <p:sp>
        <p:nvSpPr>
          <p:cNvPr id="4" name="文本框 3">
            <a:extLst>
              <a:ext uri="{FF2B5EF4-FFF2-40B4-BE49-F238E27FC236}">
                <a16:creationId xmlns:a16="http://schemas.microsoft.com/office/drawing/2014/main" id="{5DC0F27D-AB01-4175-B4C1-ECB411637DB5}"/>
              </a:ext>
            </a:extLst>
          </p:cNvPr>
          <p:cNvSpPr txBox="1"/>
          <p:nvPr/>
        </p:nvSpPr>
        <p:spPr>
          <a:xfrm>
            <a:off x="5576256" y="991360"/>
            <a:ext cx="341760" cy="276999"/>
          </a:xfrm>
          <a:prstGeom prst="rect">
            <a:avLst/>
          </a:prstGeom>
          <a:noFill/>
        </p:spPr>
        <p:txBody>
          <a:bodyPr wrap="none" rtlCol="0">
            <a:spAutoFit/>
          </a:bodyPr>
          <a:lstStyle/>
          <a:p>
            <a:r>
              <a:rPr lang="en-US" altLang="zh-CN" sz="1200" b="1" dirty="0"/>
              <a:t>01</a:t>
            </a:r>
            <a:endParaRPr lang="zh-CN" altLang="en-US" sz="1200" b="1" dirty="0"/>
          </a:p>
        </p:txBody>
      </p:sp>
      <p:sp>
        <p:nvSpPr>
          <p:cNvPr id="7" name="文本框 6">
            <a:extLst>
              <a:ext uri="{FF2B5EF4-FFF2-40B4-BE49-F238E27FC236}">
                <a16:creationId xmlns:a16="http://schemas.microsoft.com/office/drawing/2014/main" id="{C502D99C-3A98-42F5-A3C5-4EC0BC87DBA0}"/>
              </a:ext>
            </a:extLst>
          </p:cNvPr>
          <p:cNvSpPr txBox="1"/>
          <p:nvPr/>
        </p:nvSpPr>
        <p:spPr>
          <a:xfrm>
            <a:off x="7827434" y="980728"/>
            <a:ext cx="344966" cy="276999"/>
          </a:xfrm>
          <a:prstGeom prst="rect">
            <a:avLst/>
          </a:prstGeom>
          <a:noFill/>
        </p:spPr>
        <p:txBody>
          <a:bodyPr wrap="none" rtlCol="0">
            <a:spAutoFit/>
          </a:bodyPr>
          <a:lstStyle/>
          <a:p>
            <a:r>
              <a:rPr lang="en-US" altLang="zh-CN" sz="1200" b="1" dirty="0"/>
              <a:t>C2</a:t>
            </a:r>
            <a:endParaRPr lang="zh-CN" altLang="en-US" sz="1200" b="1" dirty="0"/>
          </a:p>
        </p:txBody>
      </p:sp>
      <p:graphicFrame>
        <p:nvGraphicFramePr>
          <p:cNvPr id="12" name="表格 10">
            <a:extLst>
              <a:ext uri="{FF2B5EF4-FFF2-40B4-BE49-F238E27FC236}">
                <a16:creationId xmlns:a16="http://schemas.microsoft.com/office/drawing/2014/main" id="{FC0B9B38-AE02-4C42-977B-4E667E85D32E}"/>
              </a:ext>
            </a:extLst>
          </p:cNvPr>
          <p:cNvGraphicFramePr>
            <a:graphicFrameLocks noGrp="1"/>
          </p:cNvGraphicFramePr>
          <p:nvPr>
            <p:extLst>
              <p:ext uri="{D42A27DB-BD31-4B8C-83A1-F6EECF244321}">
                <p14:modId xmlns:p14="http://schemas.microsoft.com/office/powerpoint/2010/main" val="260550153"/>
              </p:ext>
            </p:extLst>
          </p:nvPr>
        </p:nvGraphicFramePr>
        <p:xfrm>
          <a:off x="107504" y="4744216"/>
          <a:ext cx="4176464" cy="1970928"/>
        </p:xfrm>
        <a:graphic>
          <a:graphicData uri="http://schemas.openxmlformats.org/drawingml/2006/table">
            <a:tbl>
              <a:tblPr firstRow="1" bandRow="1">
                <a:tableStyleId>{5C22544A-7EE6-4342-B048-85BDC9FD1C3A}</a:tableStyleId>
              </a:tblPr>
              <a:tblGrid>
                <a:gridCol w="509553">
                  <a:extLst>
                    <a:ext uri="{9D8B030D-6E8A-4147-A177-3AD203B41FA5}">
                      <a16:colId xmlns:a16="http://schemas.microsoft.com/office/drawing/2014/main" val="173261187"/>
                    </a:ext>
                  </a:extLst>
                </a:gridCol>
                <a:gridCol w="285964">
                  <a:extLst>
                    <a:ext uri="{9D8B030D-6E8A-4147-A177-3AD203B41FA5}">
                      <a16:colId xmlns:a16="http://schemas.microsoft.com/office/drawing/2014/main" val="3111190525"/>
                    </a:ext>
                  </a:extLst>
                </a:gridCol>
                <a:gridCol w="265172">
                  <a:extLst>
                    <a:ext uri="{9D8B030D-6E8A-4147-A177-3AD203B41FA5}">
                      <a16:colId xmlns:a16="http://schemas.microsoft.com/office/drawing/2014/main" val="1009785172"/>
                    </a:ext>
                  </a:extLst>
                </a:gridCol>
                <a:gridCol w="928103">
                  <a:extLst>
                    <a:ext uri="{9D8B030D-6E8A-4147-A177-3AD203B41FA5}">
                      <a16:colId xmlns:a16="http://schemas.microsoft.com/office/drawing/2014/main" val="17251857"/>
                    </a:ext>
                  </a:extLst>
                </a:gridCol>
                <a:gridCol w="2187672">
                  <a:extLst>
                    <a:ext uri="{9D8B030D-6E8A-4147-A177-3AD203B41FA5}">
                      <a16:colId xmlns:a16="http://schemas.microsoft.com/office/drawing/2014/main" val="2646694718"/>
                    </a:ext>
                  </a:extLst>
                </a:gridCol>
              </a:tblGrid>
              <a:tr h="127068">
                <a:tc>
                  <a:txBody>
                    <a:bodyPr/>
                    <a:lstStyle/>
                    <a:p>
                      <a:pPr algn="ctr"/>
                      <a:r>
                        <a:rPr lang="zh-CN" altLang="en-US" sz="800" b="1" dirty="0"/>
                        <a:t>操作码</a:t>
                      </a:r>
                    </a:p>
                  </a:txBody>
                  <a:tcPr/>
                </a:tc>
                <a:tc>
                  <a:txBody>
                    <a:bodyPr/>
                    <a:lstStyle/>
                    <a:p>
                      <a:pPr algn="ctr"/>
                      <a:r>
                        <a:rPr lang="en-US" altLang="zh-CN" sz="800" b="1" dirty="0"/>
                        <a:t>d</a:t>
                      </a:r>
                      <a:endParaRPr lang="zh-CN" altLang="en-US" sz="800" b="1" dirty="0"/>
                    </a:p>
                  </a:txBody>
                  <a:tcPr/>
                </a:tc>
                <a:tc>
                  <a:txBody>
                    <a:bodyPr/>
                    <a:lstStyle/>
                    <a:p>
                      <a:pPr algn="ctr"/>
                      <a:r>
                        <a:rPr lang="en-US" altLang="zh-CN" sz="800" b="1" dirty="0"/>
                        <a:t>w</a:t>
                      </a:r>
                      <a:endParaRPr lang="zh-CN" altLang="en-US" sz="800" b="1" dirty="0"/>
                    </a:p>
                  </a:txBody>
                  <a:tcPr/>
                </a:tc>
                <a:tc>
                  <a:txBody>
                    <a:bodyPr/>
                    <a:lstStyle/>
                    <a:p>
                      <a:pPr algn="ctr"/>
                      <a:r>
                        <a:rPr lang="zh-CN" altLang="en-US" sz="800" b="1" dirty="0"/>
                        <a:t>指令形式</a:t>
                      </a:r>
                    </a:p>
                  </a:txBody>
                  <a:tcPr/>
                </a:tc>
                <a:tc>
                  <a:txBody>
                    <a:bodyPr/>
                    <a:lstStyle/>
                    <a:p>
                      <a:pPr algn="ctr"/>
                      <a:r>
                        <a:rPr lang="zh-CN" altLang="en-US" sz="800" b="1" dirty="0"/>
                        <a:t>说明</a:t>
                      </a:r>
                    </a:p>
                  </a:txBody>
                  <a:tcPr/>
                </a:tc>
                <a:extLst>
                  <a:ext uri="{0D108BD9-81ED-4DB2-BD59-A6C34878D82A}">
                    <a16:rowId xmlns:a16="http://schemas.microsoft.com/office/drawing/2014/main" val="3689203787"/>
                  </a:ext>
                </a:extLst>
              </a:tr>
              <a:tr h="312834">
                <a:tc>
                  <a:txBody>
                    <a:bodyPr/>
                    <a:lstStyle/>
                    <a:p>
                      <a:pPr algn="ctr"/>
                      <a:r>
                        <a:rPr lang="en-US" altLang="zh-CN" sz="800" b="1" dirty="0"/>
                        <a:t>00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l"/>
                      <a:r>
                        <a:rPr lang="en-US" altLang="zh-CN" sz="800" b="1" dirty="0"/>
                        <a:t>ADD r/m8,r8</a:t>
                      </a:r>
                      <a:endParaRPr lang="zh-CN" altLang="en-US" sz="800" b="1" dirty="0"/>
                    </a:p>
                  </a:txBody>
                  <a:tcPr/>
                </a:tc>
                <a:tc>
                  <a:txBody>
                    <a:bodyPr/>
                    <a:lstStyle/>
                    <a:p>
                      <a:pPr algn="l"/>
                      <a:r>
                        <a:rPr lang="en-US" altLang="zh-CN" sz="800" b="1" dirty="0"/>
                        <a:t>d=0</a:t>
                      </a:r>
                      <a:r>
                        <a:rPr lang="zh-CN" altLang="en-US" sz="800" b="1" dirty="0"/>
                        <a:t>，寄存器为源操作数；</a:t>
                      </a:r>
                      <a:r>
                        <a:rPr lang="en-US" altLang="zh-CN" sz="800" b="1" dirty="0"/>
                        <a:t>w=0</a:t>
                      </a:r>
                      <a:r>
                        <a:rPr lang="zh-CN" altLang="en-US" sz="800" b="1" dirty="0"/>
                        <a:t>，操作数为</a:t>
                      </a:r>
                      <a:r>
                        <a:rPr lang="en-US" altLang="zh-CN" sz="800" b="1" dirty="0"/>
                        <a:t>8</a:t>
                      </a:r>
                      <a:r>
                        <a:rPr lang="zh-CN" altLang="en-US" sz="800" b="1" dirty="0"/>
                        <a:t>位</a:t>
                      </a:r>
                    </a:p>
                  </a:txBody>
                  <a:tcPr/>
                </a:tc>
                <a:extLst>
                  <a:ext uri="{0D108BD9-81ED-4DB2-BD59-A6C34878D82A}">
                    <a16:rowId xmlns:a16="http://schemas.microsoft.com/office/drawing/2014/main" val="593428767"/>
                  </a:ext>
                </a:extLst>
              </a:tr>
              <a:tr h="237048">
                <a:tc>
                  <a:txBody>
                    <a:bodyPr/>
                    <a:lstStyle/>
                    <a:p>
                      <a:pPr algn="ctr"/>
                      <a:r>
                        <a:rPr lang="en-US" altLang="zh-CN" sz="800" b="1" dirty="0"/>
                        <a:t>01</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l"/>
                      <a:r>
                        <a:rPr lang="en-US" altLang="zh-CN" sz="800" b="1" dirty="0"/>
                        <a:t>ADD r/m16,r16</a:t>
                      </a:r>
                      <a:endParaRPr lang="zh-CN" altLang="en-US" sz="800" b="1" dirty="0"/>
                    </a:p>
                  </a:txBody>
                  <a:tcPr/>
                </a:tc>
                <a:tc rowSpan="2">
                  <a:txBody>
                    <a:bodyPr/>
                    <a:lstStyle/>
                    <a:p>
                      <a:pPr algn="l"/>
                      <a:r>
                        <a:rPr lang="en-US" altLang="zh-CN" sz="800" b="1" dirty="0"/>
                        <a:t>w=1</a:t>
                      </a:r>
                      <a:r>
                        <a:rPr lang="zh-CN" altLang="en-US" sz="800" b="1" dirty="0"/>
                        <a:t>，操作数为</a:t>
                      </a:r>
                      <a:r>
                        <a:rPr lang="en-US" altLang="zh-CN" sz="800" b="1" dirty="0"/>
                        <a:t>16</a:t>
                      </a:r>
                      <a:r>
                        <a:rPr lang="zh-CN" altLang="en-US" sz="800" b="1" dirty="0"/>
                        <a:t>位或</a:t>
                      </a:r>
                      <a:r>
                        <a:rPr lang="en-US" altLang="zh-CN" sz="800" b="1" dirty="0"/>
                        <a:t>32</a:t>
                      </a:r>
                      <a:r>
                        <a:rPr lang="zh-CN" altLang="en-US" sz="800" b="1" dirty="0"/>
                        <a:t>位，操作数位宽取决于运行环境和指令前缀</a:t>
                      </a:r>
                    </a:p>
                  </a:txBody>
                  <a:tcPr anchor="ctr"/>
                </a:tc>
                <a:extLst>
                  <a:ext uri="{0D108BD9-81ED-4DB2-BD59-A6C34878D82A}">
                    <a16:rowId xmlns:a16="http://schemas.microsoft.com/office/drawing/2014/main" val="887308191"/>
                  </a:ext>
                </a:extLst>
              </a:tr>
              <a:tr h="237048">
                <a:tc>
                  <a:txBody>
                    <a:bodyPr/>
                    <a:lstStyle/>
                    <a:p>
                      <a:pPr algn="ctr"/>
                      <a:r>
                        <a:rPr lang="en-US" altLang="zh-CN" sz="800" b="1" dirty="0">
                          <a:solidFill>
                            <a:srgbClr val="FF0000"/>
                          </a:solidFill>
                        </a:rPr>
                        <a:t>01</a:t>
                      </a:r>
                      <a:endParaRPr lang="zh-CN" altLang="en-US" sz="800" b="1" dirty="0">
                        <a:solidFill>
                          <a:srgbClr val="FF0000"/>
                        </a:solidFill>
                      </a:endParaRPr>
                    </a:p>
                  </a:txBody>
                  <a:tcPr/>
                </a:tc>
                <a:tc>
                  <a:txBody>
                    <a:bodyPr/>
                    <a:lstStyle/>
                    <a:p>
                      <a:pPr algn="ctr"/>
                      <a:r>
                        <a:rPr lang="en-US" altLang="zh-CN" sz="800" b="1" dirty="0">
                          <a:solidFill>
                            <a:srgbClr val="FF0000"/>
                          </a:solidFill>
                        </a:rPr>
                        <a:t>0</a:t>
                      </a:r>
                      <a:endParaRPr lang="zh-CN" altLang="en-US" sz="800" b="1" dirty="0">
                        <a:solidFill>
                          <a:srgbClr val="FF0000"/>
                        </a:solidFill>
                      </a:endParaRPr>
                    </a:p>
                  </a:txBody>
                  <a:tcPr/>
                </a:tc>
                <a:tc>
                  <a:txBody>
                    <a:bodyPr/>
                    <a:lstStyle/>
                    <a:p>
                      <a:pPr algn="ctr"/>
                      <a:r>
                        <a:rPr lang="en-US" altLang="zh-CN" sz="800" b="1" dirty="0">
                          <a:solidFill>
                            <a:srgbClr val="FF0000"/>
                          </a:solidFill>
                        </a:rPr>
                        <a:t>1</a:t>
                      </a:r>
                      <a:endParaRPr lang="zh-CN" altLang="en-US" sz="800" b="1" dirty="0">
                        <a:solidFill>
                          <a:srgbClr val="FF0000"/>
                        </a:solidFill>
                      </a:endParaRPr>
                    </a:p>
                  </a:txBody>
                  <a:tcPr/>
                </a:tc>
                <a:tc>
                  <a:txBody>
                    <a:bodyPr/>
                    <a:lstStyle/>
                    <a:p>
                      <a:pPr algn="l"/>
                      <a:r>
                        <a:rPr lang="en-US" altLang="zh-CN" sz="800" b="1" dirty="0">
                          <a:solidFill>
                            <a:srgbClr val="FF0000"/>
                          </a:solidFill>
                        </a:rPr>
                        <a:t>ADD r/m32,r32</a:t>
                      </a:r>
                      <a:endParaRPr lang="zh-CN" altLang="en-US" sz="800" b="1" dirty="0">
                        <a:solidFill>
                          <a:srgbClr val="FF0000"/>
                        </a:solidFill>
                      </a:endParaRPr>
                    </a:p>
                  </a:txBody>
                  <a:tcPr/>
                </a:tc>
                <a:tc vMerge="1">
                  <a:txBody>
                    <a:bodyPr/>
                    <a:lstStyle/>
                    <a:p>
                      <a:pPr algn="l"/>
                      <a:endParaRPr lang="zh-CN" altLang="en-US" sz="1000" b="1" dirty="0"/>
                    </a:p>
                  </a:txBody>
                  <a:tcPr/>
                </a:tc>
                <a:extLst>
                  <a:ext uri="{0D108BD9-81ED-4DB2-BD59-A6C34878D82A}">
                    <a16:rowId xmlns:a16="http://schemas.microsoft.com/office/drawing/2014/main" val="3427806558"/>
                  </a:ext>
                </a:extLst>
              </a:tr>
              <a:tr h="237048">
                <a:tc>
                  <a:txBody>
                    <a:bodyPr/>
                    <a:lstStyle/>
                    <a:p>
                      <a:pPr algn="ctr"/>
                      <a:r>
                        <a:rPr lang="en-US" altLang="zh-CN" sz="800" b="1" dirty="0"/>
                        <a:t>02</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l"/>
                      <a:r>
                        <a:rPr lang="en-US" altLang="zh-CN" sz="800" b="1" dirty="0"/>
                        <a:t>ADD r8,r/m8</a:t>
                      </a:r>
                      <a:endParaRPr lang="zh-CN" altLang="en-US" sz="800" b="1" dirty="0"/>
                    </a:p>
                  </a:txBody>
                  <a:tcPr/>
                </a:tc>
                <a:tc>
                  <a:txBody>
                    <a:bodyPr/>
                    <a:lstStyle/>
                    <a:p>
                      <a:pPr algn="l"/>
                      <a:r>
                        <a:rPr lang="en-US" altLang="zh-CN" sz="800" b="1" dirty="0"/>
                        <a:t>d=1</a:t>
                      </a:r>
                      <a:r>
                        <a:rPr lang="zh-CN" altLang="en-US" sz="800" b="1" dirty="0"/>
                        <a:t>，寄存器为目的操作数</a:t>
                      </a:r>
                    </a:p>
                  </a:txBody>
                  <a:tcPr/>
                </a:tc>
                <a:extLst>
                  <a:ext uri="{0D108BD9-81ED-4DB2-BD59-A6C34878D82A}">
                    <a16:rowId xmlns:a16="http://schemas.microsoft.com/office/drawing/2014/main" val="792069226"/>
                  </a:ext>
                </a:extLst>
              </a:tr>
              <a:tr h="237048">
                <a:tc>
                  <a:txBody>
                    <a:bodyPr/>
                    <a:lstStyle/>
                    <a:p>
                      <a:pPr algn="ctr"/>
                      <a:r>
                        <a:rPr lang="en-US" altLang="zh-CN" sz="800" b="1" dirty="0"/>
                        <a:t>03</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l"/>
                      <a:r>
                        <a:rPr lang="en-US" altLang="zh-CN" sz="800" b="1" dirty="0"/>
                        <a:t>ADD r16,r/m16</a:t>
                      </a:r>
                      <a:endParaRPr lang="zh-CN" altLang="en-US" sz="800" b="1" dirty="0"/>
                    </a:p>
                  </a:txBody>
                  <a:tcPr/>
                </a:tc>
                <a:tc rowSpan="2">
                  <a:txBody>
                    <a:bodyPr/>
                    <a:lstStyle/>
                    <a:p>
                      <a:pPr algn="l"/>
                      <a:r>
                        <a:rPr lang="en-US" altLang="zh-CN" sz="800" b="1" dirty="0"/>
                        <a:t>w=1</a:t>
                      </a:r>
                      <a:r>
                        <a:rPr lang="zh-CN" altLang="en-US" sz="800" b="1" dirty="0"/>
                        <a:t>，操作数为</a:t>
                      </a:r>
                      <a:r>
                        <a:rPr lang="en-US" altLang="zh-CN" sz="800" b="1" dirty="0"/>
                        <a:t>16/32</a:t>
                      </a:r>
                      <a:r>
                        <a:rPr lang="zh-CN" altLang="en-US" sz="800" b="1" dirty="0"/>
                        <a:t>位，操作数位宽取决于运行环境和指令前缀</a:t>
                      </a:r>
                    </a:p>
                  </a:txBody>
                  <a:tcPr anchor="ctr"/>
                </a:tc>
                <a:extLst>
                  <a:ext uri="{0D108BD9-81ED-4DB2-BD59-A6C34878D82A}">
                    <a16:rowId xmlns:a16="http://schemas.microsoft.com/office/drawing/2014/main" val="2251404567"/>
                  </a:ext>
                </a:extLst>
              </a:tr>
              <a:tr h="237048">
                <a:tc>
                  <a:txBody>
                    <a:bodyPr/>
                    <a:lstStyle/>
                    <a:p>
                      <a:pPr algn="ctr"/>
                      <a:r>
                        <a:rPr lang="en-US" altLang="zh-CN" sz="800" b="1" dirty="0"/>
                        <a:t>03</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l"/>
                      <a:r>
                        <a:rPr lang="en-US" altLang="zh-CN" sz="800" b="1" dirty="0"/>
                        <a:t>ADD r32,r/m32</a:t>
                      </a:r>
                      <a:endParaRPr lang="zh-CN" altLang="en-US" sz="800" b="1" dirty="0"/>
                    </a:p>
                  </a:txBody>
                  <a:tcPr/>
                </a:tc>
                <a:tc vMerge="1">
                  <a:txBody>
                    <a:bodyPr/>
                    <a:lstStyle/>
                    <a:p>
                      <a:pPr algn="l"/>
                      <a:endParaRPr lang="zh-CN" altLang="en-US" sz="1000" b="1" dirty="0"/>
                    </a:p>
                  </a:txBody>
                  <a:tcPr/>
                </a:tc>
                <a:extLst>
                  <a:ext uri="{0D108BD9-81ED-4DB2-BD59-A6C34878D82A}">
                    <a16:rowId xmlns:a16="http://schemas.microsoft.com/office/drawing/2014/main" val="100924689"/>
                  </a:ext>
                </a:extLst>
              </a:tr>
              <a:tr h="237048">
                <a:tc>
                  <a:txBody>
                    <a:bodyPr/>
                    <a:lstStyle/>
                    <a:p>
                      <a:pPr algn="ctr"/>
                      <a:r>
                        <a:rPr lang="en-US" altLang="zh-CN" sz="800" b="1" dirty="0"/>
                        <a:t>83</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l"/>
                      <a:r>
                        <a:rPr lang="en-US" altLang="zh-CN" sz="800" b="1" dirty="0"/>
                        <a:t>ADD r/m32,imm8</a:t>
                      </a:r>
                      <a:endParaRPr lang="zh-CN" altLang="en-US" sz="800" b="1" dirty="0"/>
                    </a:p>
                  </a:txBody>
                  <a:tcPr/>
                </a:tc>
                <a:tc>
                  <a:txBody>
                    <a:bodyPr/>
                    <a:lstStyle/>
                    <a:p>
                      <a:pPr algn="l"/>
                      <a:r>
                        <a:rPr lang="en-US" altLang="zh-CN" sz="800" b="1" dirty="0"/>
                        <a:t>Reg/OP</a:t>
                      </a:r>
                      <a:r>
                        <a:rPr lang="zh-CN" altLang="en-US" sz="800" b="1" dirty="0"/>
                        <a:t>字段为操作码扩展，值应为</a:t>
                      </a:r>
                      <a:r>
                        <a:rPr lang="en-US" altLang="zh-CN" sz="800" b="1" dirty="0"/>
                        <a:t>000</a:t>
                      </a:r>
                      <a:endParaRPr lang="zh-CN" altLang="en-US" sz="800" b="1" dirty="0"/>
                    </a:p>
                  </a:txBody>
                  <a:tcPr/>
                </a:tc>
                <a:extLst>
                  <a:ext uri="{0D108BD9-81ED-4DB2-BD59-A6C34878D82A}">
                    <a16:rowId xmlns:a16="http://schemas.microsoft.com/office/drawing/2014/main" val="2781436955"/>
                  </a:ext>
                </a:extLst>
              </a:tr>
            </a:tbl>
          </a:graphicData>
        </a:graphic>
      </p:graphicFrame>
      <p:sp>
        <p:nvSpPr>
          <p:cNvPr id="13" name="文本框 12">
            <a:extLst>
              <a:ext uri="{FF2B5EF4-FFF2-40B4-BE49-F238E27FC236}">
                <a16:creationId xmlns:a16="http://schemas.microsoft.com/office/drawing/2014/main" id="{FF35F77D-F426-48C7-AFAE-3DD660BFDE84}"/>
              </a:ext>
            </a:extLst>
          </p:cNvPr>
          <p:cNvSpPr txBox="1"/>
          <p:nvPr/>
        </p:nvSpPr>
        <p:spPr>
          <a:xfrm>
            <a:off x="1472976" y="4410598"/>
            <a:ext cx="1949573" cy="261610"/>
          </a:xfrm>
          <a:prstGeom prst="rect">
            <a:avLst/>
          </a:prstGeom>
          <a:noFill/>
        </p:spPr>
        <p:txBody>
          <a:bodyPr wrap="none" rtlCol="0">
            <a:spAutoFit/>
          </a:bodyPr>
          <a:lstStyle/>
          <a:p>
            <a:r>
              <a:rPr lang="zh-CN" altLang="en-US" sz="1100" b="1" dirty="0"/>
              <a:t>表</a:t>
            </a:r>
            <a:r>
              <a:rPr lang="en-US" altLang="zh-CN" sz="1100" b="1" dirty="0"/>
              <a:t>5.5      ADD</a:t>
            </a:r>
            <a:r>
              <a:rPr lang="zh-CN" altLang="en-US" sz="1100" b="1" dirty="0"/>
              <a:t>指令部分操作码</a:t>
            </a:r>
          </a:p>
        </p:txBody>
      </p:sp>
      <p:graphicFrame>
        <p:nvGraphicFramePr>
          <p:cNvPr id="14" name="表格 8">
            <a:extLst>
              <a:ext uri="{FF2B5EF4-FFF2-40B4-BE49-F238E27FC236}">
                <a16:creationId xmlns:a16="http://schemas.microsoft.com/office/drawing/2014/main" id="{0B25DB73-6A8A-48D1-84A7-E3F857C9D148}"/>
              </a:ext>
            </a:extLst>
          </p:cNvPr>
          <p:cNvGraphicFramePr>
            <a:graphicFrameLocks noGrp="1"/>
          </p:cNvGraphicFramePr>
          <p:nvPr>
            <p:extLst>
              <p:ext uri="{D42A27DB-BD31-4B8C-83A1-F6EECF244321}">
                <p14:modId xmlns:p14="http://schemas.microsoft.com/office/powerpoint/2010/main" val="3842082378"/>
              </p:ext>
            </p:extLst>
          </p:nvPr>
        </p:nvGraphicFramePr>
        <p:xfrm>
          <a:off x="4561654" y="4744216"/>
          <a:ext cx="4330825" cy="2056280"/>
        </p:xfrm>
        <a:graphic>
          <a:graphicData uri="http://schemas.openxmlformats.org/drawingml/2006/table">
            <a:tbl>
              <a:tblPr firstRow="1" bandRow="1">
                <a:tableStyleId>{5C22544A-7EE6-4342-B048-85BDC9FD1C3A}</a:tableStyleId>
              </a:tblPr>
              <a:tblGrid>
                <a:gridCol w="457610">
                  <a:extLst>
                    <a:ext uri="{9D8B030D-6E8A-4147-A177-3AD203B41FA5}">
                      <a16:colId xmlns:a16="http://schemas.microsoft.com/office/drawing/2014/main" val="3642794758"/>
                    </a:ext>
                  </a:extLst>
                </a:gridCol>
                <a:gridCol w="521394">
                  <a:extLst>
                    <a:ext uri="{9D8B030D-6E8A-4147-A177-3AD203B41FA5}">
                      <a16:colId xmlns:a16="http://schemas.microsoft.com/office/drawing/2014/main" val="603104272"/>
                    </a:ext>
                  </a:extLst>
                </a:gridCol>
                <a:gridCol w="744849">
                  <a:extLst>
                    <a:ext uri="{9D8B030D-6E8A-4147-A177-3AD203B41FA5}">
                      <a16:colId xmlns:a16="http://schemas.microsoft.com/office/drawing/2014/main" val="3173776281"/>
                    </a:ext>
                  </a:extLst>
                </a:gridCol>
                <a:gridCol w="1489698">
                  <a:extLst>
                    <a:ext uri="{9D8B030D-6E8A-4147-A177-3AD203B41FA5}">
                      <a16:colId xmlns:a16="http://schemas.microsoft.com/office/drawing/2014/main" val="2970543789"/>
                    </a:ext>
                  </a:extLst>
                </a:gridCol>
                <a:gridCol w="1117274">
                  <a:extLst>
                    <a:ext uri="{9D8B030D-6E8A-4147-A177-3AD203B41FA5}">
                      <a16:colId xmlns:a16="http://schemas.microsoft.com/office/drawing/2014/main" val="101569125"/>
                    </a:ext>
                  </a:extLst>
                </a:gridCol>
              </a:tblGrid>
              <a:tr h="170643">
                <a:tc>
                  <a:txBody>
                    <a:bodyPr/>
                    <a:lstStyle/>
                    <a:p>
                      <a:pPr algn="ctr"/>
                      <a:r>
                        <a:rPr lang="en-US" altLang="zh-CN" sz="800" b="1" dirty="0"/>
                        <a:t>Mod</a:t>
                      </a:r>
                      <a:endParaRPr lang="zh-CN" altLang="en-US" sz="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t>R/M</a:t>
                      </a:r>
                      <a:r>
                        <a:rPr lang="zh-CN" altLang="en-US" sz="800" b="1" dirty="0"/>
                        <a:t>值</a:t>
                      </a:r>
                    </a:p>
                  </a:txBody>
                  <a:tcPr/>
                </a:tc>
                <a:tc>
                  <a:txBody>
                    <a:bodyPr/>
                    <a:lstStyle/>
                    <a:p>
                      <a:pPr algn="ctr"/>
                      <a:r>
                        <a:rPr lang="zh-CN" altLang="en-US" sz="800" b="1" dirty="0"/>
                        <a:t>操作数类型</a:t>
                      </a:r>
                    </a:p>
                  </a:txBody>
                  <a:tcPr/>
                </a:tc>
                <a:tc>
                  <a:txBody>
                    <a:bodyPr/>
                    <a:lstStyle/>
                    <a:p>
                      <a:pPr algn="ctr"/>
                      <a:r>
                        <a:rPr lang="zh-CN" altLang="en-US" sz="800" b="1" dirty="0"/>
                        <a:t>寻址方式</a:t>
                      </a:r>
                    </a:p>
                  </a:txBody>
                  <a:tcPr/>
                </a:tc>
                <a:tc>
                  <a:txBody>
                    <a:bodyPr/>
                    <a:lstStyle/>
                    <a:p>
                      <a:pPr algn="ctr"/>
                      <a:r>
                        <a:rPr lang="zh-CN" altLang="en-US" sz="800" b="1" dirty="0"/>
                        <a:t>有效地址</a:t>
                      </a:r>
                      <a:r>
                        <a:rPr lang="en-US" altLang="zh-CN" sz="800" b="1" dirty="0"/>
                        <a:t>EA/</a:t>
                      </a:r>
                      <a:r>
                        <a:rPr lang="zh-CN" altLang="en-US" sz="800" b="1" dirty="0"/>
                        <a:t>操作数</a:t>
                      </a:r>
                      <a:r>
                        <a:rPr lang="en-US" altLang="zh-CN" sz="800" b="1" dirty="0"/>
                        <a:t>S</a:t>
                      </a:r>
                      <a:endParaRPr lang="zh-CN" altLang="en-US" sz="800" b="1" dirty="0"/>
                    </a:p>
                  </a:txBody>
                  <a:tcPr/>
                </a:tc>
                <a:extLst>
                  <a:ext uri="{0D108BD9-81ED-4DB2-BD59-A6C34878D82A}">
                    <a16:rowId xmlns:a16="http://schemas.microsoft.com/office/drawing/2014/main" val="2102180198"/>
                  </a:ext>
                </a:extLst>
              </a:tr>
              <a:tr h="230365">
                <a:tc>
                  <a:txBody>
                    <a:bodyPr/>
                    <a:lstStyle/>
                    <a:p>
                      <a:pPr algn="ctr"/>
                      <a:r>
                        <a:rPr lang="en-US" altLang="zh-CN" sz="800" b="1" dirty="0"/>
                        <a:t>00</a:t>
                      </a:r>
                      <a:endParaRPr lang="zh-CN" altLang="en-US" sz="800" b="1" dirty="0"/>
                    </a:p>
                  </a:txBody>
                  <a:tcPr/>
                </a:tc>
                <a:tc>
                  <a:txBody>
                    <a:bodyPr/>
                    <a:lstStyle/>
                    <a:p>
                      <a:pPr algn="ct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寄存器间接寻址</a:t>
                      </a:r>
                    </a:p>
                  </a:txBody>
                  <a:tcPr/>
                </a:tc>
                <a:tc>
                  <a:txBody>
                    <a:bodyPr/>
                    <a:lstStyle/>
                    <a:p>
                      <a:pPr algn="l"/>
                      <a:r>
                        <a:rPr lang="en-US" altLang="zh-CN" sz="800" b="1" dirty="0"/>
                        <a:t>EA=R[R/M]</a:t>
                      </a:r>
                      <a:endParaRPr lang="zh-CN" altLang="en-US" sz="800" b="1" dirty="0"/>
                    </a:p>
                  </a:txBody>
                  <a:tcPr/>
                </a:tc>
                <a:extLst>
                  <a:ext uri="{0D108BD9-81ED-4DB2-BD59-A6C34878D82A}">
                    <a16:rowId xmlns:a16="http://schemas.microsoft.com/office/drawing/2014/main" val="484799106"/>
                  </a:ext>
                </a:extLst>
              </a:tr>
              <a:tr h="230365">
                <a:tc>
                  <a:txBody>
                    <a:bodyPr/>
                    <a:lstStyle/>
                    <a:p>
                      <a:pPr algn="ctr"/>
                      <a:r>
                        <a:rPr lang="en-US" altLang="zh-CN" sz="800" b="1" dirty="0"/>
                        <a:t>00</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基址</a:t>
                      </a:r>
                      <a:r>
                        <a:rPr lang="en-US" altLang="zh-CN" sz="800" b="1" dirty="0"/>
                        <a:t>+</a:t>
                      </a:r>
                      <a:r>
                        <a:rPr lang="zh-CN" altLang="en-US" sz="800" b="1" dirty="0"/>
                        <a:t>比例变址寻址</a:t>
                      </a:r>
                    </a:p>
                  </a:txBody>
                  <a:tcPr/>
                </a:tc>
                <a:tc>
                  <a:txBody>
                    <a:bodyPr/>
                    <a:lstStyle/>
                    <a:p>
                      <a:pPr algn="l"/>
                      <a:r>
                        <a:rPr lang="en-US" altLang="zh-CN" sz="800" b="1" dirty="0"/>
                        <a:t>EA=SIB</a:t>
                      </a:r>
                      <a:endParaRPr lang="zh-CN" altLang="en-US" sz="800" b="1" dirty="0"/>
                    </a:p>
                  </a:txBody>
                  <a:tcPr/>
                </a:tc>
                <a:extLst>
                  <a:ext uri="{0D108BD9-81ED-4DB2-BD59-A6C34878D82A}">
                    <a16:rowId xmlns:a16="http://schemas.microsoft.com/office/drawing/2014/main" val="2984250287"/>
                  </a:ext>
                </a:extLst>
              </a:tr>
              <a:tr h="230365">
                <a:tc>
                  <a:txBody>
                    <a:bodyPr/>
                    <a:lstStyle/>
                    <a:p>
                      <a:pPr algn="ctr"/>
                      <a:r>
                        <a:rPr lang="en-US" altLang="zh-CN" sz="800" b="1" dirty="0"/>
                        <a:t>00</a:t>
                      </a:r>
                      <a:endParaRPr lang="zh-CN" altLang="en-US" sz="800" b="1" dirty="0"/>
                    </a:p>
                  </a:txBody>
                  <a:tcPr/>
                </a:tc>
                <a:tc>
                  <a:txBody>
                    <a:bodyPr/>
                    <a:lstStyle/>
                    <a:p>
                      <a:pPr algn="ctr"/>
                      <a:r>
                        <a:rPr lang="en-US" altLang="zh-CN" sz="800" b="1" dirty="0"/>
                        <a:t>101</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直接寻址（偏移量）</a:t>
                      </a:r>
                    </a:p>
                  </a:txBody>
                  <a:tcPr/>
                </a:tc>
                <a:tc>
                  <a:txBody>
                    <a:bodyPr/>
                    <a:lstStyle/>
                    <a:p>
                      <a:pPr algn="l"/>
                      <a:r>
                        <a:rPr lang="en-US" altLang="zh-CN" sz="800" b="1" dirty="0"/>
                        <a:t>EA=Disp32</a:t>
                      </a:r>
                      <a:endParaRPr lang="zh-CN" altLang="en-US" sz="800" b="1" dirty="0"/>
                    </a:p>
                  </a:txBody>
                  <a:tcPr/>
                </a:tc>
                <a:extLst>
                  <a:ext uri="{0D108BD9-81ED-4DB2-BD59-A6C34878D82A}">
                    <a16:rowId xmlns:a16="http://schemas.microsoft.com/office/drawing/2014/main" val="574163050"/>
                  </a:ext>
                </a:extLst>
              </a:tr>
              <a:tr h="230365">
                <a:tc>
                  <a:txBody>
                    <a:bodyPr/>
                    <a:lstStyle/>
                    <a:p>
                      <a:pPr algn="ctr"/>
                      <a:r>
                        <a:rPr lang="en-US" altLang="zh-CN" sz="800" b="1" dirty="0"/>
                        <a:t>01</a:t>
                      </a:r>
                      <a:endParaRPr lang="zh-CN" altLang="en-US" sz="800" b="1" dirty="0"/>
                    </a:p>
                  </a:txBody>
                  <a:tcPr/>
                </a:tc>
                <a:tc>
                  <a:txBody>
                    <a:bodyPr/>
                    <a:lstStyle/>
                    <a:p>
                      <a:pPr algn="ct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寄存器相对寻址</a:t>
                      </a:r>
                    </a:p>
                  </a:txBody>
                  <a:tcPr/>
                </a:tc>
                <a:tc>
                  <a:txBody>
                    <a:bodyPr/>
                    <a:lstStyle/>
                    <a:p>
                      <a:pPr algn="l"/>
                      <a:r>
                        <a:rPr lang="en-US" altLang="zh-CN" sz="800" b="1" dirty="0"/>
                        <a:t>EA=R[R/M]+Disp32</a:t>
                      </a:r>
                      <a:endParaRPr lang="zh-CN" altLang="en-US" sz="800" b="1" dirty="0"/>
                    </a:p>
                  </a:txBody>
                  <a:tcPr/>
                </a:tc>
                <a:extLst>
                  <a:ext uri="{0D108BD9-81ED-4DB2-BD59-A6C34878D82A}">
                    <a16:rowId xmlns:a16="http://schemas.microsoft.com/office/drawing/2014/main" val="2821015899"/>
                  </a:ext>
                </a:extLst>
              </a:tr>
              <a:tr h="230365">
                <a:tc>
                  <a:txBody>
                    <a:bodyPr/>
                    <a:lstStyle/>
                    <a:p>
                      <a:pPr algn="ctr"/>
                      <a:r>
                        <a:rPr lang="en-US" altLang="zh-CN" sz="800" b="1" dirty="0"/>
                        <a:t>01</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基址</a:t>
                      </a:r>
                      <a:r>
                        <a:rPr lang="en-US" altLang="zh-CN" sz="800" b="1" dirty="0"/>
                        <a:t>+</a:t>
                      </a:r>
                      <a:r>
                        <a:rPr lang="zh-CN" altLang="en-US" sz="800" b="1" dirty="0"/>
                        <a:t>比例变址</a:t>
                      </a:r>
                      <a:r>
                        <a:rPr lang="en-US" altLang="zh-CN" sz="800" b="1" dirty="0"/>
                        <a:t>+</a:t>
                      </a:r>
                      <a:r>
                        <a:rPr lang="zh-CN" altLang="en-US" sz="800" b="1" dirty="0"/>
                        <a:t>偏移量寻址</a:t>
                      </a:r>
                    </a:p>
                  </a:txBody>
                  <a:tcPr/>
                </a:tc>
                <a:tc>
                  <a:txBody>
                    <a:bodyPr/>
                    <a:lstStyle/>
                    <a:p>
                      <a:pPr algn="l"/>
                      <a:r>
                        <a:rPr lang="en-US" altLang="zh-CN" sz="800" b="1" dirty="0"/>
                        <a:t>EA=SIB+Disp8</a:t>
                      </a:r>
                      <a:endParaRPr lang="zh-CN" altLang="en-US" sz="800" b="1" dirty="0"/>
                    </a:p>
                  </a:txBody>
                  <a:tcPr/>
                </a:tc>
                <a:extLst>
                  <a:ext uri="{0D108BD9-81ED-4DB2-BD59-A6C34878D82A}">
                    <a16:rowId xmlns:a16="http://schemas.microsoft.com/office/drawing/2014/main" val="781810801"/>
                  </a:ext>
                </a:extLst>
              </a:tr>
              <a:tr h="230365">
                <a:tc>
                  <a:txBody>
                    <a:bodyPr/>
                    <a:lstStyle/>
                    <a:p>
                      <a:pPr algn="ctr"/>
                      <a:r>
                        <a:rPr lang="en-US" altLang="zh-CN" sz="800" b="1" dirty="0"/>
                        <a:t>10</a:t>
                      </a:r>
                      <a:endParaRPr lang="zh-CN" altLang="en-US" sz="800" b="1" dirty="0"/>
                    </a:p>
                  </a:txBody>
                  <a:tcPr/>
                </a:tc>
                <a:tc>
                  <a:txBody>
                    <a:bodyPr/>
                    <a:lstStyle/>
                    <a:p>
                      <a:pPr algn="ct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寄存器相对寻址</a:t>
                      </a:r>
                    </a:p>
                  </a:txBody>
                  <a:tcPr/>
                </a:tc>
                <a:tc>
                  <a:txBody>
                    <a:bodyPr/>
                    <a:lstStyle/>
                    <a:p>
                      <a:pPr algn="l"/>
                      <a:r>
                        <a:rPr lang="en-US" altLang="zh-CN" sz="800" b="1" dirty="0"/>
                        <a:t>EA=R[R/M]+Disp32</a:t>
                      </a:r>
                      <a:endParaRPr lang="zh-CN" altLang="en-US" sz="800" b="1" dirty="0"/>
                    </a:p>
                  </a:txBody>
                  <a:tcPr/>
                </a:tc>
                <a:extLst>
                  <a:ext uri="{0D108BD9-81ED-4DB2-BD59-A6C34878D82A}">
                    <a16:rowId xmlns:a16="http://schemas.microsoft.com/office/drawing/2014/main" val="2055830347"/>
                  </a:ext>
                </a:extLst>
              </a:tr>
              <a:tr h="230365">
                <a:tc>
                  <a:txBody>
                    <a:bodyPr/>
                    <a:lstStyle/>
                    <a:p>
                      <a:pPr algn="ctr"/>
                      <a:r>
                        <a:rPr lang="en-US" altLang="zh-CN" sz="800" b="1" dirty="0"/>
                        <a:t>10</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基址</a:t>
                      </a:r>
                      <a:r>
                        <a:rPr lang="en-US" altLang="zh-CN" sz="800" b="1" dirty="0"/>
                        <a:t>+</a:t>
                      </a:r>
                      <a:r>
                        <a:rPr lang="zh-CN" altLang="en-US" sz="800" b="1" dirty="0"/>
                        <a:t>比例变址</a:t>
                      </a:r>
                      <a:r>
                        <a:rPr lang="en-US" altLang="zh-CN" sz="800" b="1" dirty="0"/>
                        <a:t>+</a:t>
                      </a:r>
                      <a:r>
                        <a:rPr lang="zh-CN" altLang="en-US" sz="800" b="1" dirty="0"/>
                        <a:t>偏移量变址</a:t>
                      </a:r>
                    </a:p>
                  </a:txBody>
                  <a:tcPr/>
                </a:tc>
                <a:tc>
                  <a:txBody>
                    <a:bodyPr/>
                    <a:lstStyle/>
                    <a:p>
                      <a:pPr algn="l"/>
                      <a:r>
                        <a:rPr lang="en-US" altLang="zh-CN" sz="800" b="1" dirty="0"/>
                        <a:t>EA=SIB+Disp32</a:t>
                      </a:r>
                      <a:endParaRPr lang="zh-CN" altLang="en-US" sz="800" b="1" dirty="0"/>
                    </a:p>
                  </a:txBody>
                  <a:tcPr/>
                </a:tc>
                <a:extLst>
                  <a:ext uri="{0D108BD9-81ED-4DB2-BD59-A6C34878D82A}">
                    <a16:rowId xmlns:a16="http://schemas.microsoft.com/office/drawing/2014/main" val="2117986929"/>
                  </a:ext>
                </a:extLst>
              </a:tr>
              <a:tr h="230365">
                <a:tc>
                  <a:txBody>
                    <a:bodyPr/>
                    <a:lstStyle/>
                    <a:p>
                      <a:pPr algn="ctr"/>
                      <a:r>
                        <a:rPr lang="en-US" altLang="zh-CN" sz="800" b="1" dirty="0">
                          <a:solidFill>
                            <a:srgbClr val="FF0000"/>
                          </a:solidFill>
                        </a:rPr>
                        <a:t>11</a:t>
                      </a:r>
                      <a:endParaRPr lang="zh-CN" altLang="en-US" sz="800" b="1" dirty="0">
                        <a:solidFill>
                          <a:srgbClr val="FF0000"/>
                        </a:solidFill>
                      </a:endParaRPr>
                    </a:p>
                  </a:txBody>
                  <a:tcPr/>
                </a:tc>
                <a:tc>
                  <a:txBody>
                    <a:bodyPr/>
                    <a:lstStyle/>
                    <a:p>
                      <a:pPr algn="ctr"/>
                      <a:endParaRPr lang="zh-CN" altLang="en-US" sz="800" b="1" dirty="0">
                        <a:solidFill>
                          <a:srgbClr val="FF0000"/>
                        </a:solidFill>
                      </a:endParaRPr>
                    </a:p>
                  </a:txBody>
                  <a:tcPr/>
                </a:tc>
                <a:tc>
                  <a:txBody>
                    <a:bodyPr/>
                    <a:lstStyle/>
                    <a:p>
                      <a:pPr algn="ctr"/>
                      <a:r>
                        <a:rPr lang="zh-CN" altLang="en-US" sz="800" b="1" dirty="0">
                          <a:solidFill>
                            <a:srgbClr val="FF0000"/>
                          </a:solidFill>
                        </a:rPr>
                        <a:t>寄存器</a:t>
                      </a:r>
                    </a:p>
                  </a:txBody>
                  <a:tcPr/>
                </a:tc>
                <a:tc>
                  <a:txBody>
                    <a:bodyPr/>
                    <a:lstStyle/>
                    <a:p>
                      <a:pPr algn="l"/>
                      <a:r>
                        <a:rPr lang="zh-CN" altLang="en-US" sz="800" b="1" dirty="0">
                          <a:solidFill>
                            <a:srgbClr val="FF0000"/>
                          </a:solidFill>
                        </a:rPr>
                        <a:t>寄存器寻址</a:t>
                      </a:r>
                    </a:p>
                  </a:txBody>
                  <a:tcPr/>
                </a:tc>
                <a:tc>
                  <a:txBody>
                    <a:bodyPr/>
                    <a:lstStyle/>
                    <a:p>
                      <a:pPr algn="l"/>
                      <a:r>
                        <a:rPr lang="en-US" altLang="zh-CN" sz="800" b="1" dirty="0">
                          <a:solidFill>
                            <a:srgbClr val="FF0000"/>
                          </a:solidFill>
                        </a:rPr>
                        <a:t>S=R[R/M]</a:t>
                      </a:r>
                      <a:endParaRPr lang="zh-CN" altLang="en-US" sz="800" b="1" dirty="0">
                        <a:solidFill>
                          <a:srgbClr val="FF0000"/>
                        </a:solidFill>
                      </a:endParaRPr>
                    </a:p>
                  </a:txBody>
                  <a:tcPr/>
                </a:tc>
                <a:extLst>
                  <a:ext uri="{0D108BD9-81ED-4DB2-BD59-A6C34878D82A}">
                    <a16:rowId xmlns:a16="http://schemas.microsoft.com/office/drawing/2014/main" val="3142193692"/>
                  </a:ext>
                </a:extLst>
              </a:tr>
            </a:tbl>
          </a:graphicData>
        </a:graphic>
      </p:graphicFrame>
      <p:sp>
        <p:nvSpPr>
          <p:cNvPr id="15" name="文本框 14">
            <a:extLst>
              <a:ext uri="{FF2B5EF4-FFF2-40B4-BE49-F238E27FC236}">
                <a16:creationId xmlns:a16="http://schemas.microsoft.com/office/drawing/2014/main" id="{F39685B4-98F9-4005-8754-991017403CC6}"/>
              </a:ext>
            </a:extLst>
          </p:cNvPr>
          <p:cNvSpPr txBox="1"/>
          <p:nvPr/>
        </p:nvSpPr>
        <p:spPr>
          <a:xfrm>
            <a:off x="5364088" y="4410598"/>
            <a:ext cx="2541080" cy="261610"/>
          </a:xfrm>
          <a:prstGeom prst="rect">
            <a:avLst/>
          </a:prstGeom>
          <a:noFill/>
        </p:spPr>
        <p:txBody>
          <a:bodyPr wrap="none" rtlCol="0">
            <a:spAutoFit/>
          </a:bodyPr>
          <a:lstStyle/>
          <a:p>
            <a:r>
              <a:rPr lang="zh-CN" altLang="en-US" sz="1100" b="1" dirty="0"/>
              <a:t>表</a:t>
            </a:r>
            <a:r>
              <a:rPr lang="en-US" altLang="zh-CN" sz="1100" b="1" dirty="0"/>
              <a:t>5.4      Mod R/M</a:t>
            </a:r>
            <a:r>
              <a:rPr lang="zh-CN" altLang="en-US" sz="1100" b="1" dirty="0"/>
              <a:t>字段对应的寻址方式</a:t>
            </a:r>
          </a:p>
        </p:txBody>
      </p:sp>
      <p:sp>
        <p:nvSpPr>
          <p:cNvPr id="16" name="文本框 15">
            <a:extLst>
              <a:ext uri="{FF2B5EF4-FFF2-40B4-BE49-F238E27FC236}">
                <a16:creationId xmlns:a16="http://schemas.microsoft.com/office/drawing/2014/main" id="{6ACCA755-A7DA-449E-96F9-B9C59EB365DD}"/>
              </a:ext>
            </a:extLst>
          </p:cNvPr>
          <p:cNvSpPr txBox="1"/>
          <p:nvPr/>
        </p:nvSpPr>
        <p:spPr>
          <a:xfrm>
            <a:off x="5724128" y="1770356"/>
            <a:ext cx="2282997" cy="261610"/>
          </a:xfrm>
          <a:prstGeom prst="rect">
            <a:avLst/>
          </a:prstGeom>
          <a:noFill/>
        </p:spPr>
        <p:txBody>
          <a:bodyPr wrap="none" rtlCol="0">
            <a:spAutoFit/>
          </a:bodyPr>
          <a:lstStyle/>
          <a:p>
            <a:r>
              <a:rPr lang="zh-CN" altLang="en-US" sz="1100" b="1" dirty="0"/>
              <a:t>图</a:t>
            </a:r>
            <a:r>
              <a:rPr lang="en-US" altLang="zh-CN" sz="1100" b="1" dirty="0"/>
              <a:t>5.20      </a:t>
            </a:r>
            <a:r>
              <a:rPr lang="zh-CN" altLang="en-US" sz="1100" b="1" dirty="0"/>
              <a:t>指令字</a:t>
            </a:r>
            <a:r>
              <a:rPr lang="en-US" altLang="zh-CN" sz="1100" b="1" dirty="0"/>
              <a:t>01C2H</a:t>
            </a:r>
            <a:r>
              <a:rPr lang="zh-CN" altLang="en-US" sz="1100" b="1" dirty="0"/>
              <a:t>的指令格式</a:t>
            </a:r>
          </a:p>
        </p:txBody>
      </p:sp>
      <p:graphicFrame>
        <p:nvGraphicFramePr>
          <p:cNvPr id="17" name="表格 9">
            <a:extLst>
              <a:ext uri="{FF2B5EF4-FFF2-40B4-BE49-F238E27FC236}">
                <a16:creationId xmlns:a16="http://schemas.microsoft.com/office/drawing/2014/main" id="{6B678508-475E-4E28-BFC1-F79A6BA5E1F8}"/>
              </a:ext>
            </a:extLst>
          </p:cNvPr>
          <p:cNvGraphicFramePr>
            <a:graphicFrameLocks noGrp="1"/>
          </p:cNvGraphicFramePr>
          <p:nvPr>
            <p:extLst>
              <p:ext uri="{D42A27DB-BD31-4B8C-83A1-F6EECF244321}">
                <p14:modId xmlns:p14="http://schemas.microsoft.com/office/powerpoint/2010/main" val="3840041559"/>
              </p:ext>
            </p:extLst>
          </p:nvPr>
        </p:nvGraphicFramePr>
        <p:xfrm>
          <a:off x="4932040" y="3645024"/>
          <a:ext cx="4110565" cy="591840"/>
        </p:xfrm>
        <a:graphic>
          <a:graphicData uri="http://schemas.openxmlformats.org/drawingml/2006/table">
            <a:tbl>
              <a:tblPr firstRow="1" bandRow="1">
                <a:tableStyleId>{5C22544A-7EE6-4342-B048-85BDC9FD1C3A}</a:tableStyleId>
              </a:tblPr>
              <a:tblGrid>
                <a:gridCol w="844451">
                  <a:extLst>
                    <a:ext uri="{9D8B030D-6E8A-4147-A177-3AD203B41FA5}">
                      <a16:colId xmlns:a16="http://schemas.microsoft.com/office/drawing/2014/main" val="1536047637"/>
                    </a:ext>
                  </a:extLst>
                </a:gridCol>
                <a:gridCol w="431241">
                  <a:extLst>
                    <a:ext uri="{9D8B030D-6E8A-4147-A177-3AD203B41FA5}">
                      <a16:colId xmlns:a16="http://schemas.microsoft.com/office/drawing/2014/main" val="2690818089"/>
                    </a:ext>
                  </a:extLst>
                </a:gridCol>
                <a:gridCol w="406132">
                  <a:extLst>
                    <a:ext uri="{9D8B030D-6E8A-4147-A177-3AD203B41FA5}">
                      <a16:colId xmlns:a16="http://schemas.microsoft.com/office/drawing/2014/main" val="833151530"/>
                    </a:ext>
                  </a:extLst>
                </a:gridCol>
                <a:gridCol w="373458">
                  <a:extLst>
                    <a:ext uri="{9D8B030D-6E8A-4147-A177-3AD203B41FA5}">
                      <a16:colId xmlns:a16="http://schemas.microsoft.com/office/drawing/2014/main" val="3725868195"/>
                    </a:ext>
                  </a:extLst>
                </a:gridCol>
                <a:gridCol w="425231">
                  <a:extLst>
                    <a:ext uri="{9D8B030D-6E8A-4147-A177-3AD203B41FA5}">
                      <a16:colId xmlns:a16="http://schemas.microsoft.com/office/drawing/2014/main" val="2748058504"/>
                    </a:ext>
                  </a:extLst>
                </a:gridCol>
                <a:gridCol w="414265">
                  <a:extLst>
                    <a:ext uri="{9D8B030D-6E8A-4147-A177-3AD203B41FA5}">
                      <a16:colId xmlns:a16="http://schemas.microsoft.com/office/drawing/2014/main" val="4183969917"/>
                    </a:ext>
                  </a:extLst>
                </a:gridCol>
                <a:gridCol w="436196">
                  <a:extLst>
                    <a:ext uri="{9D8B030D-6E8A-4147-A177-3AD203B41FA5}">
                      <a16:colId xmlns:a16="http://schemas.microsoft.com/office/drawing/2014/main" val="708273644"/>
                    </a:ext>
                  </a:extLst>
                </a:gridCol>
                <a:gridCol w="354359">
                  <a:extLst>
                    <a:ext uri="{9D8B030D-6E8A-4147-A177-3AD203B41FA5}">
                      <a16:colId xmlns:a16="http://schemas.microsoft.com/office/drawing/2014/main" val="2735481528"/>
                    </a:ext>
                  </a:extLst>
                </a:gridCol>
                <a:gridCol w="425232">
                  <a:extLst>
                    <a:ext uri="{9D8B030D-6E8A-4147-A177-3AD203B41FA5}">
                      <a16:colId xmlns:a16="http://schemas.microsoft.com/office/drawing/2014/main" val="1065125212"/>
                    </a:ext>
                  </a:extLst>
                </a:gridCol>
              </a:tblGrid>
              <a:tr h="341446">
                <a:tc>
                  <a:txBody>
                    <a:bodyPr/>
                    <a:lstStyle/>
                    <a:p>
                      <a:pPr algn="ctr"/>
                      <a:r>
                        <a:rPr lang="zh-CN" altLang="en-US" sz="800" b="1" dirty="0"/>
                        <a:t>寄存器编号</a:t>
                      </a:r>
                    </a:p>
                  </a:txBody>
                  <a:tcPr/>
                </a:tc>
                <a:tc>
                  <a:txBody>
                    <a:bodyPr/>
                    <a:lstStyle/>
                    <a:p>
                      <a:pPr algn="ctr"/>
                      <a:r>
                        <a:rPr lang="en-US" altLang="zh-CN" sz="800" b="1" dirty="0"/>
                        <a:t>000</a:t>
                      </a:r>
                      <a:endParaRPr lang="zh-CN" altLang="en-US" sz="800" b="1" dirty="0"/>
                    </a:p>
                  </a:txBody>
                  <a:tcPr/>
                </a:tc>
                <a:tc>
                  <a:txBody>
                    <a:bodyPr/>
                    <a:lstStyle/>
                    <a:p>
                      <a:pPr algn="ctr"/>
                      <a:r>
                        <a:rPr lang="en-US" altLang="zh-CN" sz="800" b="1" dirty="0"/>
                        <a:t>001</a:t>
                      </a:r>
                      <a:endParaRPr lang="zh-CN" altLang="en-US" sz="800" b="1" dirty="0"/>
                    </a:p>
                  </a:txBody>
                  <a:tcPr/>
                </a:tc>
                <a:tc>
                  <a:txBody>
                    <a:bodyPr/>
                    <a:lstStyle/>
                    <a:p>
                      <a:pPr algn="ctr"/>
                      <a:r>
                        <a:rPr lang="en-US" altLang="zh-CN" sz="800" b="1" dirty="0"/>
                        <a:t>010</a:t>
                      </a:r>
                      <a:endParaRPr lang="zh-CN" altLang="en-US" sz="800" b="1" dirty="0"/>
                    </a:p>
                  </a:txBody>
                  <a:tcPr/>
                </a:tc>
                <a:tc>
                  <a:txBody>
                    <a:bodyPr/>
                    <a:lstStyle/>
                    <a:p>
                      <a:pPr algn="ctr"/>
                      <a:r>
                        <a:rPr lang="en-US" altLang="zh-CN" sz="800" b="1" dirty="0"/>
                        <a:t>011</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en-US" altLang="zh-CN" sz="800" b="1" dirty="0"/>
                        <a:t>101</a:t>
                      </a:r>
                      <a:endParaRPr lang="zh-CN" altLang="en-US" sz="800" b="1" dirty="0"/>
                    </a:p>
                  </a:txBody>
                  <a:tcPr/>
                </a:tc>
                <a:tc>
                  <a:txBody>
                    <a:bodyPr/>
                    <a:lstStyle/>
                    <a:p>
                      <a:pPr algn="ctr"/>
                      <a:r>
                        <a:rPr lang="en-US" altLang="zh-CN" sz="800" b="1" dirty="0"/>
                        <a:t>110</a:t>
                      </a:r>
                      <a:endParaRPr lang="zh-CN" altLang="en-US" sz="800" b="1" dirty="0"/>
                    </a:p>
                  </a:txBody>
                  <a:tcPr/>
                </a:tc>
                <a:tc>
                  <a:txBody>
                    <a:bodyPr/>
                    <a:lstStyle/>
                    <a:p>
                      <a:pPr algn="ctr"/>
                      <a:r>
                        <a:rPr lang="en-US" altLang="zh-CN" sz="800" b="1" dirty="0"/>
                        <a:t>111</a:t>
                      </a:r>
                      <a:endParaRPr lang="zh-CN" altLang="en-US" sz="800" b="1" dirty="0"/>
                    </a:p>
                  </a:txBody>
                  <a:tcPr/>
                </a:tc>
                <a:extLst>
                  <a:ext uri="{0D108BD9-81ED-4DB2-BD59-A6C34878D82A}">
                    <a16:rowId xmlns:a16="http://schemas.microsoft.com/office/drawing/2014/main" val="3607927779"/>
                  </a:ext>
                </a:extLst>
              </a:tr>
              <a:tr h="250394">
                <a:tc>
                  <a:txBody>
                    <a:bodyPr/>
                    <a:lstStyle/>
                    <a:p>
                      <a:pPr algn="ctr"/>
                      <a:r>
                        <a:rPr lang="zh-CN" altLang="en-US" sz="800" b="1" dirty="0"/>
                        <a:t>寄存器名</a:t>
                      </a:r>
                    </a:p>
                  </a:txBody>
                  <a:tcPr/>
                </a:tc>
                <a:tc>
                  <a:txBody>
                    <a:bodyPr/>
                    <a:lstStyle/>
                    <a:p>
                      <a:pPr algn="ctr"/>
                      <a:r>
                        <a:rPr lang="en-US" altLang="zh-CN" sz="800" b="1" dirty="0"/>
                        <a:t>EAX</a:t>
                      </a:r>
                      <a:endParaRPr lang="zh-CN" altLang="en-US" sz="800" b="1" dirty="0"/>
                    </a:p>
                  </a:txBody>
                  <a:tcPr/>
                </a:tc>
                <a:tc>
                  <a:txBody>
                    <a:bodyPr/>
                    <a:lstStyle/>
                    <a:p>
                      <a:pPr algn="ctr"/>
                      <a:r>
                        <a:rPr lang="en-US" altLang="zh-CN" sz="800" b="1" dirty="0"/>
                        <a:t>ECX</a:t>
                      </a:r>
                      <a:endParaRPr lang="zh-CN" altLang="en-US" sz="800" b="1" dirty="0"/>
                    </a:p>
                  </a:txBody>
                  <a:tcPr/>
                </a:tc>
                <a:tc>
                  <a:txBody>
                    <a:bodyPr/>
                    <a:lstStyle/>
                    <a:p>
                      <a:pPr algn="ctr"/>
                      <a:r>
                        <a:rPr lang="en-US" altLang="zh-CN" sz="800" b="1" dirty="0"/>
                        <a:t>EDX</a:t>
                      </a:r>
                      <a:endParaRPr lang="zh-CN" altLang="en-US" sz="800" b="1" dirty="0"/>
                    </a:p>
                  </a:txBody>
                  <a:tcPr/>
                </a:tc>
                <a:tc>
                  <a:txBody>
                    <a:bodyPr/>
                    <a:lstStyle/>
                    <a:p>
                      <a:pPr algn="ctr"/>
                      <a:r>
                        <a:rPr lang="en-US" altLang="zh-CN" sz="800" b="1" dirty="0"/>
                        <a:t>EBX</a:t>
                      </a:r>
                      <a:endParaRPr lang="zh-CN" altLang="en-US" sz="800" b="1" dirty="0"/>
                    </a:p>
                  </a:txBody>
                  <a:tcPr/>
                </a:tc>
                <a:tc>
                  <a:txBody>
                    <a:bodyPr/>
                    <a:lstStyle/>
                    <a:p>
                      <a:pPr algn="ctr"/>
                      <a:r>
                        <a:rPr lang="en-US" altLang="zh-CN" sz="800" b="1" dirty="0"/>
                        <a:t>ESP</a:t>
                      </a:r>
                      <a:endParaRPr lang="zh-CN" altLang="en-US" sz="800" b="1" dirty="0"/>
                    </a:p>
                  </a:txBody>
                  <a:tcPr/>
                </a:tc>
                <a:tc>
                  <a:txBody>
                    <a:bodyPr/>
                    <a:lstStyle/>
                    <a:p>
                      <a:pPr algn="ctr"/>
                      <a:r>
                        <a:rPr lang="en-US" altLang="zh-CN" sz="800" b="1" dirty="0"/>
                        <a:t>EBP</a:t>
                      </a:r>
                      <a:endParaRPr lang="zh-CN" altLang="en-US" sz="800" b="1" dirty="0"/>
                    </a:p>
                  </a:txBody>
                  <a:tcPr/>
                </a:tc>
                <a:tc>
                  <a:txBody>
                    <a:bodyPr/>
                    <a:lstStyle/>
                    <a:p>
                      <a:pPr algn="ctr"/>
                      <a:r>
                        <a:rPr lang="en-US" altLang="zh-CN" sz="800" b="1" dirty="0"/>
                        <a:t>ESI</a:t>
                      </a:r>
                      <a:endParaRPr lang="zh-CN" altLang="en-US" sz="800" b="1" dirty="0"/>
                    </a:p>
                  </a:txBody>
                  <a:tcPr/>
                </a:tc>
                <a:tc>
                  <a:txBody>
                    <a:bodyPr/>
                    <a:lstStyle/>
                    <a:p>
                      <a:pPr algn="ctr"/>
                      <a:r>
                        <a:rPr lang="en-US" altLang="zh-CN" sz="800" b="1" dirty="0"/>
                        <a:t>EDI</a:t>
                      </a:r>
                      <a:endParaRPr lang="zh-CN" altLang="en-US" sz="800" b="1" dirty="0"/>
                    </a:p>
                  </a:txBody>
                  <a:tcPr/>
                </a:tc>
                <a:extLst>
                  <a:ext uri="{0D108BD9-81ED-4DB2-BD59-A6C34878D82A}">
                    <a16:rowId xmlns:a16="http://schemas.microsoft.com/office/drawing/2014/main" val="2389813907"/>
                  </a:ext>
                </a:extLst>
              </a:tr>
            </a:tbl>
          </a:graphicData>
        </a:graphic>
      </p:graphicFrame>
      <p:cxnSp>
        <p:nvCxnSpPr>
          <p:cNvPr id="19" name="直接箭头连接符 18">
            <a:extLst>
              <a:ext uri="{FF2B5EF4-FFF2-40B4-BE49-F238E27FC236}">
                <a16:creationId xmlns:a16="http://schemas.microsoft.com/office/drawing/2014/main" id="{36568769-C8F1-4F4C-91BB-1B32C7C5970B}"/>
              </a:ext>
            </a:extLst>
          </p:cNvPr>
          <p:cNvCxnSpPr>
            <a:cxnSpLocks/>
          </p:cNvCxnSpPr>
          <p:nvPr/>
        </p:nvCxnSpPr>
        <p:spPr>
          <a:xfrm flipH="1">
            <a:off x="611560" y="2564904"/>
            <a:ext cx="1512168" cy="3024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1942F73-EB9F-4054-975A-C4D90C8E8581}"/>
              </a:ext>
            </a:extLst>
          </p:cNvPr>
          <p:cNvCxnSpPr>
            <a:cxnSpLocks/>
          </p:cNvCxnSpPr>
          <p:nvPr/>
        </p:nvCxnSpPr>
        <p:spPr>
          <a:xfrm>
            <a:off x="2843808" y="2996952"/>
            <a:ext cx="3456384" cy="3600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AE80AEA-85F6-4A04-9435-AAAE53ADA513}"/>
              </a:ext>
            </a:extLst>
          </p:cNvPr>
          <p:cNvCxnSpPr>
            <a:cxnSpLocks/>
          </p:cNvCxnSpPr>
          <p:nvPr/>
        </p:nvCxnSpPr>
        <p:spPr>
          <a:xfrm>
            <a:off x="6444208" y="3429000"/>
            <a:ext cx="648072" cy="144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1FAF1D66-5EBE-499F-B05C-7B62A090721E}"/>
              </a:ext>
            </a:extLst>
          </p:cNvPr>
          <p:cNvCxnSpPr/>
          <p:nvPr/>
        </p:nvCxnSpPr>
        <p:spPr>
          <a:xfrm>
            <a:off x="4283968" y="3645024"/>
            <a:ext cx="0" cy="2880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77267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116632"/>
            <a:ext cx="8229600" cy="4525963"/>
          </a:xfrm>
        </p:spPr>
        <p:txBody>
          <a:bodyPr/>
          <a:lstStyle/>
          <a:p>
            <a:r>
              <a:rPr lang="zh-CN" altLang="en-US" sz="1400" b="1" dirty="0"/>
              <a:t>例</a:t>
            </a:r>
            <a:r>
              <a:rPr lang="en-US" altLang="zh-CN" sz="1400" b="1" dirty="0"/>
              <a:t>5.5</a:t>
            </a:r>
            <a:r>
              <a:rPr lang="zh-CN" altLang="en-US" sz="1400" b="1" dirty="0"/>
              <a:t>：假设在一个基于</a:t>
            </a:r>
            <a:r>
              <a:rPr lang="en-US" altLang="zh-CN" sz="1400" b="1" dirty="0"/>
              <a:t>Intel x86</a:t>
            </a:r>
            <a:r>
              <a:rPr lang="zh-CN" altLang="en-US" sz="1400" b="1" dirty="0"/>
              <a:t>指令集的</a:t>
            </a:r>
            <a:r>
              <a:rPr lang="en-US" altLang="zh-CN" sz="1400" b="1" dirty="0"/>
              <a:t>32</a:t>
            </a:r>
            <a:r>
              <a:rPr lang="zh-CN" altLang="en-US" sz="1400" b="1" dirty="0"/>
              <a:t>位运行环境中，有如下指令字：</a:t>
            </a:r>
            <a:endParaRPr lang="en-US" altLang="zh-CN" sz="1400" b="1" dirty="0"/>
          </a:p>
          <a:p>
            <a:r>
              <a:rPr lang="zh-CN" altLang="en-US" sz="1400" b="1" dirty="0"/>
              <a:t>（</a:t>
            </a:r>
            <a:r>
              <a:rPr lang="en-US" altLang="zh-CN" sz="1400" b="1" dirty="0"/>
              <a:t>1</a:t>
            </a:r>
            <a:r>
              <a:rPr lang="zh-CN" altLang="en-US" sz="1400" b="1" dirty="0"/>
              <a:t>）</a:t>
            </a:r>
            <a:r>
              <a:rPr lang="en-US" altLang="zh-CN" sz="1400" b="1" dirty="0"/>
              <a:t>01C2H</a:t>
            </a:r>
            <a:r>
              <a:rPr lang="zh-CN" altLang="en-US" sz="1400" b="1" dirty="0"/>
              <a:t>；（</a:t>
            </a:r>
            <a:r>
              <a:rPr lang="en-US" altLang="zh-CN" sz="1400" b="1" dirty="0"/>
              <a:t>2</a:t>
            </a:r>
            <a:r>
              <a:rPr lang="zh-CN" altLang="en-US" sz="1400" b="1" dirty="0"/>
              <a:t>）</a:t>
            </a:r>
            <a:r>
              <a:rPr lang="en-US" altLang="zh-CN" sz="1400" b="1" dirty="0">
                <a:solidFill>
                  <a:srgbClr val="FF0000"/>
                </a:solidFill>
              </a:rPr>
              <a:t>2E 033BH</a:t>
            </a:r>
            <a:r>
              <a:rPr lang="zh-CN" altLang="en-US" sz="1400" b="1" dirty="0"/>
              <a:t>；（</a:t>
            </a:r>
            <a:r>
              <a:rPr lang="en-US" altLang="zh-CN" sz="1400" b="1" dirty="0"/>
              <a:t>3</a:t>
            </a:r>
            <a:r>
              <a:rPr lang="zh-CN" altLang="en-US" sz="1400" b="1" dirty="0"/>
              <a:t>）</a:t>
            </a:r>
            <a:r>
              <a:rPr lang="en-US" altLang="zh-CN" sz="1400" b="1" dirty="0"/>
              <a:t>034C BB66H</a:t>
            </a:r>
            <a:r>
              <a:rPr lang="zh-CN" altLang="en-US" sz="1400" b="1" dirty="0"/>
              <a:t>；（</a:t>
            </a:r>
            <a:r>
              <a:rPr lang="en-US" altLang="zh-CN" sz="1400" b="1" dirty="0"/>
              <a:t>4</a:t>
            </a:r>
            <a:r>
              <a:rPr lang="zh-CN" altLang="en-US" sz="1400" b="1" dirty="0"/>
              <a:t>）</a:t>
            </a:r>
            <a:r>
              <a:rPr lang="en-US" altLang="zh-CN" sz="1400" b="1" dirty="0"/>
              <a:t>8304 BB66H</a:t>
            </a:r>
          </a:p>
          <a:p>
            <a:r>
              <a:rPr lang="zh-CN" altLang="en-US" sz="1400" b="1" dirty="0"/>
              <a:t>请结合表</a:t>
            </a:r>
            <a:r>
              <a:rPr lang="en-US" altLang="zh-CN" sz="1400" b="1" dirty="0"/>
              <a:t>5.5</a:t>
            </a:r>
            <a:r>
              <a:rPr lang="zh-CN" altLang="en-US" sz="1400" b="1" dirty="0"/>
              <a:t>所示的指令操作码给出对应指令字的汇编代码。</a:t>
            </a:r>
            <a:endParaRPr lang="en-US" altLang="zh-CN" sz="1400" b="1" dirty="0"/>
          </a:p>
          <a:p>
            <a:endParaRPr lang="en-US" altLang="zh-CN" sz="1400" b="1" dirty="0"/>
          </a:p>
          <a:p>
            <a:r>
              <a:rPr lang="zh-CN" altLang="en-US" sz="1400" b="1" dirty="0"/>
              <a:t>解：</a:t>
            </a:r>
            <a:endParaRPr lang="en-US" altLang="zh-CN" sz="1400" b="1" dirty="0"/>
          </a:p>
          <a:p>
            <a:endParaRPr lang="en-US" altLang="zh-CN" sz="1400" b="1" dirty="0"/>
          </a:p>
          <a:p>
            <a:r>
              <a:rPr lang="zh-CN" altLang="en-US" sz="1400" b="1" dirty="0"/>
              <a:t>（</a:t>
            </a:r>
            <a:r>
              <a:rPr lang="en-US" altLang="zh-CN" sz="1400" b="1" dirty="0"/>
              <a:t>2</a:t>
            </a:r>
            <a:r>
              <a:rPr lang="zh-CN" altLang="en-US" sz="1400" b="1" dirty="0"/>
              <a:t>）</a:t>
            </a:r>
            <a:endParaRPr lang="en-US" altLang="zh-CN" sz="1400" b="1" dirty="0"/>
          </a:p>
          <a:p>
            <a:pPr lvl="1"/>
            <a:r>
              <a:rPr lang="zh-CN" altLang="en-US" sz="1200" b="1" dirty="0"/>
              <a:t>指令字</a:t>
            </a:r>
            <a:r>
              <a:rPr lang="en-US" altLang="zh-CN" sz="1200" b="1" dirty="0"/>
              <a:t>2E 033BH</a:t>
            </a:r>
            <a:r>
              <a:rPr lang="zh-CN" altLang="en-US" sz="1200" b="1" dirty="0"/>
              <a:t>的指令格式如图</a:t>
            </a:r>
            <a:r>
              <a:rPr lang="en-US" altLang="zh-CN" sz="1200" b="1" dirty="0"/>
              <a:t>5.21</a:t>
            </a:r>
            <a:r>
              <a:rPr lang="zh-CN" altLang="en-US" sz="1200" b="1" dirty="0"/>
              <a:t>所示：</a:t>
            </a:r>
            <a:endParaRPr lang="en-US" altLang="zh-CN" sz="1200" b="1" dirty="0"/>
          </a:p>
          <a:p>
            <a:pPr lvl="1"/>
            <a:endParaRPr lang="en-US" altLang="zh-CN" sz="1200" b="1" dirty="0"/>
          </a:p>
          <a:p>
            <a:pPr lvl="1"/>
            <a:r>
              <a:rPr lang="en-US" altLang="zh-CN" sz="1200" b="1" dirty="0"/>
              <a:t>Prefix=2E</a:t>
            </a:r>
            <a:r>
              <a:rPr lang="zh-CN" altLang="en-US" sz="1200" b="1" dirty="0"/>
              <a:t>表示段前缀，为</a:t>
            </a:r>
            <a:r>
              <a:rPr lang="en-US" altLang="zh-CN" sz="1200" b="1" dirty="0"/>
              <a:t>CS</a:t>
            </a:r>
            <a:r>
              <a:rPr lang="zh-CN" altLang="en-US" sz="1200" b="1" dirty="0"/>
              <a:t>段寄存器</a:t>
            </a:r>
            <a:endParaRPr lang="en-US" altLang="zh-CN" sz="1200" b="1" dirty="0"/>
          </a:p>
          <a:p>
            <a:pPr lvl="1"/>
            <a:endParaRPr lang="en-US" altLang="zh-CN" sz="1200" b="1" dirty="0"/>
          </a:p>
          <a:p>
            <a:pPr lvl="1"/>
            <a:r>
              <a:rPr lang="zh-CN" altLang="en-US" sz="1200" b="1" dirty="0"/>
              <a:t>操作码</a:t>
            </a:r>
            <a:r>
              <a:rPr lang="en-US" altLang="zh-CN" sz="1200" b="1" dirty="0"/>
              <a:t>=03</a:t>
            </a:r>
            <a:r>
              <a:rPr lang="zh-CN" altLang="en-US" sz="1200" b="1" dirty="0"/>
              <a:t>，且</a:t>
            </a:r>
            <a:r>
              <a:rPr lang="en-US" altLang="zh-CN" sz="1200" b="1" dirty="0"/>
              <a:t>d=1</a:t>
            </a:r>
            <a:r>
              <a:rPr lang="zh-CN" altLang="en-US" sz="1200" b="1" dirty="0"/>
              <a:t>、</a:t>
            </a:r>
            <a:r>
              <a:rPr lang="en-US" altLang="zh-CN" sz="1200" b="1" dirty="0"/>
              <a:t>w=1</a:t>
            </a:r>
            <a:r>
              <a:rPr lang="zh-CN" altLang="en-US" sz="1200" b="1" dirty="0"/>
              <a:t>，表示为“</a:t>
            </a:r>
            <a:r>
              <a:rPr lang="en-US" altLang="zh-CN" sz="1200" b="1" dirty="0">
                <a:solidFill>
                  <a:srgbClr val="FF0000"/>
                </a:solidFill>
              </a:rPr>
              <a:t>ADD r32,r/m32</a:t>
            </a:r>
            <a:r>
              <a:rPr lang="zh-CN" altLang="en-US" sz="1200" b="1" dirty="0"/>
              <a:t>”指令（</a:t>
            </a:r>
            <a:r>
              <a:rPr lang="en-US" altLang="zh-CN" sz="1200" b="1" dirty="0"/>
              <a:t>32</a:t>
            </a:r>
            <a:r>
              <a:rPr lang="zh-CN" altLang="en-US" sz="1200" b="1" dirty="0"/>
              <a:t>位运行环境）</a:t>
            </a:r>
            <a:endParaRPr lang="en-US" altLang="zh-CN" sz="1200" b="1" dirty="0"/>
          </a:p>
          <a:p>
            <a:pPr lvl="1"/>
            <a:endParaRPr lang="en-US" altLang="zh-CN" sz="1200" b="1" dirty="0"/>
          </a:p>
          <a:p>
            <a:pPr lvl="1"/>
            <a:r>
              <a:rPr lang="en-US" altLang="zh-CN" sz="1200" b="1" dirty="0"/>
              <a:t>Mod=00</a:t>
            </a:r>
            <a:r>
              <a:rPr lang="zh-CN" altLang="en-US" sz="1200" b="1" dirty="0"/>
              <a:t>，</a:t>
            </a:r>
            <a:r>
              <a:rPr lang="en-US" altLang="zh-CN" sz="1200" b="1" dirty="0"/>
              <a:t>R/M=011</a:t>
            </a:r>
            <a:r>
              <a:rPr lang="zh-CN" altLang="en-US" sz="1200" b="1" dirty="0"/>
              <a:t>，表示是寄存器间接寻址，因此指令为“</a:t>
            </a:r>
            <a:r>
              <a:rPr lang="en-US" altLang="zh-CN" sz="1200" b="1" dirty="0">
                <a:solidFill>
                  <a:srgbClr val="FF0000"/>
                </a:solidFill>
              </a:rPr>
              <a:t>ADD r32,m32</a:t>
            </a:r>
            <a:r>
              <a:rPr lang="zh-CN" altLang="en-US" sz="1200" b="1" dirty="0"/>
              <a:t>”；因为</a:t>
            </a:r>
            <a:r>
              <a:rPr lang="en-US" altLang="zh-CN" sz="1200" b="1" dirty="0"/>
              <a:t>R/M=011</a:t>
            </a:r>
            <a:r>
              <a:rPr lang="zh-CN" altLang="en-US" sz="1200" b="1" dirty="0"/>
              <a:t>，表示是</a:t>
            </a:r>
            <a:r>
              <a:rPr lang="en-US" altLang="zh-CN" sz="1200" b="1" dirty="0"/>
              <a:t>EBX</a:t>
            </a:r>
            <a:r>
              <a:rPr lang="zh-CN" altLang="en-US" sz="1200" b="1" dirty="0"/>
              <a:t>寄存器，因此</a:t>
            </a:r>
            <a:r>
              <a:rPr lang="en-US" altLang="zh-CN" sz="1200" b="1" dirty="0"/>
              <a:t>m32</a:t>
            </a:r>
            <a:r>
              <a:rPr lang="zh-CN" altLang="en-US" sz="1200" b="1" dirty="0"/>
              <a:t>为</a:t>
            </a:r>
            <a:r>
              <a:rPr lang="en-US" altLang="zh-CN" sz="1200" b="1" dirty="0"/>
              <a:t>CS:[EBX]</a:t>
            </a:r>
            <a:r>
              <a:rPr lang="zh-CN" altLang="en-US" sz="1200" b="1" dirty="0"/>
              <a:t>（因为有段前缀）                                    </a:t>
            </a:r>
            <a:r>
              <a:rPr lang="en-US" altLang="zh-CN" sz="1200" b="1" dirty="0">
                <a:highlight>
                  <a:srgbClr val="FFFF00"/>
                </a:highlight>
              </a:rPr>
              <a:t>d=1</a:t>
            </a:r>
            <a:r>
              <a:rPr lang="zh-CN" altLang="en-US" sz="1200" b="1" dirty="0">
                <a:highlight>
                  <a:srgbClr val="FFFF00"/>
                </a:highlight>
              </a:rPr>
              <a:t>，表示</a:t>
            </a:r>
            <a:r>
              <a:rPr lang="en-US" altLang="zh-CN" sz="1200" b="1" dirty="0">
                <a:highlight>
                  <a:srgbClr val="FFFF00"/>
                </a:highlight>
              </a:rPr>
              <a:t>Reg/op</a:t>
            </a:r>
            <a:r>
              <a:rPr lang="zh-CN" altLang="en-US" sz="1200" b="1" dirty="0">
                <a:highlight>
                  <a:srgbClr val="FFFF00"/>
                </a:highlight>
              </a:rPr>
              <a:t>为目的操作数</a:t>
            </a:r>
            <a:endParaRPr lang="en-US" altLang="zh-CN" sz="1200" b="1" dirty="0">
              <a:highlight>
                <a:srgbClr val="FFFF00"/>
              </a:highlight>
            </a:endParaRPr>
          </a:p>
          <a:p>
            <a:pPr lvl="1"/>
            <a:endParaRPr lang="en-US" altLang="zh-CN" sz="1200" b="1" dirty="0"/>
          </a:p>
          <a:p>
            <a:pPr lvl="1"/>
            <a:r>
              <a:rPr lang="en-US" altLang="zh-CN" sz="1200" b="1" dirty="0"/>
              <a:t>Reg/OP=111</a:t>
            </a:r>
            <a:r>
              <a:rPr lang="zh-CN" altLang="en-US" sz="1200" b="1" dirty="0"/>
              <a:t>，表示</a:t>
            </a:r>
            <a:r>
              <a:rPr lang="en-US" altLang="zh-CN" sz="1200" b="1" dirty="0"/>
              <a:t>r32</a:t>
            </a:r>
            <a:r>
              <a:rPr lang="zh-CN" altLang="en-US" sz="1200" b="1" dirty="0"/>
              <a:t>为</a:t>
            </a:r>
            <a:r>
              <a:rPr lang="en-US" altLang="zh-CN" sz="1200" b="1" dirty="0"/>
              <a:t>EDI</a:t>
            </a:r>
            <a:r>
              <a:rPr lang="zh-CN" altLang="en-US" sz="1200" b="1" dirty="0"/>
              <a:t>寄存器；因此指令字</a:t>
            </a:r>
            <a:r>
              <a:rPr lang="en-US" altLang="zh-CN" sz="1200" b="1" dirty="0"/>
              <a:t>2E 033BH</a:t>
            </a:r>
            <a:r>
              <a:rPr lang="zh-CN" altLang="en-US" sz="1200" b="1" dirty="0"/>
              <a:t>对应的指令为“</a:t>
            </a:r>
            <a:r>
              <a:rPr lang="en-US" altLang="zh-CN" sz="1200" b="1" dirty="0">
                <a:solidFill>
                  <a:srgbClr val="FF0000"/>
                </a:solidFill>
              </a:rPr>
              <a:t>ADD EDI, CS:[EBX]</a:t>
            </a:r>
            <a:r>
              <a:rPr lang="zh-CN" altLang="en-US" sz="1200" b="1" dirty="0"/>
              <a:t>”</a:t>
            </a:r>
            <a:endParaRPr lang="en-US" altLang="zh-CN" sz="1000" b="1" dirty="0"/>
          </a:p>
          <a:p>
            <a:pPr lvl="1"/>
            <a:endParaRPr lang="en-US" altLang="zh-CN" sz="1000" b="1" dirty="0"/>
          </a:p>
          <a:p>
            <a:endParaRPr lang="en-US" altLang="zh-CN" sz="1400" b="1" dirty="0"/>
          </a:p>
          <a:p>
            <a:endParaRPr lang="en-US" altLang="zh-CN" sz="1400" b="1" dirty="0"/>
          </a:p>
          <a:p>
            <a:endParaRPr lang="en-US" altLang="zh-CN" sz="1400" b="1" dirty="0"/>
          </a:p>
          <a:p>
            <a:endParaRPr lang="en-US" altLang="zh-CN" sz="1400" b="1" dirty="0"/>
          </a:p>
          <a:p>
            <a:pPr lvl="2"/>
            <a:endParaRPr lang="en-US" altLang="zh-CN" sz="1400" b="1" dirty="0"/>
          </a:p>
          <a:p>
            <a:pPr lvl="2"/>
            <a:endParaRPr lang="zh-CN" altLang="en-US" sz="1400" b="1" dirty="0"/>
          </a:p>
        </p:txBody>
      </p:sp>
      <p:graphicFrame>
        <p:nvGraphicFramePr>
          <p:cNvPr id="2" name="表格 3">
            <a:extLst>
              <a:ext uri="{FF2B5EF4-FFF2-40B4-BE49-F238E27FC236}">
                <a16:creationId xmlns:a16="http://schemas.microsoft.com/office/drawing/2014/main" id="{44B7C7A5-967D-4B38-8E36-3FFB1B10EC17}"/>
              </a:ext>
            </a:extLst>
          </p:cNvPr>
          <p:cNvGraphicFramePr>
            <a:graphicFrameLocks noGrp="1"/>
          </p:cNvGraphicFramePr>
          <p:nvPr>
            <p:extLst>
              <p:ext uri="{D42A27DB-BD31-4B8C-83A1-F6EECF244321}">
                <p14:modId xmlns:p14="http://schemas.microsoft.com/office/powerpoint/2010/main" val="966349075"/>
              </p:ext>
            </p:extLst>
          </p:nvPr>
        </p:nvGraphicFramePr>
        <p:xfrm>
          <a:off x="5714072" y="1160036"/>
          <a:ext cx="1666240" cy="3962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76155010"/>
                    </a:ext>
                  </a:extLst>
                </a:gridCol>
                <a:gridCol w="208280">
                  <a:extLst>
                    <a:ext uri="{9D8B030D-6E8A-4147-A177-3AD203B41FA5}">
                      <a16:colId xmlns:a16="http://schemas.microsoft.com/office/drawing/2014/main" val="3843554800"/>
                    </a:ext>
                  </a:extLst>
                </a:gridCol>
                <a:gridCol w="208280">
                  <a:extLst>
                    <a:ext uri="{9D8B030D-6E8A-4147-A177-3AD203B41FA5}">
                      <a16:colId xmlns:a16="http://schemas.microsoft.com/office/drawing/2014/main" val="3939858793"/>
                    </a:ext>
                  </a:extLst>
                </a:gridCol>
                <a:gridCol w="208280">
                  <a:extLst>
                    <a:ext uri="{9D8B030D-6E8A-4147-A177-3AD203B41FA5}">
                      <a16:colId xmlns:a16="http://schemas.microsoft.com/office/drawing/2014/main" val="4022389101"/>
                    </a:ext>
                  </a:extLst>
                </a:gridCol>
                <a:gridCol w="208280">
                  <a:extLst>
                    <a:ext uri="{9D8B030D-6E8A-4147-A177-3AD203B41FA5}">
                      <a16:colId xmlns:a16="http://schemas.microsoft.com/office/drawing/2014/main" val="2931487735"/>
                    </a:ext>
                  </a:extLst>
                </a:gridCol>
                <a:gridCol w="208280">
                  <a:extLst>
                    <a:ext uri="{9D8B030D-6E8A-4147-A177-3AD203B41FA5}">
                      <a16:colId xmlns:a16="http://schemas.microsoft.com/office/drawing/2014/main" val="1865540837"/>
                    </a:ext>
                  </a:extLst>
                </a:gridCol>
                <a:gridCol w="208280">
                  <a:extLst>
                    <a:ext uri="{9D8B030D-6E8A-4147-A177-3AD203B41FA5}">
                      <a16:colId xmlns:a16="http://schemas.microsoft.com/office/drawing/2014/main" val="2540173957"/>
                    </a:ext>
                  </a:extLst>
                </a:gridCol>
                <a:gridCol w="208280">
                  <a:extLst>
                    <a:ext uri="{9D8B030D-6E8A-4147-A177-3AD203B41FA5}">
                      <a16:colId xmlns:a16="http://schemas.microsoft.com/office/drawing/2014/main" val="1881891589"/>
                    </a:ext>
                  </a:extLst>
                </a:gridCol>
              </a:tblGrid>
              <a:tr h="171833">
                <a:tc gridSpan="6">
                  <a:txBody>
                    <a:bodyPr/>
                    <a:lstStyle/>
                    <a:p>
                      <a:pPr algn="ctr"/>
                      <a:r>
                        <a:rPr lang="en-US" altLang="zh-CN" sz="700" b="1" dirty="0"/>
                        <a:t>OP</a:t>
                      </a:r>
                      <a:endParaRPr lang="zh-CN" altLang="en-US" sz="700" b="1"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a:txBody>
                    <a:bodyPr/>
                    <a:lstStyle/>
                    <a:p>
                      <a:pPr algn="ctr"/>
                      <a:r>
                        <a:rPr lang="en-US" altLang="zh-CN" sz="700" b="1" dirty="0"/>
                        <a:t>d</a:t>
                      </a:r>
                      <a:endParaRPr lang="zh-CN" altLang="en-US" sz="700" b="1" dirty="0"/>
                    </a:p>
                  </a:txBody>
                  <a:tcPr/>
                </a:tc>
                <a:tc>
                  <a:txBody>
                    <a:bodyPr/>
                    <a:lstStyle/>
                    <a:p>
                      <a:pPr algn="ctr"/>
                      <a:r>
                        <a:rPr lang="en-US" altLang="zh-CN" sz="700" b="1" dirty="0"/>
                        <a:t>w</a:t>
                      </a:r>
                      <a:endParaRPr lang="zh-CN" altLang="en-US" sz="700" b="1" dirty="0"/>
                    </a:p>
                  </a:txBody>
                  <a:tcPr/>
                </a:tc>
                <a:extLst>
                  <a:ext uri="{0D108BD9-81ED-4DB2-BD59-A6C34878D82A}">
                    <a16:rowId xmlns:a16="http://schemas.microsoft.com/office/drawing/2014/main" val="2046097103"/>
                  </a:ext>
                </a:extLst>
              </a:tr>
              <a:tr h="177088">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extLst>
                  <a:ext uri="{0D108BD9-81ED-4DB2-BD59-A6C34878D82A}">
                    <a16:rowId xmlns:a16="http://schemas.microsoft.com/office/drawing/2014/main" val="3543678504"/>
                  </a:ext>
                </a:extLst>
              </a:tr>
            </a:tbl>
          </a:graphicData>
        </a:graphic>
      </p:graphicFrame>
      <p:graphicFrame>
        <p:nvGraphicFramePr>
          <p:cNvPr id="6" name="表格 3">
            <a:extLst>
              <a:ext uri="{FF2B5EF4-FFF2-40B4-BE49-F238E27FC236}">
                <a16:creationId xmlns:a16="http://schemas.microsoft.com/office/drawing/2014/main" id="{6908E94C-63A0-494F-B89F-FCDDF3E92F4E}"/>
              </a:ext>
            </a:extLst>
          </p:cNvPr>
          <p:cNvGraphicFramePr>
            <a:graphicFrameLocks noGrp="1"/>
          </p:cNvGraphicFramePr>
          <p:nvPr>
            <p:extLst>
              <p:ext uri="{D42A27DB-BD31-4B8C-83A1-F6EECF244321}">
                <p14:modId xmlns:p14="http://schemas.microsoft.com/office/powerpoint/2010/main" val="971160887"/>
              </p:ext>
            </p:extLst>
          </p:nvPr>
        </p:nvGraphicFramePr>
        <p:xfrm>
          <a:off x="7442264" y="1137603"/>
          <a:ext cx="1666240" cy="3962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76155010"/>
                    </a:ext>
                  </a:extLst>
                </a:gridCol>
                <a:gridCol w="208280">
                  <a:extLst>
                    <a:ext uri="{9D8B030D-6E8A-4147-A177-3AD203B41FA5}">
                      <a16:colId xmlns:a16="http://schemas.microsoft.com/office/drawing/2014/main" val="3843554800"/>
                    </a:ext>
                  </a:extLst>
                </a:gridCol>
                <a:gridCol w="208280">
                  <a:extLst>
                    <a:ext uri="{9D8B030D-6E8A-4147-A177-3AD203B41FA5}">
                      <a16:colId xmlns:a16="http://schemas.microsoft.com/office/drawing/2014/main" val="3939858793"/>
                    </a:ext>
                  </a:extLst>
                </a:gridCol>
                <a:gridCol w="208280">
                  <a:extLst>
                    <a:ext uri="{9D8B030D-6E8A-4147-A177-3AD203B41FA5}">
                      <a16:colId xmlns:a16="http://schemas.microsoft.com/office/drawing/2014/main" val="4022389101"/>
                    </a:ext>
                  </a:extLst>
                </a:gridCol>
                <a:gridCol w="208280">
                  <a:extLst>
                    <a:ext uri="{9D8B030D-6E8A-4147-A177-3AD203B41FA5}">
                      <a16:colId xmlns:a16="http://schemas.microsoft.com/office/drawing/2014/main" val="2931487735"/>
                    </a:ext>
                  </a:extLst>
                </a:gridCol>
                <a:gridCol w="208280">
                  <a:extLst>
                    <a:ext uri="{9D8B030D-6E8A-4147-A177-3AD203B41FA5}">
                      <a16:colId xmlns:a16="http://schemas.microsoft.com/office/drawing/2014/main" val="1865540837"/>
                    </a:ext>
                  </a:extLst>
                </a:gridCol>
                <a:gridCol w="208280">
                  <a:extLst>
                    <a:ext uri="{9D8B030D-6E8A-4147-A177-3AD203B41FA5}">
                      <a16:colId xmlns:a16="http://schemas.microsoft.com/office/drawing/2014/main" val="2540173957"/>
                    </a:ext>
                  </a:extLst>
                </a:gridCol>
                <a:gridCol w="208280">
                  <a:extLst>
                    <a:ext uri="{9D8B030D-6E8A-4147-A177-3AD203B41FA5}">
                      <a16:colId xmlns:a16="http://schemas.microsoft.com/office/drawing/2014/main" val="1881891589"/>
                    </a:ext>
                  </a:extLst>
                </a:gridCol>
              </a:tblGrid>
              <a:tr h="185677">
                <a:tc gridSpan="2">
                  <a:txBody>
                    <a:bodyPr/>
                    <a:lstStyle/>
                    <a:p>
                      <a:pPr algn="ctr"/>
                      <a:r>
                        <a:rPr lang="en-US" altLang="zh-CN" sz="700" b="1" dirty="0"/>
                        <a:t>Mod</a:t>
                      </a:r>
                      <a:endParaRPr lang="zh-CN" altLang="en-US" sz="700" b="1" dirty="0"/>
                    </a:p>
                  </a:txBody>
                  <a:tcPr/>
                </a:tc>
                <a:tc hMerge="1">
                  <a:txBody>
                    <a:bodyPr/>
                    <a:lstStyle/>
                    <a:p>
                      <a:endParaRPr lang="zh-CN" altLang="en-US" sz="1200" b="1" dirty="0"/>
                    </a:p>
                  </a:txBody>
                  <a:tcPr/>
                </a:tc>
                <a:tc gridSpan="3">
                  <a:txBody>
                    <a:bodyPr/>
                    <a:lstStyle/>
                    <a:p>
                      <a:pPr algn="ctr"/>
                      <a:r>
                        <a:rPr lang="en-US" altLang="zh-CN" sz="700" b="1" dirty="0"/>
                        <a:t>Reg/OP</a:t>
                      </a:r>
                      <a:endParaRPr lang="zh-CN" altLang="en-US" sz="700" b="1" dirty="0"/>
                    </a:p>
                  </a:txBody>
                  <a:tcPr/>
                </a:tc>
                <a:tc hMerge="1">
                  <a:txBody>
                    <a:bodyPr/>
                    <a:lstStyle/>
                    <a:p>
                      <a:endParaRPr lang="zh-CN" altLang="en-US" sz="1200" b="1" dirty="0"/>
                    </a:p>
                  </a:txBody>
                  <a:tcPr/>
                </a:tc>
                <a:tc hMerge="1">
                  <a:txBody>
                    <a:bodyPr/>
                    <a:lstStyle/>
                    <a:p>
                      <a:endParaRPr lang="zh-CN" altLang="en-US" sz="1200" b="1" dirty="0"/>
                    </a:p>
                  </a:txBody>
                  <a:tcPr/>
                </a:tc>
                <a:tc gridSpan="3">
                  <a:txBody>
                    <a:bodyPr/>
                    <a:lstStyle/>
                    <a:p>
                      <a:pPr algn="ctr"/>
                      <a:r>
                        <a:rPr lang="en-US" altLang="zh-CN" sz="700" b="1" dirty="0"/>
                        <a:t>R/M</a:t>
                      </a:r>
                    </a:p>
                  </a:txBody>
                  <a:tcPr/>
                </a:tc>
                <a:tc hMerge="1">
                  <a:txBody>
                    <a:bodyPr/>
                    <a:lstStyle/>
                    <a:p>
                      <a:r>
                        <a:rPr lang="en-US" altLang="zh-CN" sz="1200" b="1" dirty="0"/>
                        <a:t>d</a:t>
                      </a:r>
                      <a:endParaRPr lang="zh-CN" altLang="en-US" sz="1200" b="1" dirty="0"/>
                    </a:p>
                  </a:txBody>
                  <a:tcPr/>
                </a:tc>
                <a:tc hMerge="1">
                  <a:txBody>
                    <a:bodyPr/>
                    <a:lstStyle/>
                    <a:p>
                      <a:r>
                        <a:rPr lang="en-US" altLang="zh-CN" sz="1200" b="1" dirty="0"/>
                        <a:t>w</a:t>
                      </a:r>
                      <a:endParaRPr lang="zh-CN" altLang="en-US" sz="1200" b="1" dirty="0"/>
                    </a:p>
                  </a:txBody>
                  <a:tcPr/>
                </a:tc>
                <a:extLst>
                  <a:ext uri="{0D108BD9-81ED-4DB2-BD59-A6C34878D82A}">
                    <a16:rowId xmlns:a16="http://schemas.microsoft.com/office/drawing/2014/main" val="2046097103"/>
                  </a:ext>
                </a:extLst>
              </a:tr>
              <a:tr h="185677">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extLst>
                  <a:ext uri="{0D108BD9-81ED-4DB2-BD59-A6C34878D82A}">
                    <a16:rowId xmlns:a16="http://schemas.microsoft.com/office/drawing/2014/main" val="3543678504"/>
                  </a:ext>
                </a:extLst>
              </a:tr>
            </a:tbl>
          </a:graphicData>
        </a:graphic>
      </p:graphicFrame>
      <p:sp>
        <p:nvSpPr>
          <p:cNvPr id="4" name="文本框 3">
            <a:extLst>
              <a:ext uri="{FF2B5EF4-FFF2-40B4-BE49-F238E27FC236}">
                <a16:creationId xmlns:a16="http://schemas.microsoft.com/office/drawing/2014/main" id="{5DC0F27D-AB01-4175-B4C1-ECB411637DB5}"/>
              </a:ext>
            </a:extLst>
          </p:cNvPr>
          <p:cNvSpPr txBox="1"/>
          <p:nvPr/>
        </p:nvSpPr>
        <p:spPr>
          <a:xfrm>
            <a:off x="4716016" y="919352"/>
            <a:ext cx="338554" cy="276999"/>
          </a:xfrm>
          <a:prstGeom prst="rect">
            <a:avLst/>
          </a:prstGeom>
          <a:noFill/>
        </p:spPr>
        <p:txBody>
          <a:bodyPr wrap="none" rtlCol="0">
            <a:spAutoFit/>
          </a:bodyPr>
          <a:lstStyle/>
          <a:p>
            <a:r>
              <a:rPr lang="en-US" altLang="zh-CN" sz="1200" b="1" dirty="0"/>
              <a:t>2E</a:t>
            </a:r>
            <a:endParaRPr lang="zh-CN" altLang="en-US" sz="1200" b="1" dirty="0"/>
          </a:p>
        </p:txBody>
      </p:sp>
      <p:sp>
        <p:nvSpPr>
          <p:cNvPr id="7" name="文本框 6">
            <a:extLst>
              <a:ext uri="{FF2B5EF4-FFF2-40B4-BE49-F238E27FC236}">
                <a16:creationId xmlns:a16="http://schemas.microsoft.com/office/drawing/2014/main" id="{C502D99C-3A98-42F5-A3C5-4EC0BC87DBA0}"/>
              </a:ext>
            </a:extLst>
          </p:cNvPr>
          <p:cNvSpPr txBox="1"/>
          <p:nvPr/>
        </p:nvSpPr>
        <p:spPr>
          <a:xfrm>
            <a:off x="7827434" y="908720"/>
            <a:ext cx="349776" cy="276999"/>
          </a:xfrm>
          <a:prstGeom prst="rect">
            <a:avLst/>
          </a:prstGeom>
          <a:noFill/>
        </p:spPr>
        <p:txBody>
          <a:bodyPr wrap="none" rtlCol="0">
            <a:spAutoFit/>
          </a:bodyPr>
          <a:lstStyle/>
          <a:p>
            <a:r>
              <a:rPr lang="en-US" altLang="zh-CN" sz="1200" b="1" dirty="0"/>
              <a:t>3B</a:t>
            </a:r>
            <a:endParaRPr lang="zh-CN" altLang="en-US" sz="1200" b="1" dirty="0"/>
          </a:p>
        </p:txBody>
      </p:sp>
      <p:graphicFrame>
        <p:nvGraphicFramePr>
          <p:cNvPr id="12" name="表格 10">
            <a:extLst>
              <a:ext uri="{FF2B5EF4-FFF2-40B4-BE49-F238E27FC236}">
                <a16:creationId xmlns:a16="http://schemas.microsoft.com/office/drawing/2014/main" id="{FC0B9B38-AE02-4C42-977B-4E667E85D32E}"/>
              </a:ext>
            </a:extLst>
          </p:cNvPr>
          <p:cNvGraphicFramePr>
            <a:graphicFrameLocks noGrp="1"/>
          </p:cNvGraphicFramePr>
          <p:nvPr>
            <p:extLst>
              <p:ext uri="{D42A27DB-BD31-4B8C-83A1-F6EECF244321}">
                <p14:modId xmlns:p14="http://schemas.microsoft.com/office/powerpoint/2010/main" val="1785435238"/>
              </p:ext>
            </p:extLst>
          </p:nvPr>
        </p:nvGraphicFramePr>
        <p:xfrm>
          <a:off x="107504" y="4744216"/>
          <a:ext cx="4176464" cy="1970928"/>
        </p:xfrm>
        <a:graphic>
          <a:graphicData uri="http://schemas.openxmlformats.org/drawingml/2006/table">
            <a:tbl>
              <a:tblPr firstRow="1" bandRow="1">
                <a:tableStyleId>{5C22544A-7EE6-4342-B048-85BDC9FD1C3A}</a:tableStyleId>
              </a:tblPr>
              <a:tblGrid>
                <a:gridCol w="509553">
                  <a:extLst>
                    <a:ext uri="{9D8B030D-6E8A-4147-A177-3AD203B41FA5}">
                      <a16:colId xmlns:a16="http://schemas.microsoft.com/office/drawing/2014/main" val="173261187"/>
                    </a:ext>
                  </a:extLst>
                </a:gridCol>
                <a:gridCol w="285964">
                  <a:extLst>
                    <a:ext uri="{9D8B030D-6E8A-4147-A177-3AD203B41FA5}">
                      <a16:colId xmlns:a16="http://schemas.microsoft.com/office/drawing/2014/main" val="3111190525"/>
                    </a:ext>
                  </a:extLst>
                </a:gridCol>
                <a:gridCol w="265172">
                  <a:extLst>
                    <a:ext uri="{9D8B030D-6E8A-4147-A177-3AD203B41FA5}">
                      <a16:colId xmlns:a16="http://schemas.microsoft.com/office/drawing/2014/main" val="1009785172"/>
                    </a:ext>
                  </a:extLst>
                </a:gridCol>
                <a:gridCol w="928103">
                  <a:extLst>
                    <a:ext uri="{9D8B030D-6E8A-4147-A177-3AD203B41FA5}">
                      <a16:colId xmlns:a16="http://schemas.microsoft.com/office/drawing/2014/main" val="17251857"/>
                    </a:ext>
                  </a:extLst>
                </a:gridCol>
                <a:gridCol w="2187672">
                  <a:extLst>
                    <a:ext uri="{9D8B030D-6E8A-4147-A177-3AD203B41FA5}">
                      <a16:colId xmlns:a16="http://schemas.microsoft.com/office/drawing/2014/main" val="2646694718"/>
                    </a:ext>
                  </a:extLst>
                </a:gridCol>
              </a:tblGrid>
              <a:tr h="127068">
                <a:tc>
                  <a:txBody>
                    <a:bodyPr/>
                    <a:lstStyle/>
                    <a:p>
                      <a:pPr algn="ctr"/>
                      <a:r>
                        <a:rPr lang="zh-CN" altLang="en-US" sz="800" b="1" dirty="0"/>
                        <a:t>操作码</a:t>
                      </a:r>
                    </a:p>
                  </a:txBody>
                  <a:tcPr/>
                </a:tc>
                <a:tc>
                  <a:txBody>
                    <a:bodyPr/>
                    <a:lstStyle/>
                    <a:p>
                      <a:pPr algn="ctr"/>
                      <a:r>
                        <a:rPr lang="en-US" altLang="zh-CN" sz="800" b="1" dirty="0"/>
                        <a:t>d</a:t>
                      </a:r>
                      <a:endParaRPr lang="zh-CN" altLang="en-US" sz="800" b="1" dirty="0"/>
                    </a:p>
                  </a:txBody>
                  <a:tcPr/>
                </a:tc>
                <a:tc>
                  <a:txBody>
                    <a:bodyPr/>
                    <a:lstStyle/>
                    <a:p>
                      <a:pPr algn="ctr"/>
                      <a:r>
                        <a:rPr lang="en-US" altLang="zh-CN" sz="800" b="1" dirty="0"/>
                        <a:t>w</a:t>
                      </a:r>
                      <a:endParaRPr lang="zh-CN" altLang="en-US" sz="800" b="1" dirty="0"/>
                    </a:p>
                  </a:txBody>
                  <a:tcPr/>
                </a:tc>
                <a:tc>
                  <a:txBody>
                    <a:bodyPr/>
                    <a:lstStyle/>
                    <a:p>
                      <a:pPr algn="ctr"/>
                      <a:r>
                        <a:rPr lang="zh-CN" altLang="en-US" sz="800" b="1" dirty="0"/>
                        <a:t>指令形式</a:t>
                      </a:r>
                    </a:p>
                  </a:txBody>
                  <a:tcPr/>
                </a:tc>
                <a:tc>
                  <a:txBody>
                    <a:bodyPr/>
                    <a:lstStyle/>
                    <a:p>
                      <a:pPr algn="ctr"/>
                      <a:r>
                        <a:rPr lang="zh-CN" altLang="en-US" sz="800" b="1" dirty="0"/>
                        <a:t>说明</a:t>
                      </a:r>
                    </a:p>
                  </a:txBody>
                  <a:tcPr/>
                </a:tc>
                <a:extLst>
                  <a:ext uri="{0D108BD9-81ED-4DB2-BD59-A6C34878D82A}">
                    <a16:rowId xmlns:a16="http://schemas.microsoft.com/office/drawing/2014/main" val="3689203787"/>
                  </a:ext>
                </a:extLst>
              </a:tr>
              <a:tr h="312834">
                <a:tc>
                  <a:txBody>
                    <a:bodyPr/>
                    <a:lstStyle/>
                    <a:p>
                      <a:pPr algn="ctr"/>
                      <a:r>
                        <a:rPr lang="en-US" altLang="zh-CN" sz="800" b="1" dirty="0"/>
                        <a:t>00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l"/>
                      <a:r>
                        <a:rPr lang="en-US" altLang="zh-CN" sz="800" b="1" dirty="0"/>
                        <a:t>ADD r/m8,r8</a:t>
                      </a:r>
                      <a:endParaRPr lang="zh-CN" altLang="en-US" sz="800" b="1" dirty="0"/>
                    </a:p>
                  </a:txBody>
                  <a:tcPr/>
                </a:tc>
                <a:tc>
                  <a:txBody>
                    <a:bodyPr/>
                    <a:lstStyle/>
                    <a:p>
                      <a:pPr algn="l"/>
                      <a:r>
                        <a:rPr lang="en-US" altLang="zh-CN" sz="800" b="1" dirty="0"/>
                        <a:t>d=0</a:t>
                      </a:r>
                      <a:r>
                        <a:rPr lang="zh-CN" altLang="en-US" sz="800" b="1" dirty="0"/>
                        <a:t>，寄存器为源操作数；</a:t>
                      </a:r>
                      <a:r>
                        <a:rPr lang="en-US" altLang="zh-CN" sz="800" b="1" dirty="0"/>
                        <a:t>w=0</a:t>
                      </a:r>
                      <a:r>
                        <a:rPr lang="zh-CN" altLang="en-US" sz="800" b="1" dirty="0"/>
                        <a:t>，操作数为</a:t>
                      </a:r>
                      <a:r>
                        <a:rPr lang="en-US" altLang="zh-CN" sz="800" b="1" dirty="0"/>
                        <a:t>8</a:t>
                      </a:r>
                      <a:r>
                        <a:rPr lang="zh-CN" altLang="en-US" sz="800" b="1" dirty="0"/>
                        <a:t>位</a:t>
                      </a:r>
                    </a:p>
                  </a:txBody>
                  <a:tcPr/>
                </a:tc>
                <a:extLst>
                  <a:ext uri="{0D108BD9-81ED-4DB2-BD59-A6C34878D82A}">
                    <a16:rowId xmlns:a16="http://schemas.microsoft.com/office/drawing/2014/main" val="593428767"/>
                  </a:ext>
                </a:extLst>
              </a:tr>
              <a:tr h="237048">
                <a:tc>
                  <a:txBody>
                    <a:bodyPr/>
                    <a:lstStyle/>
                    <a:p>
                      <a:pPr algn="ctr"/>
                      <a:r>
                        <a:rPr lang="en-US" altLang="zh-CN" sz="800" b="1" dirty="0"/>
                        <a:t>01</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l"/>
                      <a:r>
                        <a:rPr lang="en-US" altLang="zh-CN" sz="800" b="1" dirty="0"/>
                        <a:t>ADD r/m16,r16</a:t>
                      </a:r>
                      <a:endParaRPr lang="zh-CN" altLang="en-US" sz="800" b="1" dirty="0"/>
                    </a:p>
                  </a:txBody>
                  <a:tcPr/>
                </a:tc>
                <a:tc rowSpan="2">
                  <a:txBody>
                    <a:bodyPr/>
                    <a:lstStyle/>
                    <a:p>
                      <a:pPr algn="l"/>
                      <a:r>
                        <a:rPr lang="en-US" altLang="zh-CN" sz="800" b="1" dirty="0"/>
                        <a:t>w=1</a:t>
                      </a:r>
                      <a:r>
                        <a:rPr lang="zh-CN" altLang="en-US" sz="800" b="1" dirty="0"/>
                        <a:t>，操作数为</a:t>
                      </a:r>
                      <a:r>
                        <a:rPr lang="en-US" altLang="zh-CN" sz="800" b="1" dirty="0"/>
                        <a:t>16</a:t>
                      </a:r>
                      <a:r>
                        <a:rPr lang="zh-CN" altLang="en-US" sz="800" b="1" dirty="0"/>
                        <a:t>位或</a:t>
                      </a:r>
                      <a:r>
                        <a:rPr lang="en-US" altLang="zh-CN" sz="800" b="1" dirty="0"/>
                        <a:t>32</a:t>
                      </a:r>
                      <a:r>
                        <a:rPr lang="zh-CN" altLang="en-US" sz="800" b="1" dirty="0"/>
                        <a:t>位，操作数位宽取决于运行环境和指令前缀</a:t>
                      </a:r>
                    </a:p>
                  </a:txBody>
                  <a:tcPr anchor="ctr"/>
                </a:tc>
                <a:extLst>
                  <a:ext uri="{0D108BD9-81ED-4DB2-BD59-A6C34878D82A}">
                    <a16:rowId xmlns:a16="http://schemas.microsoft.com/office/drawing/2014/main" val="887308191"/>
                  </a:ext>
                </a:extLst>
              </a:tr>
              <a:tr h="237048">
                <a:tc>
                  <a:txBody>
                    <a:bodyPr/>
                    <a:lstStyle/>
                    <a:p>
                      <a:pPr algn="ctr"/>
                      <a:r>
                        <a:rPr lang="en-US" altLang="zh-CN" sz="800" b="1" dirty="0">
                          <a:solidFill>
                            <a:schemeClr val="tx1"/>
                          </a:solidFill>
                        </a:rPr>
                        <a:t>01</a:t>
                      </a:r>
                      <a:endParaRPr lang="zh-CN" altLang="en-US" sz="800" b="1" dirty="0">
                        <a:solidFill>
                          <a:schemeClr val="tx1"/>
                        </a:solidFill>
                      </a:endParaRPr>
                    </a:p>
                  </a:txBody>
                  <a:tcPr/>
                </a:tc>
                <a:tc>
                  <a:txBody>
                    <a:bodyPr/>
                    <a:lstStyle/>
                    <a:p>
                      <a:pPr algn="ctr"/>
                      <a:r>
                        <a:rPr lang="en-US" altLang="zh-CN" sz="800" b="1" dirty="0">
                          <a:solidFill>
                            <a:schemeClr val="tx1"/>
                          </a:solidFill>
                        </a:rPr>
                        <a:t>0</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l"/>
                      <a:r>
                        <a:rPr lang="en-US" altLang="zh-CN" sz="800" b="1" dirty="0">
                          <a:solidFill>
                            <a:schemeClr val="tx1"/>
                          </a:solidFill>
                        </a:rPr>
                        <a:t>ADD r/m32,r32</a:t>
                      </a:r>
                      <a:endParaRPr lang="zh-CN" altLang="en-US" sz="800" b="1" dirty="0">
                        <a:solidFill>
                          <a:schemeClr val="tx1"/>
                        </a:solidFill>
                      </a:endParaRPr>
                    </a:p>
                  </a:txBody>
                  <a:tcPr/>
                </a:tc>
                <a:tc vMerge="1">
                  <a:txBody>
                    <a:bodyPr/>
                    <a:lstStyle/>
                    <a:p>
                      <a:pPr algn="l"/>
                      <a:endParaRPr lang="zh-CN" altLang="en-US" sz="1000" b="1" dirty="0"/>
                    </a:p>
                  </a:txBody>
                  <a:tcPr/>
                </a:tc>
                <a:extLst>
                  <a:ext uri="{0D108BD9-81ED-4DB2-BD59-A6C34878D82A}">
                    <a16:rowId xmlns:a16="http://schemas.microsoft.com/office/drawing/2014/main" val="3427806558"/>
                  </a:ext>
                </a:extLst>
              </a:tr>
              <a:tr h="237048">
                <a:tc>
                  <a:txBody>
                    <a:bodyPr/>
                    <a:lstStyle/>
                    <a:p>
                      <a:pPr algn="ctr"/>
                      <a:r>
                        <a:rPr lang="en-US" altLang="zh-CN" sz="800" b="1" dirty="0"/>
                        <a:t>02</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l"/>
                      <a:r>
                        <a:rPr lang="en-US" altLang="zh-CN" sz="800" b="1" dirty="0"/>
                        <a:t>ADD r8,r/m8</a:t>
                      </a:r>
                      <a:endParaRPr lang="zh-CN" altLang="en-US" sz="800" b="1" dirty="0"/>
                    </a:p>
                  </a:txBody>
                  <a:tcPr/>
                </a:tc>
                <a:tc>
                  <a:txBody>
                    <a:bodyPr/>
                    <a:lstStyle/>
                    <a:p>
                      <a:pPr algn="l"/>
                      <a:r>
                        <a:rPr lang="en-US" altLang="zh-CN" sz="800" b="1" dirty="0"/>
                        <a:t>d=1</a:t>
                      </a:r>
                      <a:r>
                        <a:rPr lang="zh-CN" altLang="en-US" sz="800" b="1" dirty="0"/>
                        <a:t>，寄存器为目的操作数</a:t>
                      </a:r>
                    </a:p>
                  </a:txBody>
                  <a:tcPr/>
                </a:tc>
                <a:extLst>
                  <a:ext uri="{0D108BD9-81ED-4DB2-BD59-A6C34878D82A}">
                    <a16:rowId xmlns:a16="http://schemas.microsoft.com/office/drawing/2014/main" val="792069226"/>
                  </a:ext>
                </a:extLst>
              </a:tr>
              <a:tr h="237048">
                <a:tc>
                  <a:txBody>
                    <a:bodyPr/>
                    <a:lstStyle/>
                    <a:p>
                      <a:pPr algn="ctr"/>
                      <a:r>
                        <a:rPr lang="en-US" altLang="zh-CN" sz="800" b="1" dirty="0">
                          <a:solidFill>
                            <a:schemeClr val="tx1"/>
                          </a:solidFill>
                        </a:rPr>
                        <a:t>03</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l"/>
                      <a:r>
                        <a:rPr lang="en-US" altLang="zh-CN" sz="800" b="1" dirty="0">
                          <a:solidFill>
                            <a:schemeClr val="tx1"/>
                          </a:solidFill>
                        </a:rPr>
                        <a:t>ADD r16,r/m16</a:t>
                      </a:r>
                      <a:endParaRPr lang="zh-CN" altLang="en-US" sz="800" b="1" dirty="0">
                        <a:solidFill>
                          <a:schemeClr val="tx1"/>
                        </a:solidFill>
                      </a:endParaRPr>
                    </a:p>
                  </a:txBody>
                  <a:tcPr/>
                </a:tc>
                <a:tc rowSpan="2">
                  <a:txBody>
                    <a:bodyPr/>
                    <a:lstStyle/>
                    <a:p>
                      <a:pPr algn="l"/>
                      <a:r>
                        <a:rPr lang="en-US" altLang="zh-CN" sz="800" b="1" dirty="0"/>
                        <a:t>w=1</a:t>
                      </a:r>
                      <a:r>
                        <a:rPr lang="zh-CN" altLang="en-US" sz="800" b="1" dirty="0"/>
                        <a:t>，操作数为</a:t>
                      </a:r>
                      <a:r>
                        <a:rPr lang="en-US" altLang="zh-CN" sz="800" b="1" dirty="0"/>
                        <a:t>16/32</a:t>
                      </a:r>
                      <a:r>
                        <a:rPr lang="zh-CN" altLang="en-US" sz="800" b="1" dirty="0"/>
                        <a:t>位，操作数位宽取决于运行环境和指令前缀</a:t>
                      </a:r>
                    </a:p>
                  </a:txBody>
                  <a:tcPr anchor="ctr"/>
                </a:tc>
                <a:extLst>
                  <a:ext uri="{0D108BD9-81ED-4DB2-BD59-A6C34878D82A}">
                    <a16:rowId xmlns:a16="http://schemas.microsoft.com/office/drawing/2014/main" val="2251404567"/>
                  </a:ext>
                </a:extLst>
              </a:tr>
              <a:tr h="237048">
                <a:tc>
                  <a:txBody>
                    <a:bodyPr/>
                    <a:lstStyle/>
                    <a:p>
                      <a:pPr algn="ctr"/>
                      <a:r>
                        <a:rPr lang="en-US" altLang="zh-CN" sz="800" b="1" dirty="0">
                          <a:solidFill>
                            <a:srgbClr val="FF0000"/>
                          </a:solidFill>
                        </a:rPr>
                        <a:t>03</a:t>
                      </a:r>
                      <a:endParaRPr lang="zh-CN" altLang="en-US" sz="800" b="1" dirty="0">
                        <a:solidFill>
                          <a:srgbClr val="FF0000"/>
                        </a:solidFill>
                      </a:endParaRPr>
                    </a:p>
                  </a:txBody>
                  <a:tcPr/>
                </a:tc>
                <a:tc>
                  <a:txBody>
                    <a:bodyPr/>
                    <a:lstStyle/>
                    <a:p>
                      <a:pPr algn="ctr"/>
                      <a:r>
                        <a:rPr lang="en-US" altLang="zh-CN" sz="800" b="1" dirty="0">
                          <a:solidFill>
                            <a:srgbClr val="FF0000"/>
                          </a:solidFill>
                        </a:rPr>
                        <a:t>1</a:t>
                      </a:r>
                      <a:endParaRPr lang="zh-CN" altLang="en-US" sz="800" b="1" dirty="0">
                        <a:solidFill>
                          <a:srgbClr val="FF0000"/>
                        </a:solidFill>
                      </a:endParaRPr>
                    </a:p>
                  </a:txBody>
                  <a:tcPr/>
                </a:tc>
                <a:tc>
                  <a:txBody>
                    <a:bodyPr/>
                    <a:lstStyle/>
                    <a:p>
                      <a:pPr algn="ctr"/>
                      <a:r>
                        <a:rPr lang="en-US" altLang="zh-CN" sz="800" b="1" dirty="0">
                          <a:solidFill>
                            <a:srgbClr val="FF0000"/>
                          </a:solidFill>
                        </a:rPr>
                        <a:t>1</a:t>
                      </a:r>
                      <a:endParaRPr lang="zh-CN" altLang="en-US" sz="800" b="1" dirty="0">
                        <a:solidFill>
                          <a:srgbClr val="FF0000"/>
                        </a:solidFill>
                      </a:endParaRPr>
                    </a:p>
                  </a:txBody>
                  <a:tcPr/>
                </a:tc>
                <a:tc>
                  <a:txBody>
                    <a:bodyPr/>
                    <a:lstStyle/>
                    <a:p>
                      <a:pPr algn="l"/>
                      <a:r>
                        <a:rPr lang="en-US" altLang="zh-CN" sz="800" b="1" dirty="0">
                          <a:solidFill>
                            <a:srgbClr val="FF0000"/>
                          </a:solidFill>
                        </a:rPr>
                        <a:t>ADD r32,r/m32</a:t>
                      </a:r>
                      <a:endParaRPr lang="zh-CN" altLang="en-US" sz="800" b="1" dirty="0">
                        <a:solidFill>
                          <a:srgbClr val="FF0000"/>
                        </a:solidFill>
                      </a:endParaRPr>
                    </a:p>
                  </a:txBody>
                  <a:tcPr/>
                </a:tc>
                <a:tc vMerge="1">
                  <a:txBody>
                    <a:bodyPr/>
                    <a:lstStyle/>
                    <a:p>
                      <a:pPr algn="l"/>
                      <a:endParaRPr lang="zh-CN" altLang="en-US" sz="1000" b="1" dirty="0"/>
                    </a:p>
                  </a:txBody>
                  <a:tcPr/>
                </a:tc>
                <a:extLst>
                  <a:ext uri="{0D108BD9-81ED-4DB2-BD59-A6C34878D82A}">
                    <a16:rowId xmlns:a16="http://schemas.microsoft.com/office/drawing/2014/main" val="100924689"/>
                  </a:ext>
                </a:extLst>
              </a:tr>
              <a:tr h="237048">
                <a:tc>
                  <a:txBody>
                    <a:bodyPr/>
                    <a:lstStyle/>
                    <a:p>
                      <a:pPr algn="ctr"/>
                      <a:r>
                        <a:rPr lang="en-US" altLang="zh-CN" sz="800" b="1" dirty="0"/>
                        <a:t>83</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l"/>
                      <a:r>
                        <a:rPr lang="en-US" altLang="zh-CN" sz="800" b="1" dirty="0"/>
                        <a:t>ADD r/m32,imm8</a:t>
                      </a:r>
                      <a:endParaRPr lang="zh-CN" altLang="en-US" sz="800" b="1" dirty="0"/>
                    </a:p>
                  </a:txBody>
                  <a:tcPr/>
                </a:tc>
                <a:tc>
                  <a:txBody>
                    <a:bodyPr/>
                    <a:lstStyle/>
                    <a:p>
                      <a:pPr algn="l"/>
                      <a:r>
                        <a:rPr lang="en-US" altLang="zh-CN" sz="800" b="1" dirty="0"/>
                        <a:t>Reg/OP</a:t>
                      </a:r>
                      <a:r>
                        <a:rPr lang="zh-CN" altLang="en-US" sz="800" b="1" dirty="0"/>
                        <a:t>字段为操作码扩展，值应为</a:t>
                      </a:r>
                      <a:r>
                        <a:rPr lang="en-US" altLang="zh-CN" sz="800" b="1" dirty="0"/>
                        <a:t>000</a:t>
                      </a:r>
                      <a:endParaRPr lang="zh-CN" altLang="en-US" sz="800" b="1" dirty="0"/>
                    </a:p>
                  </a:txBody>
                  <a:tcPr/>
                </a:tc>
                <a:extLst>
                  <a:ext uri="{0D108BD9-81ED-4DB2-BD59-A6C34878D82A}">
                    <a16:rowId xmlns:a16="http://schemas.microsoft.com/office/drawing/2014/main" val="2781436955"/>
                  </a:ext>
                </a:extLst>
              </a:tr>
            </a:tbl>
          </a:graphicData>
        </a:graphic>
      </p:graphicFrame>
      <p:sp>
        <p:nvSpPr>
          <p:cNvPr id="13" name="文本框 12">
            <a:extLst>
              <a:ext uri="{FF2B5EF4-FFF2-40B4-BE49-F238E27FC236}">
                <a16:creationId xmlns:a16="http://schemas.microsoft.com/office/drawing/2014/main" id="{FF35F77D-F426-48C7-AFAE-3DD660BFDE84}"/>
              </a:ext>
            </a:extLst>
          </p:cNvPr>
          <p:cNvSpPr txBox="1"/>
          <p:nvPr/>
        </p:nvSpPr>
        <p:spPr>
          <a:xfrm>
            <a:off x="1472976" y="4410598"/>
            <a:ext cx="1949573" cy="261610"/>
          </a:xfrm>
          <a:prstGeom prst="rect">
            <a:avLst/>
          </a:prstGeom>
          <a:noFill/>
        </p:spPr>
        <p:txBody>
          <a:bodyPr wrap="none" rtlCol="0">
            <a:spAutoFit/>
          </a:bodyPr>
          <a:lstStyle/>
          <a:p>
            <a:r>
              <a:rPr lang="zh-CN" altLang="en-US" sz="1100" b="1" dirty="0"/>
              <a:t>表</a:t>
            </a:r>
            <a:r>
              <a:rPr lang="en-US" altLang="zh-CN" sz="1100" b="1" dirty="0"/>
              <a:t>5.5      ADD</a:t>
            </a:r>
            <a:r>
              <a:rPr lang="zh-CN" altLang="en-US" sz="1100" b="1" dirty="0"/>
              <a:t>指令部分操作码</a:t>
            </a:r>
          </a:p>
        </p:txBody>
      </p:sp>
      <p:graphicFrame>
        <p:nvGraphicFramePr>
          <p:cNvPr id="14" name="表格 8">
            <a:extLst>
              <a:ext uri="{FF2B5EF4-FFF2-40B4-BE49-F238E27FC236}">
                <a16:creationId xmlns:a16="http://schemas.microsoft.com/office/drawing/2014/main" id="{0B25DB73-6A8A-48D1-84A7-E3F857C9D148}"/>
              </a:ext>
            </a:extLst>
          </p:cNvPr>
          <p:cNvGraphicFramePr>
            <a:graphicFrameLocks noGrp="1"/>
          </p:cNvGraphicFramePr>
          <p:nvPr>
            <p:extLst>
              <p:ext uri="{D42A27DB-BD31-4B8C-83A1-F6EECF244321}">
                <p14:modId xmlns:p14="http://schemas.microsoft.com/office/powerpoint/2010/main" val="282004129"/>
              </p:ext>
            </p:extLst>
          </p:nvPr>
        </p:nvGraphicFramePr>
        <p:xfrm>
          <a:off x="4561654" y="4744216"/>
          <a:ext cx="4330825" cy="2056280"/>
        </p:xfrm>
        <a:graphic>
          <a:graphicData uri="http://schemas.openxmlformats.org/drawingml/2006/table">
            <a:tbl>
              <a:tblPr firstRow="1" bandRow="1">
                <a:tableStyleId>{5C22544A-7EE6-4342-B048-85BDC9FD1C3A}</a:tableStyleId>
              </a:tblPr>
              <a:tblGrid>
                <a:gridCol w="457610">
                  <a:extLst>
                    <a:ext uri="{9D8B030D-6E8A-4147-A177-3AD203B41FA5}">
                      <a16:colId xmlns:a16="http://schemas.microsoft.com/office/drawing/2014/main" val="3642794758"/>
                    </a:ext>
                  </a:extLst>
                </a:gridCol>
                <a:gridCol w="521394">
                  <a:extLst>
                    <a:ext uri="{9D8B030D-6E8A-4147-A177-3AD203B41FA5}">
                      <a16:colId xmlns:a16="http://schemas.microsoft.com/office/drawing/2014/main" val="603104272"/>
                    </a:ext>
                  </a:extLst>
                </a:gridCol>
                <a:gridCol w="744849">
                  <a:extLst>
                    <a:ext uri="{9D8B030D-6E8A-4147-A177-3AD203B41FA5}">
                      <a16:colId xmlns:a16="http://schemas.microsoft.com/office/drawing/2014/main" val="3173776281"/>
                    </a:ext>
                  </a:extLst>
                </a:gridCol>
                <a:gridCol w="1489698">
                  <a:extLst>
                    <a:ext uri="{9D8B030D-6E8A-4147-A177-3AD203B41FA5}">
                      <a16:colId xmlns:a16="http://schemas.microsoft.com/office/drawing/2014/main" val="2970543789"/>
                    </a:ext>
                  </a:extLst>
                </a:gridCol>
                <a:gridCol w="1117274">
                  <a:extLst>
                    <a:ext uri="{9D8B030D-6E8A-4147-A177-3AD203B41FA5}">
                      <a16:colId xmlns:a16="http://schemas.microsoft.com/office/drawing/2014/main" val="101569125"/>
                    </a:ext>
                  </a:extLst>
                </a:gridCol>
              </a:tblGrid>
              <a:tr h="170643">
                <a:tc>
                  <a:txBody>
                    <a:bodyPr/>
                    <a:lstStyle/>
                    <a:p>
                      <a:pPr algn="ctr"/>
                      <a:r>
                        <a:rPr lang="en-US" altLang="zh-CN" sz="800" b="1" dirty="0"/>
                        <a:t>Mod</a:t>
                      </a:r>
                      <a:endParaRPr lang="zh-CN" altLang="en-US" sz="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t>R/M</a:t>
                      </a:r>
                      <a:r>
                        <a:rPr lang="zh-CN" altLang="en-US" sz="800" b="1" dirty="0"/>
                        <a:t>值</a:t>
                      </a:r>
                    </a:p>
                  </a:txBody>
                  <a:tcPr/>
                </a:tc>
                <a:tc>
                  <a:txBody>
                    <a:bodyPr/>
                    <a:lstStyle/>
                    <a:p>
                      <a:pPr algn="ctr"/>
                      <a:r>
                        <a:rPr lang="zh-CN" altLang="en-US" sz="800" b="1" dirty="0"/>
                        <a:t>操作数类型</a:t>
                      </a:r>
                    </a:p>
                  </a:txBody>
                  <a:tcPr/>
                </a:tc>
                <a:tc>
                  <a:txBody>
                    <a:bodyPr/>
                    <a:lstStyle/>
                    <a:p>
                      <a:pPr algn="ctr"/>
                      <a:r>
                        <a:rPr lang="zh-CN" altLang="en-US" sz="800" b="1" dirty="0"/>
                        <a:t>寻址方式</a:t>
                      </a:r>
                    </a:p>
                  </a:txBody>
                  <a:tcPr/>
                </a:tc>
                <a:tc>
                  <a:txBody>
                    <a:bodyPr/>
                    <a:lstStyle/>
                    <a:p>
                      <a:pPr algn="ctr"/>
                      <a:r>
                        <a:rPr lang="zh-CN" altLang="en-US" sz="800" b="1" dirty="0"/>
                        <a:t>有效地址</a:t>
                      </a:r>
                      <a:r>
                        <a:rPr lang="en-US" altLang="zh-CN" sz="800" b="1" dirty="0"/>
                        <a:t>EA/</a:t>
                      </a:r>
                      <a:r>
                        <a:rPr lang="zh-CN" altLang="en-US" sz="800" b="1" dirty="0"/>
                        <a:t>操作数</a:t>
                      </a:r>
                      <a:r>
                        <a:rPr lang="en-US" altLang="zh-CN" sz="800" b="1" dirty="0"/>
                        <a:t>S</a:t>
                      </a:r>
                      <a:endParaRPr lang="zh-CN" altLang="en-US" sz="800" b="1" dirty="0"/>
                    </a:p>
                  </a:txBody>
                  <a:tcPr/>
                </a:tc>
                <a:extLst>
                  <a:ext uri="{0D108BD9-81ED-4DB2-BD59-A6C34878D82A}">
                    <a16:rowId xmlns:a16="http://schemas.microsoft.com/office/drawing/2014/main" val="2102180198"/>
                  </a:ext>
                </a:extLst>
              </a:tr>
              <a:tr h="230365">
                <a:tc>
                  <a:txBody>
                    <a:bodyPr/>
                    <a:lstStyle/>
                    <a:p>
                      <a:pPr algn="ctr"/>
                      <a:r>
                        <a:rPr lang="en-US" altLang="zh-CN" sz="800" b="1" dirty="0">
                          <a:solidFill>
                            <a:srgbClr val="FF0000"/>
                          </a:solidFill>
                        </a:rPr>
                        <a:t>00</a:t>
                      </a:r>
                      <a:endParaRPr lang="zh-CN" altLang="en-US" sz="800" b="1" dirty="0">
                        <a:solidFill>
                          <a:srgbClr val="FF0000"/>
                        </a:solidFill>
                      </a:endParaRPr>
                    </a:p>
                  </a:txBody>
                  <a:tcPr/>
                </a:tc>
                <a:tc>
                  <a:txBody>
                    <a:bodyPr/>
                    <a:lstStyle/>
                    <a:p>
                      <a:pPr algn="ctr"/>
                      <a:endParaRPr lang="zh-CN" altLang="en-US" sz="800" b="1" dirty="0">
                        <a:solidFill>
                          <a:srgbClr val="FF0000"/>
                        </a:solidFill>
                      </a:endParaRPr>
                    </a:p>
                  </a:txBody>
                  <a:tcPr/>
                </a:tc>
                <a:tc>
                  <a:txBody>
                    <a:bodyPr/>
                    <a:lstStyle/>
                    <a:p>
                      <a:pPr algn="ctr"/>
                      <a:r>
                        <a:rPr lang="zh-CN" altLang="en-US" sz="800" b="1" dirty="0">
                          <a:solidFill>
                            <a:srgbClr val="FF0000"/>
                          </a:solidFill>
                        </a:rPr>
                        <a:t>存储器</a:t>
                      </a:r>
                    </a:p>
                  </a:txBody>
                  <a:tcPr/>
                </a:tc>
                <a:tc>
                  <a:txBody>
                    <a:bodyPr/>
                    <a:lstStyle/>
                    <a:p>
                      <a:pPr algn="l"/>
                      <a:r>
                        <a:rPr lang="zh-CN" altLang="en-US" sz="800" b="1" dirty="0">
                          <a:solidFill>
                            <a:srgbClr val="FF0000"/>
                          </a:solidFill>
                        </a:rPr>
                        <a:t>寄存器间接寻址</a:t>
                      </a:r>
                    </a:p>
                  </a:txBody>
                  <a:tcPr/>
                </a:tc>
                <a:tc>
                  <a:txBody>
                    <a:bodyPr/>
                    <a:lstStyle/>
                    <a:p>
                      <a:pPr algn="l"/>
                      <a:r>
                        <a:rPr lang="en-US" altLang="zh-CN" sz="800" b="1" dirty="0">
                          <a:solidFill>
                            <a:srgbClr val="FF0000"/>
                          </a:solidFill>
                        </a:rPr>
                        <a:t>EA=R[R/M]</a:t>
                      </a:r>
                      <a:endParaRPr lang="zh-CN" altLang="en-US" sz="800" b="1" dirty="0">
                        <a:solidFill>
                          <a:srgbClr val="FF0000"/>
                        </a:solidFill>
                      </a:endParaRPr>
                    </a:p>
                  </a:txBody>
                  <a:tcPr/>
                </a:tc>
                <a:extLst>
                  <a:ext uri="{0D108BD9-81ED-4DB2-BD59-A6C34878D82A}">
                    <a16:rowId xmlns:a16="http://schemas.microsoft.com/office/drawing/2014/main" val="484799106"/>
                  </a:ext>
                </a:extLst>
              </a:tr>
              <a:tr h="230365">
                <a:tc>
                  <a:txBody>
                    <a:bodyPr/>
                    <a:lstStyle/>
                    <a:p>
                      <a:pPr algn="ctr"/>
                      <a:r>
                        <a:rPr lang="en-US" altLang="zh-CN" sz="800" b="1" dirty="0"/>
                        <a:t>00</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基址</a:t>
                      </a:r>
                      <a:r>
                        <a:rPr lang="en-US" altLang="zh-CN" sz="800" b="1" dirty="0"/>
                        <a:t>+</a:t>
                      </a:r>
                      <a:r>
                        <a:rPr lang="zh-CN" altLang="en-US" sz="800" b="1" dirty="0"/>
                        <a:t>比例变址寻址</a:t>
                      </a:r>
                    </a:p>
                  </a:txBody>
                  <a:tcPr/>
                </a:tc>
                <a:tc>
                  <a:txBody>
                    <a:bodyPr/>
                    <a:lstStyle/>
                    <a:p>
                      <a:pPr algn="l"/>
                      <a:r>
                        <a:rPr lang="en-US" altLang="zh-CN" sz="800" b="1" dirty="0"/>
                        <a:t>EA=SIB</a:t>
                      </a:r>
                      <a:endParaRPr lang="zh-CN" altLang="en-US" sz="800" b="1" dirty="0"/>
                    </a:p>
                  </a:txBody>
                  <a:tcPr/>
                </a:tc>
                <a:extLst>
                  <a:ext uri="{0D108BD9-81ED-4DB2-BD59-A6C34878D82A}">
                    <a16:rowId xmlns:a16="http://schemas.microsoft.com/office/drawing/2014/main" val="2984250287"/>
                  </a:ext>
                </a:extLst>
              </a:tr>
              <a:tr h="230365">
                <a:tc>
                  <a:txBody>
                    <a:bodyPr/>
                    <a:lstStyle/>
                    <a:p>
                      <a:pPr algn="ctr"/>
                      <a:r>
                        <a:rPr lang="en-US" altLang="zh-CN" sz="800" b="1" dirty="0"/>
                        <a:t>00</a:t>
                      </a:r>
                      <a:endParaRPr lang="zh-CN" altLang="en-US" sz="800" b="1" dirty="0"/>
                    </a:p>
                  </a:txBody>
                  <a:tcPr/>
                </a:tc>
                <a:tc>
                  <a:txBody>
                    <a:bodyPr/>
                    <a:lstStyle/>
                    <a:p>
                      <a:pPr algn="ctr"/>
                      <a:r>
                        <a:rPr lang="en-US" altLang="zh-CN" sz="800" b="1" dirty="0"/>
                        <a:t>101</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直接寻址（偏移量）</a:t>
                      </a:r>
                    </a:p>
                  </a:txBody>
                  <a:tcPr/>
                </a:tc>
                <a:tc>
                  <a:txBody>
                    <a:bodyPr/>
                    <a:lstStyle/>
                    <a:p>
                      <a:pPr algn="l"/>
                      <a:r>
                        <a:rPr lang="en-US" altLang="zh-CN" sz="800" b="1" dirty="0"/>
                        <a:t>EA=Disp32</a:t>
                      </a:r>
                      <a:endParaRPr lang="zh-CN" altLang="en-US" sz="800" b="1" dirty="0"/>
                    </a:p>
                  </a:txBody>
                  <a:tcPr/>
                </a:tc>
                <a:extLst>
                  <a:ext uri="{0D108BD9-81ED-4DB2-BD59-A6C34878D82A}">
                    <a16:rowId xmlns:a16="http://schemas.microsoft.com/office/drawing/2014/main" val="574163050"/>
                  </a:ext>
                </a:extLst>
              </a:tr>
              <a:tr h="230365">
                <a:tc>
                  <a:txBody>
                    <a:bodyPr/>
                    <a:lstStyle/>
                    <a:p>
                      <a:pPr algn="ctr"/>
                      <a:r>
                        <a:rPr lang="en-US" altLang="zh-CN" sz="800" b="1" dirty="0"/>
                        <a:t>01</a:t>
                      </a:r>
                      <a:endParaRPr lang="zh-CN" altLang="en-US" sz="800" b="1" dirty="0"/>
                    </a:p>
                  </a:txBody>
                  <a:tcPr/>
                </a:tc>
                <a:tc>
                  <a:txBody>
                    <a:bodyPr/>
                    <a:lstStyle/>
                    <a:p>
                      <a:pPr algn="ct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寄存器相对寻址</a:t>
                      </a:r>
                    </a:p>
                  </a:txBody>
                  <a:tcPr/>
                </a:tc>
                <a:tc>
                  <a:txBody>
                    <a:bodyPr/>
                    <a:lstStyle/>
                    <a:p>
                      <a:pPr algn="l"/>
                      <a:r>
                        <a:rPr lang="en-US" altLang="zh-CN" sz="800" b="1" dirty="0"/>
                        <a:t>EA=R[R/M]+Disp32</a:t>
                      </a:r>
                      <a:endParaRPr lang="zh-CN" altLang="en-US" sz="800" b="1" dirty="0"/>
                    </a:p>
                  </a:txBody>
                  <a:tcPr/>
                </a:tc>
                <a:extLst>
                  <a:ext uri="{0D108BD9-81ED-4DB2-BD59-A6C34878D82A}">
                    <a16:rowId xmlns:a16="http://schemas.microsoft.com/office/drawing/2014/main" val="2821015899"/>
                  </a:ext>
                </a:extLst>
              </a:tr>
              <a:tr h="230365">
                <a:tc>
                  <a:txBody>
                    <a:bodyPr/>
                    <a:lstStyle/>
                    <a:p>
                      <a:pPr algn="ctr"/>
                      <a:r>
                        <a:rPr lang="en-US" altLang="zh-CN" sz="800" b="1" dirty="0"/>
                        <a:t>01</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基址</a:t>
                      </a:r>
                      <a:r>
                        <a:rPr lang="en-US" altLang="zh-CN" sz="800" b="1" dirty="0"/>
                        <a:t>+</a:t>
                      </a:r>
                      <a:r>
                        <a:rPr lang="zh-CN" altLang="en-US" sz="800" b="1" dirty="0"/>
                        <a:t>比例变址</a:t>
                      </a:r>
                      <a:r>
                        <a:rPr lang="en-US" altLang="zh-CN" sz="800" b="1" dirty="0"/>
                        <a:t>+</a:t>
                      </a:r>
                      <a:r>
                        <a:rPr lang="zh-CN" altLang="en-US" sz="800" b="1" dirty="0"/>
                        <a:t>偏移量寻址</a:t>
                      </a:r>
                    </a:p>
                  </a:txBody>
                  <a:tcPr/>
                </a:tc>
                <a:tc>
                  <a:txBody>
                    <a:bodyPr/>
                    <a:lstStyle/>
                    <a:p>
                      <a:pPr algn="l"/>
                      <a:r>
                        <a:rPr lang="en-US" altLang="zh-CN" sz="800" b="1" dirty="0"/>
                        <a:t>EA=SIB+Disp8</a:t>
                      </a:r>
                      <a:endParaRPr lang="zh-CN" altLang="en-US" sz="800" b="1" dirty="0"/>
                    </a:p>
                  </a:txBody>
                  <a:tcPr/>
                </a:tc>
                <a:extLst>
                  <a:ext uri="{0D108BD9-81ED-4DB2-BD59-A6C34878D82A}">
                    <a16:rowId xmlns:a16="http://schemas.microsoft.com/office/drawing/2014/main" val="781810801"/>
                  </a:ext>
                </a:extLst>
              </a:tr>
              <a:tr h="230365">
                <a:tc>
                  <a:txBody>
                    <a:bodyPr/>
                    <a:lstStyle/>
                    <a:p>
                      <a:pPr algn="ctr"/>
                      <a:r>
                        <a:rPr lang="en-US" altLang="zh-CN" sz="800" b="1" dirty="0"/>
                        <a:t>10</a:t>
                      </a:r>
                      <a:endParaRPr lang="zh-CN" altLang="en-US" sz="800" b="1" dirty="0"/>
                    </a:p>
                  </a:txBody>
                  <a:tcPr/>
                </a:tc>
                <a:tc>
                  <a:txBody>
                    <a:bodyPr/>
                    <a:lstStyle/>
                    <a:p>
                      <a:pPr algn="ct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寄存器相对寻址</a:t>
                      </a:r>
                    </a:p>
                  </a:txBody>
                  <a:tcPr/>
                </a:tc>
                <a:tc>
                  <a:txBody>
                    <a:bodyPr/>
                    <a:lstStyle/>
                    <a:p>
                      <a:pPr algn="l"/>
                      <a:r>
                        <a:rPr lang="en-US" altLang="zh-CN" sz="800" b="1" dirty="0"/>
                        <a:t>EA=R[R/M]+Disp32</a:t>
                      </a:r>
                      <a:endParaRPr lang="zh-CN" altLang="en-US" sz="800" b="1" dirty="0"/>
                    </a:p>
                  </a:txBody>
                  <a:tcPr/>
                </a:tc>
                <a:extLst>
                  <a:ext uri="{0D108BD9-81ED-4DB2-BD59-A6C34878D82A}">
                    <a16:rowId xmlns:a16="http://schemas.microsoft.com/office/drawing/2014/main" val="2055830347"/>
                  </a:ext>
                </a:extLst>
              </a:tr>
              <a:tr h="230365">
                <a:tc>
                  <a:txBody>
                    <a:bodyPr/>
                    <a:lstStyle/>
                    <a:p>
                      <a:pPr algn="ctr"/>
                      <a:r>
                        <a:rPr lang="en-US" altLang="zh-CN" sz="800" b="1" dirty="0"/>
                        <a:t>10</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基址</a:t>
                      </a:r>
                      <a:r>
                        <a:rPr lang="en-US" altLang="zh-CN" sz="800" b="1" dirty="0"/>
                        <a:t>+</a:t>
                      </a:r>
                      <a:r>
                        <a:rPr lang="zh-CN" altLang="en-US" sz="800" b="1" dirty="0"/>
                        <a:t>比例变址</a:t>
                      </a:r>
                      <a:r>
                        <a:rPr lang="en-US" altLang="zh-CN" sz="800" b="1" dirty="0"/>
                        <a:t>+</a:t>
                      </a:r>
                      <a:r>
                        <a:rPr lang="zh-CN" altLang="en-US" sz="800" b="1" dirty="0"/>
                        <a:t>偏移量变址</a:t>
                      </a:r>
                    </a:p>
                  </a:txBody>
                  <a:tcPr/>
                </a:tc>
                <a:tc>
                  <a:txBody>
                    <a:bodyPr/>
                    <a:lstStyle/>
                    <a:p>
                      <a:pPr algn="l"/>
                      <a:r>
                        <a:rPr lang="en-US" altLang="zh-CN" sz="800" b="1" dirty="0"/>
                        <a:t>EA=SIB+Disp32</a:t>
                      </a:r>
                      <a:endParaRPr lang="zh-CN" altLang="en-US" sz="800" b="1" dirty="0"/>
                    </a:p>
                  </a:txBody>
                  <a:tcPr/>
                </a:tc>
                <a:extLst>
                  <a:ext uri="{0D108BD9-81ED-4DB2-BD59-A6C34878D82A}">
                    <a16:rowId xmlns:a16="http://schemas.microsoft.com/office/drawing/2014/main" val="2117986929"/>
                  </a:ext>
                </a:extLst>
              </a:tr>
              <a:tr h="230365">
                <a:tc>
                  <a:txBody>
                    <a:bodyPr/>
                    <a:lstStyle/>
                    <a:p>
                      <a:pPr algn="ctr"/>
                      <a:r>
                        <a:rPr lang="en-US" altLang="zh-CN" sz="800" b="1" dirty="0">
                          <a:solidFill>
                            <a:schemeClr val="tx1"/>
                          </a:solidFill>
                        </a:rPr>
                        <a:t>11</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r>
                        <a:rPr lang="zh-CN" altLang="en-US" sz="800" b="1" dirty="0">
                          <a:solidFill>
                            <a:schemeClr val="tx1"/>
                          </a:solidFill>
                        </a:rPr>
                        <a:t>寄存器</a:t>
                      </a:r>
                    </a:p>
                  </a:txBody>
                  <a:tcPr/>
                </a:tc>
                <a:tc>
                  <a:txBody>
                    <a:bodyPr/>
                    <a:lstStyle/>
                    <a:p>
                      <a:pPr algn="l"/>
                      <a:r>
                        <a:rPr lang="zh-CN" altLang="en-US" sz="800" b="1" dirty="0">
                          <a:solidFill>
                            <a:schemeClr val="tx1"/>
                          </a:solidFill>
                        </a:rPr>
                        <a:t>寄存器寻址</a:t>
                      </a:r>
                    </a:p>
                  </a:txBody>
                  <a:tcPr/>
                </a:tc>
                <a:tc>
                  <a:txBody>
                    <a:bodyPr/>
                    <a:lstStyle/>
                    <a:p>
                      <a:pPr algn="l"/>
                      <a:r>
                        <a:rPr lang="en-US" altLang="zh-CN" sz="800" b="1" dirty="0">
                          <a:solidFill>
                            <a:schemeClr val="tx1"/>
                          </a:solidFill>
                        </a:rPr>
                        <a:t>S=R[R/M]</a:t>
                      </a:r>
                      <a:endParaRPr lang="zh-CN" altLang="en-US" sz="800" b="1" dirty="0">
                        <a:solidFill>
                          <a:schemeClr val="tx1"/>
                        </a:solidFill>
                      </a:endParaRPr>
                    </a:p>
                  </a:txBody>
                  <a:tcPr/>
                </a:tc>
                <a:extLst>
                  <a:ext uri="{0D108BD9-81ED-4DB2-BD59-A6C34878D82A}">
                    <a16:rowId xmlns:a16="http://schemas.microsoft.com/office/drawing/2014/main" val="3142193692"/>
                  </a:ext>
                </a:extLst>
              </a:tr>
            </a:tbl>
          </a:graphicData>
        </a:graphic>
      </p:graphicFrame>
      <p:sp>
        <p:nvSpPr>
          <p:cNvPr id="15" name="文本框 14">
            <a:extLst>
              <a:ext uri="{FF2B5EF4-FFF2-40B4-BE49-F238E27FC236}">
                <a16:creationId xmlns:a16="http://schemas.microsoft.com/office/drawing/2014/main" id="{F39685B4-98F9-4005-8754-991017403CC6}"/>
              </a:ext>
            </a:extLst>
          </p:cNvPr>
          <p:cNvSpPr txBox="1"/>
          <p:nvPr/>
        </p:nvSpPr>
        <p:spPr>
          <a:xfrm>
            <a:off x="5364088" y="4410598"/>
            <a:ext cx="2541080" cy="261610"/>
          </a:xfrm>
          <a:prstGeom prst="rect">
            <a:avLst/>
          </a:prstGeom>
          <a:noFill/>
        </p:spPr>
        <p:txBody>
          <a:bodyPr wrap="none" rtlCol="0">
            <a:spAutoFit/>
          </a:bodyPr>
          <a:lstStyle/>
          <a:p>
            <a:r>
              <a:rPr lang="zh-CN" altLang="en-US" sz="1100" b="1" dirty="0"/>
              <a:t>表</a:t>
            </a:r>
            <a:r>
              <a:rPr lang="en-US" altLang="zh-CN" sz="1100" b="1" dirty="0"/>
              <a:t>5.4      Mod R/M</a:t>
            </a:r>
            <a:r>
              <a:rPr lang="zh-CN" altLang="en-US" sz="1100" b="1" dirty="0"/>
              <a:t>字段对应的寻址方式</a:t>
            </a:r>
          </a:p>
        </p:txBody>
      </p:sp>
      <p:sp>
        <p:nvSpPr>
          <p:cNvPr id="16" name="文本框 15">
            <a:extLst>
              <a:ext uri="{FF2B5EF4-FFF2-40B4-BE49-F238E27FC236}">
                <a16:creationId xmlns:a16="http://schemas.microsoft.com/office/drawing/2014/main" id="{6ACCA755-A7DA-449E-96F9-B9C59EB365DD}"/>
              </a:ext>
            </a:extLst>
          </p:cNvPr>
          <p:cNvSpPr txBox="1"/>
          <p:nvPr/>
        </p:nvSpPr>
        <p:spPr>
          <a:xfrm>
            <a:off x="5364088" y="1628800"/>
            <a:ext cx="2459328" cy="261610"/>
          </a:xfrm>
          <a:prstGeom prst="rect">
            <a:avLst/>
          </a:prstGeom>
          <a:noFill/>
        </p:spPr>
        <p:txBody>
          <a:bodyPr wrap="none" rtlCol="0">
            <a:spAutoFit/>
          </a:bodyPr>
          <a:lstStyle/>
          <a:p>
            <a:r>
              <a:rPr lang="zh-CN" altLang="en-US" sz="1100" b="1" dirty="0"/>
              <a:t>图</a:t>
            </a:r>
            <a:r>
              <a:rPr lang="en-US" altLang="zh-CN" sz="1100" b="1" dirty="0"/>
              <a:t>5.21      </a:t>
            </a:r>
            <a:r>
              <a:rPr lang="zh-CN" altLang="en-US" sz="1100" b="1" dirty="0"/>
              <a:t>指令字</a:t>
            </a:r>
            <a:r>
              <a:rPr lang="en-US" altLang="zh-CN" sz="1100" b="1" dirty="0"/>
              <a:t>2E 033BH</a:t>
            </a:r>
            <a:r>
              <a:rPr lang="zh-CN" altLang="en-US" sz="1100" b="1" dirty="0"/>
              <a:t>的指令格式</a:t>
            </a:r>
          </a:p>
        </p:txBody>
      </p:sp>
      <p:graphicFrame>
        <p:nvGraphicFramePr>
          <p:cNvPr id="17" name="表格 3">
            <a:extLst>
              <a:ext uri="{FF2B5EF4-FFF2-40B4-BE49-F238E27FC236}">
                <a16:creationId xmlns:a16="http://schemas.microsoft.com/office/drawing/2014/main" id="{C395FD14-E61D-4FA3-BA24-E82DCB05C7C5}"/>
              </a:ext>
            </a:extLst>
          </p:cNvPr>
          <p:cNvGraphicFramePr>
            <a:graphicFrameLocks noGrp="1"/>
          </p:cNvGraphicFramePr>
          <p:nvPr>
            <p:extLst>
              <p:ext uri="{D42A27DB-BD31-4B8C-83A1-F6EECF244321}">
                <p14:modId xmlns:p14="http://schemas.microsoft.com/office/powerpoint/2010/main" val="852607494"/>
              </p:ext>
            </p:extLst>
          </p:nvPr>
        </p:nvGraphicFramePr>
        <p:xfrm>
          <a:off x="3985880" y="1169771"/>
          <a:ext cx="1666240" cy="3962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76155010"/>
                    </a:ext>
                  </a:extLst>
                </a:gridCol>
                <a:gridCol w="208280">
                  <a:extLst>
                    <a:ext uri="{9D8B030D-6E8A-4147-A177-3AD203B41FA5}">
                      <a16:colId xmlns:a16="http://schemas.microsoft.com/office/drawing/2014/main" val="3843554800"/>
                    </a:ext>
                  </a:extLst>
                </a:gridCol>
                <a:gridCol w="208280">
                  <a:extLst>
                    <a:ext uri="{9D8B030D-6E8A-4147-A177-3AD203B41FA5}">
                      <a16:colId xmlns:a16="http://schemas.microsoft.com/office/drawing/2014/main" val="3939858793"/>
                    </a:ext>
                  </a:extLst>
                </a:gridCol>
                <a:gridCol w="208280">
                  <a:extLst>
                    <a:ext uri="{9D8B030D-6E8A-4147-A177-3AD203B41FA5}">
                      <a16:colId xmlns:a16="http://schemas.microsoft.com/office/drawing/2014/main" val="4022389101"/>
                    </a:ext>
                  </a:extLst>
                </a:gridCol>
                <a:gridCol w="208280">
                  <a:extLst>
                    <a:ext uri="{9D8B030D-6E8A-4147-A177-3AD203B41FA5}">
                      <a16:colId xmlns:a16="http://schemas.microsoft.com/office/drawing/2014/main" val="2931487735"/>
                    </a:ext>
                  </a:extLst>
                </a:gridCol>
                <a:gridCol w="208280">
                  <a:extLst>
                    <a:ext uri="{9D8B030D-6E8A-4147-A177-3AD203B41FA5}">
                      <a16:colId xmlns:a16="http://schemas.microsoft.com/office/drawing/2014/main" val="1865540837"/>
                    </a:ext>
                  </a:extLst>
                </a:gridCol>
                <a:gridCol w="208280">
                  <a:extLst>
                    <a:ext uri="{9D8B030D-6E8A-4147-A177-3AD203B41FA5}">
                      <a16:colId xmlns:a16="http://schemas.microsoft.com/office/drawing/2014/main" val="2540173957"/>
                    </a:ext>
                  </a:extLst>
                </a:gridCol>
                <a:gridCol w="208280">
                  <a:extLst>
                    <a:ext uri="{9D8B030D-6E8A-4147-A177-3AD203B41FA5}">
                      <a16:colId xmlns:a16="http://schemas.microsoft.com/office/drawing/2014/main" val="1881891589"/>
                    </a:ext>
                  </a:extLst>
                </a:gridCol>
              </a:tblGrid>
              <a:tr h="185536">
                <a:tc gridSpan="8">
                  <a:txBody>
                    <a:bodyPr/>
                    <a:lstStyle/>
                    <a:p>
                      <a:pPr algn="ctr"/>
                      <a:r>
                        <a:rPr lang="en-US" altLang="zh-CN" sz="700" b="1" dirty="0"/>
                        <a:t>Prefix</a:t>
                      </a:r>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hMerge="1">
                  <a:txBody>
                    <a:bodyPr/>
                    <a:lstStyle/>
                    <a:p>
                      <a:pPr algn="ctr"/>
                      <a:r>
                        <a:rPr lang="en-US" altLang="zh-CN" sz="600" b="1" dirty="0"/>
                        <a:t>d</a:t>
                      </a:r>
                      <a:endParaRPr lang="zh-CN" altLang="en-US" sz="600" b="1" dirty="0"/>
                    </a:p>
                  </a:txBody>
                  <a:tcPr/>
                </a:tc>
                <a:tc hMerge="1">
                  <a:txBody>
                    <a:bodyPr/>
                    <a:lstStyle/>
                    <a:p>
                      <a:pPr algn="ctr"/>
                      <a:r>
                        <a:rPr lang="en-US" altLang="zh-CN" sz="600" b="1" dirty="0"/>
                        <a:t>w</a:t>
                      </a:r>
                      <a:endParaRPr lang="zh-CN" altLang="en-US" sz="600" b="1" dirty="0"/>
                    </a:p>
                  </a:txBody>
                  <a:tcPr/>
                </a:tc>
                <a:extLst>
                  <a:ext uri="{0D108BD9-81ED-4DB2-BD59-A6C34878D82A}">
                    <a16:rowId xmlns:a16="http://schemas.microsoft.com/office/drawing/2014/main" val="2046097103"/>
                  </a:ext>
                </a:extLst>
              </a:tr>
              <a:tr h="185536">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extLst>
                  <a:ext uri="{0D108BD9-81ED-4DB2-BD59-A6C34878D82A}">
                    <a16:rowId xmlns:a16="http://schemas.microsoft.com/office/drawing/2014/main" val="3543678504"/>
                  </a:ext>
                </a:extLst>
              </a:tr>
            </a:tbl>
          </a:graphicData>
        </a:graphic>
      </p:graphicFrame>
      <p:sp>
        <p:nvSpPr>
          <p:cNvPr id="18" name="文本框 17">
            <a:extLst>
              <a:ext uri="{FF2B5EF4-FFF2-40B4-BE49-F238E27FC236}">
                <a16:creationId xmlns:a16="http://schemas.microsoft.com/office/drawing/2014/main" id="{07D8AA21-9015-4A08-8BA1-BCBE794B9A97}"/>
              </a:ext>
            </a:extLst>
          </p:cNvPr>
          <p:cNvSpPr txBox="1"/>
          <p:nvPr/>
        </p:nvSpPr>
        <p:spPr>
          <a:xfrm>
            <a:off x="6318472" y="908720"/>
            <a:ext cx="341760" cy="276999"/>
          </a:xfrm>
          <a:prstGeom prst="rect">
            <a:avLst/>
          </a:prstGeom>
          <a:noFill/>
        </p:spPr>
        <p:txBody>
          <a:bodyPr wrap="none" rtlCol="0">
            <a:spAutoFit/>
          </a:bodyPr>
          <a:lstStyle/>
          <a:p>
            <a:r>
              <a:rPr lang="en-US" altLang="zh-CN" sz="1200" b="1" dirty="0"/>
              <a:t>03</a:t>
            </a:r>
            <a:endParaRPr lang="zh-CN" altLang="en-US" sz="1200" b="1" dirty="0"/>
          </a:p>
        </p:txBody>
      </p:sp>
      <p:graphicFrame>
        <p:nvGraphicFramePr>
          <p:cNvPr id="19" name="表格 9">
            <a:extLst>
              <a:ext uri="{FF2B5EF4-FFF2-40B4-BE49-F238E27FC236}">
                <a16:creationId xmlns:a16="http://schemas.microsoft.com/office/drawing/2014/main" id="{4CF7DCAE-F233-4C21-928C-FCB6D38A36AF}"/>
              </a:ext>
            </a:extLst>
          </p:cNvPr>
          <p:cNvGraphicFramePr>
            <a:graphicFrameLocks noGrp="1"/>
          </p:cNvGraphicFramePr>
          <p:nvPr>
            <p:extLst>
              <p:ext uri="{D42A27DB-BD31-4B8C-83A1-F6EECF244321}">
                <p14:modId xmlns:p14="http://schemas.microsoft.com/office/powerpoint/2010/main" val="169016251"/>
              </p:ext>
            </p:extLst>
          </p:nvPr>
        </p:nvGraphicFramePr>
        <p:xfrm>
          <a:off x="4932040" y="2060848"/>
          <a:ext cx="4110565" cy="591840"/>
        </p:xfrm>
        <a:graphic>
          <a:graphicData uri="http://schemas.openxmlformats.org/drawingml/2006/table">
            <a:tbl>
              <a:tblPr firstRow="1" bandRow="1">
                <a:tableStyleId>{5C22544A-7EE6-4342-B048-85BDC9FD1C3A}</a:tableStyleId>
              </a:tblPr>
              <a:tblGrid>
                <a:gridCol w="844451">
                  <a:extLst>
                    <a:ext uri="{9D8B030D-6E8A-4147-A177-3AD203B41FA5}">
                      <a16:colId xmlns:a16="http://schemas.microsoft.com/office/drawing/2014/main" val="1536047637"/>
                    </a:ext>
                  </a:extLst>
                </a:gridCol>
                <a:gridCol w="431241">
                  <a:extLst>
                    <a:ext uri="{9D8B030D-6E8A-4147-A177-3AD203B41FA5}">
                      <a16:colId xmlns:a16="http://schemas.microsoft.com/office/drawing/2014/main" val="2690818089"/>
                    </a:ext>
                  </a:extLst>
                </a:gridCol>
                <a:gridCol w="406132">
                  <a:extLst>
                    <a:ext uri="{9D8B030D-6E8A-4147-A177-3AD203B41FA5}">
                      <a16:colId xmlns:a16="http://schemas.microsoft.com/office/drawing/2014/main" val="833151530"/>
                    </a:ext>
                  </a:extLst>
                </a:gridCol>
                <a:gridCol w="373458">
                  <a:extLst>
                    <a:ext uri="{9D8B030D-6E8A-4147-A177-3AD203B41FA5}">
                      <a16:colId xmlns:a16="http://schemas.microsoft.com/office/drawing/2014/main" val="3725868195"/>
                    </a:ext>
                  </a:extLst>
                </a:gridCol>
                <a:gridCol w="425231">
                  <a:extLst>
                    <a:ext uri="{9D8B030D-6E8A-4147-A177-3AD203B41FA5}">
                      <a16:colId xmlns:a16="http://schemas.microsoft.com/office/drawing/2014/main" val="2748058504"/>
                    </a:ext>
                  </a:extLst>
                </a:gridCol>
                <a:gridCol w="414265">
                  <a:extLst>
                    <a:ext uri="{9D8B030D-6E8A-4147-A177-3AD203B41FA5}">
                      <a16:colId xmlns:a16="http://schemas.microsoft.com/office/drawing/2014/main" val="4183969917"/>
                    </a:ext>
                  </a:extLst>
                </a:gridCol>
                <a:gridCol w="436196">
                  <a:extLst>
                    <a:ext uri="{9D8B030D-6E8A-4147-A177-3AD203B41FA5}">
                      <a16:colId xmlns:a16="http://schemas.microsoft.com/office/drawing/2014/main" val="708273644"/>
                    </a:ext>
                  </a:extLst>
                </a:gridCol>
                <a:gridCol w="354359">
                  <a:extLst>
                    <a:ext uri="{9D8B030D-6E8A-4147-A177-3AD203B41FA5}">
                      <a16:colId xmlns:a16="http://schemas.microsoft.com/office/drawing/2014/main" val="2735481528"/>
                    </a:ext>
                  </a:extLst>
                </a:gridCol>
                <a:gridCol w="425232">
                  <a:extLst>
                    <a:ext uri="{9D8B030D-6E8A-4147-A177-3AD203B41FA5}">
                      <a16:colId xmlns:a16="http://schemas.microsoft.com/office/drawing/2014/main" val="1065125212"/>
                    </a:ext>
                  </a:extLst>
                </a:gridCol>
              </a:tblGrid>
              <a:tr h="341446">
                <a:tc>
                  <a:txBody>
                    <a:bodyPr/>
                    <a:lstStyle/>
                    <a:p>
                      <a:pPr algn="ctr"/>
                      <a:r>
                        <a:rPr lang="zh-CN" altLang="en-US" sz="800" b="1" dirty="0"/>
                        <a:t>寄存器编号</a:t>
                      </a:r>
                    </a:p>
                  </a:txBody>
                  <a:tcPr/>
                </a:tc>
                <a:tc>
                  <a:txBody>
                    <a:bodyPr/>
                    <a:lstStyle/>
                    <a:p>
                      <a:pPr algn="ctr"/>
                      <a:r>
                        <a:rPr lang="en-US" altLang="zh-CN" sz="800" b="1" dirty="0"/>
                        <a:t>000</a:t>
                      </a:r>
                      <a:endParaRPr lang="zh-CN" altLang="en-US" sz="800" b="1" dirty="0"/>
                    </a:p>
                  </a:txBody>
                  <a:tcPr/>
                </a:tc>
                <a:tc>
                  <a:txBody>
                    <a:bodyPr/>
                    <a:lstStyle/>
                    <a:p>
                      <a:pPr algn="ctr"/>
                      <a:r>
                        <a:rPr lang="en-US" altLang="zh-CN" sz="800" b="1" dirty="0"/>
                        <a:t>001</a:t>
                      </a:r>
                      <a:endParaRPr lang="zh-CN" altLang="en-US" sz="800" b="1" dirty="0"/>
                    </a:p>
                  </a:txBody>
                  <a:tcPr/>
                </a:tc>
                <a:tc>
                  <a:txBody>
                    <a:bodyPr/>
                    <a:lstStyle/>
                    <a:p>
                      <a:pPr algn="ctr"/>
                      <a:r>
                        <a:rPr lang="en-US" altLang="zh-CN" sz="800" b="1" dirty="0"/>
                        <a:t>010</a:t>
                      </a:r>
                      <a:endParaRPr lang="zh-CN" altLang="en-US" sz="800" b="1" dirty="0"/>
                    </a:p>
                  </a:txBody>
                  <a:tcPr/>
                </a:tc>
                <a:tc>
                  <a:txBody>
                    <a:bodyPr/>
                    <a:lstStyle/>
                    <a:p>
                      <a:pPr algn="ctr"/>
                      <a:r>
                        <a:rPr lang="en-US" altLang="zh-CN" sz="800" b="1" dirty="0"/>
                        <a:t>011</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en-US" altLang="zh-CN" sz="800" b="1" dirty="0"/>
                        <a:t>101</a:t>
                      </a:r>
                      <a:endParaRPr lang="zh-CN" altLang="en-US" sz="800" b="1" dirty="0"/>
                    </a:p>
                  </a:txBody>
                  <a:tcPr/>
                </a:tc>
                <a:tc>
                  <a:txBody>
                    <a:bodyPr/>
                    <a:lstStyle/>
                    <a:p>
                      <a:pPr algn="ctr"/>
                      <a:r>
                        <a:rPr lang="en-US" altLang="zh-CN" sz="800" b="1" dirty="0"/>
                        <a:t>110</a:t>
                      </a:r>
                      <a:endParaRPr lang="zh-CN" altLang="en-US" sz="800" b="1" dirty="0"/>
                    </a:p>
                  </a:txBody>
                  <a:tcPr/>
                </a:tc>
                <a:tc>
                  <a:txBody>
                    <a:bodyPr/>
                    <a:lstStyle/>
                    <a:p>
                      <a:pPr algn="ctr"/>
                      <a:r>
                        <a:rPr lang="en-US" altLang="zh-CN" sz="800" b="1" dirty="0"/>
                        <a:t>111</a:t>
                      </a:r>
                      <a:endParaRPr lang="zh-CN" altLang="en-US" sz="800" b="1" dirty="0"/>
                    </a:p>
                  </a:txBody>
                  <a:tcPr/>
                </a:tc>
                <a:extLst>
                  <a:ext uri="{0D108BD9-81ED-4DB2-BD59-A6C34878D82A}">
                    <a16:rowId xmlns:a16="http://schemas.microsoft.com/office/drawing/2014/main" val="3607927779"/>
                  </a:ext>
                </a:extLst>
              </a:tr>
              <a:tr h="250394">
                <a:tc>
                  <a:txBody>
                    <a:bodyPr/>
                    <a:lstStyle/>
                    <a:p>
                      <a:pPr algn="ctr"/>
                      <a:r>
                        <a:rPr lang="zh-CN" altLang="en-US" sz="800" b="1" dirty="0"/>
                        <a:t>寄存器名</a:t>
                      </a:r>
                    </a:p>
                  </a:txBody>
                  <a:tcPr/>
                </a:tc>
                <a:tc>
                  <a:txBody>
                    <a:bodyPr/>
                    <a:lstStyle/>
                    <a:p>
                      <a:pPr algn="ctr"/>
                      <a:r>
                        <a:rPr lang="en-US" altLang="zh-CN" sz="800" b="1" dirty="0"/>
                        <a:t>EAX</a:t>
                      </a:r>
                      <a:endParaRPr lang="zh-CN" altLang="en-US" sz="800" b="1" dirty="0"/>
                    </a:p>
                  </a:txBody>
                  <a:tcPr/>
                </a:tc>
                <a:tc>
                  <a:txBody>
                    <a:bodyPr/>
                    <a:lstStyle/>
                    <a:p>
                      <a:pPr algn="ctr"/>
                      <a:r>
                        <a:rPr lang="en-US" altLang="zh-CN" sz="800" b="1" dirty="0"/>
                        <a:t>ECX</a:t>
                      </a:r>
                      <a:endParaRPr lang="zh-CN" altLang="en-US" sz="800" b="1" dirty="0"/>
                    </a:p>
                  </a:txBody>
                  <a:tcPr/>
                </a:tc>
                <a:tc>
                  <a:txBody>
                    <a:bodyPr/>
                    <a:lstStyle/>
                    <a:p>
                      <a:pPr algn="ctr"/>
                      <a:r>
                        <a:rPr lang="en-US" altLang="zh-CN" sz="800" b="1" dirty="0"/>
                        <a:t>EDX</a:t>
                      </a:r>
                      <a:endParaRPr lang="zh-CN" altLang="en-US" sz="800" b="1" dirty="0"/>
                    </a:p>
                  </a:txBody>
                  <a:tcPr/>
                </a:tc>
                <a:tc>
                  <a:txBody>
                    <a:bodyPr/>
                    <a:lstStyle/>
                    <a:p>
                      <a:pPr algn="ctr"/>
                      <a:r>
                        <a:rPr lang="en-US" altLang="zh-CN" sz="800" b="1" dirty="0"/>
                        <a:t>EBX</a:t>
                      </a:r>
                      <a:endParaRPr lang="zh-CN" altLang="en-US" sz="800" b="1" dirty="0"/>
                    </a:p>
                  </a:txBody>
                  <a:tcPr/>
                </a:tc>
                <a:tc>
                  <a:txBody>
                    <a:bodyPr/>
                    <a:lstStyle/>
                    <a:p>
                      <a:pPr algn="ctr"/>
                      <a:r>
                        <a:rPr lang="en-US" altLang="zh-CN" sz="800" b="1" dirty="0"/>
                        <a:t>ESP</a:t>
                      </a:r>
                      <a:endParaRPr lang="zh-CN" altLang="en-US" sz="800" b="1" dirty="0"/>
                    </a:p>
                  </a:txBody>
                  <a:tcPr/>
                </a:tc>
                <a:tc>
                  <a:txBody>
                    <a:bodyPr/>
                    <a:lstStyle/>
                    <a:p>
                      <a:pPr algn="ctr"/>
                      <a:r>
                        <a:rPr lang="en-US" altLang="zh-CN" sz="800" b="1" dirty="0"/>
                        <a:t>EBP</a:t>
                      </a:r>
                      <a:endParaRPr lang="zh-CN" altLang="en-US" sz="800" b="1" dirty="0"/>
                    </a:p>
                  </a:txBody>
                  <a:tcPr/>
                </a:tc>
                <a:tc>
                  <a:txBody>
                    <a:bodyPr/>
                    <a:lstStyle/>
                    <a:p>
                      <a:pPr algn="ctr"/>
                      <a:r>
                        <a:rPr lang="en-US" altLang="zh-CN" sz="800" b="1" dirty="0"/>
                        <a:t>ESI</a:t>
                      </a:r>
                      <a:endParaRPr lang="zh-CN" altLang="en-US" sz="800" b="1" dirty="0"/>
                    </a:p>
                  </a:txBody>
                  <a:tcPr/>
                </a:tc>
                <a:tc>
                  <a:txBody>
                    <a:bodyPr/>
                    <a:lstStyle/>
                    <a:p>
                      <a:pPr algn="ctr"/>
                      <a:r>
                        <a:rPr lang="en-US" altLang="zh-CN" sz="800" b="1" dirty="0"/>
                        <a:t>EDI</a:t>
                      </a:r>
                      <a:endParaRPr lang="zh-CN" altLang="en-US" sz="800" b="1" dirty="0"/>
                    </a:p>
                  </a:txBody>
                  <a:tcPr/>
                </a:tc>
                <a:extLst>
                  <a:ext uri="{0D108BD9-81ED-4DB2-BD59-A6C34878D82A}">
                    <a16:rowId xmlns:a16="http://schemas.microsoft.com/office/drawing/2014/main" val="2389813907"/>
                  </a:ext>
                </a:extLst>
              </a:tr>
            </a:tbl>
          </a:graphicData>
        </a:graphic>
      </p:graphicFrame>
      <p:cxnSp>
        <p:nvCxnSpPr>
          <p:cNvPr id="8" name="直接箭头连接符 7">
            <a:extLst>
              <a:ext uri="{FF2B5EF4-FFF2-40B4-BE49-F238E27FC236}">
                <a16:creationId xmlns:a16="http://schemas.microsoft.com/office/drawing/2014/main" id="{902423D3-D475-4C7C-B3B9-4FB276F20D22}"/>
              </a:ext>
            </a:extLst>
          </p:cNvPr>
          <p:cNvCxnSpPr/>
          <p:nvPr/>
        </p:nvCxnSpPr>
        <p:spPr>
          <a:xfrm flipH="1">
            <a:off x="827584" y="3068960"/>
            <a:ext cx="1368152" cy="32403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541AE35-2090-4DA5-B068-2BEDDC1BD89B}"/>
              </a:ext>
            </a:extLst>
          </p:cNvPr>
          <p:cNvCxnSpPr>
            <a:cxnSpLocks/>
          </p:cNvCxnSpPr>
          <p:nvPr/>
        </p:nvCxnSpPr>
        <p:spPr>
          <a:xfrm>
            <a:off x="3635896" y="3501008"/>
            <a:ext cx="1728192" cy="15841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CE96713D-7DAB-45D2-9AB4-9DCF7C8D05F9}"/>
              </a:ext>
            </a:extLst>
          </p:cNvPr>
          <p:cNvCxnSpPr/>
          <p:nvPr/>
        </p:nvCxnSpPr>
        <p:spPr>
          <a:xfrm flipV="1">
            <a:off x="8028384" y="2708920"/>
            <a:ext cx="288032" cy="5040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2E21325-09D4-43EA-85EC-0D5A4E5F2AD1}"/>
              </a:ext>
            </a:extLst>
          </p:cNvPr>
          <p:cNvCxnSpPr/>
          <p:nvPr/>
        </p:nvCxnSpPr>
        <p:spPr>
          <a:xfrm>
            <a:off x="6588224" y="3645024"/>
            <a:ext cx="0" cy="2880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880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5.2  </a:t>
            </a:r>
            <a:r>
              <a:rPr lang="zh-CN" altLang="en-US" b="1" dirty="0">
                <a:solidFill>
                  <a:srgbClr val="002060"/>
                </a:solidFill>
                <a:latin typeface="+mn-lt"/>
                <a:ea typeface="黑体" pitchFamily="49" charset="-122"/>
              </a:rPr>
              <a:t>指令格式</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628800"/>
            <a:ext cx="8229600" cy="4525963"/>
          </a:xfrm>
        </p:spPr>
        <p:txBody>
          <a:bodyPr/>
          <a:lstStyle/>
          <a:p>
            <a:pPr eaLnBrk="1" hangingPunct="1"/>
            <a:r>
              <a:rPr lang="zh-CN" altLang="en-US" sz="1600" b="1" dirty="0"/>
              <a:t>指令包括操作码</a:t>
            </a:r>
            <a:r>
              <a:rPr lang="en-US" altLang="zh-CN" sz="1600" b="1" dirty="0"/>
              <a:t>OP</a:t>
            </a:r>
            <a:r>
              <a:rPr lang="zh-CN" altLang="en-US" sz="1600" b="1" dirty="0"/>
              <a:t>和地址码</a:t>
            </a:r>
            <a:r>
              <a:rPr lang="en-US" altLang="zh-CN" sz="1600" b="1" dirty="0"/>
              <a:t>A</a:t>
            </a:r>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r>
              <a:rPr lang="zh-CN" altLang="en-US" sz="1600" b="1" dirty="0">
                <a:solidFill>
                  <a:srgbClr val="FF0000"/>
                </a:solidFill>
              </a:rPr>
              <a:t>操作码</a:t>
            </a:r>
            <a:r>
              <a:rPr lang="en-US" altLang="zh-CN" sz="1600" b="1" dirty="0">
                <a:solidFill>
                  <a:srgbClr val="FF0000"/>
                </a:solidFill>
              </a:rPr>
              <a:t>OP</a:t>
            </a:r>
            <a:r>
              <a:rPr lang="zh-CN" altLang="en-US" sz="1600" b="1" dirty="0"/>
              <a:t>用于解决进行何种操作的问题</a:t>
            </a:r>
            <a:endParaRPr lang="en-US" altLang="zh-CN" sz="1600" b="1" dirty="0"/>
          </a:p>
          <a:p>
            <a:pPr eaLnBrk="1" hangingPunct="1"/>
            <a:endParaRPr lang="en-US" altLang="zh-CN" sz="1600" b="1" dirty="0"/>
          </a:p>
          <a:p>
            <a:pPr eaLnBrk="1" hangingPunct="1"/>
            <a:r>
              <a:rPr lang="zh-CN" altLang="en-US" sz="1600" b="1" dirty="0">
                <a:solidFill>
                  <a:srgbClr val="FF0000"/>
                </a:solidFill>
              </a:rPr>
              <a:t>地址码</a:t>
            </a:r>
            <a:r>
              <a:rPr lang="en-US" altLang="zh-CN" sz="1600" b="1" dirty="0">
                <a:solidFill>
                  <a:srgbClr val="FF0000"/>
                </a:solidFill>
              </a:rPr>
              <a:t>A</a:t>
            </a:r>
            <a:r>
              <a:rPr lang="zh-CN" altLang="en-US" sz="1600" b="1" dirty="0"/>
              <a:t>用于解决处理什么操作数的问题，地址码</a:t>
            </a:r>
            <a:r>
              <a:rPr lang="en-US" altLang="zh-CN" sz="1600" b="1" dirty="0"/>
              <a:t>A</a:t>
            </a:r>
            <a:r>
              <a:rPr lang="zh-CN" altLang="en-US" sz="1600" b="1" dirty="0"/>
              <a:t>可以包括多个操作数</a:t>
            </a:r>
            <a:endParaRPr lang="en-US" altLang="zh-CN" sz="1600" b="1" dirty="0"/>
          </a:p>
          <a:p>
            <a:pPr eaLnBrk="1" hangingPunct="1"/>
            <a:endParaRPr lang="en-US" altLang="zh-CN" sz="1600" b="1" dirty="0"/>
          </a:p>
          <a:p>
            <a:pPr eaLnBrk="1" hangingPunct="1"/>
            <a:r>
              <a:rPr lang="zh-CN" altLang="en-US" sz="1600" b="1" dirty="0"/>
              <a:t>通过何种方式获取操作数通常由</a:t>
            </a:r>
            <a:r>
              <a:rPr lang="zh-CN" altLang="en-US" sz="1600" b="1" dirty="0">
                <a:solidFill>
                  <a:srgbClr val="FF0000"/>
                </a:solidFill>
              </a:rPr>
              <a:t>寻址方式</a:t>
            </a:r>
            <a:r>
              <a:rPr lang="zh-CN" altLang="en-US" sz="1600" b="1" dirty="0"/>
              <a:t>决定，寻址方式决定地址码</a:t>
            </a:r>
            <a:r>
              <a:rPr lang="en-US" altLang="zh-CN" sz="1600" b="1" dirty="0"/>
              <a:t>A</a:t>
            </a:r>
            <a:r>
              <a:rPr lang="zh-CN" altLang="en-US" sz="1600" b="1" dirty="0"/>
              <a:t>中操作数存放的位置和访问方式</a:t>
            </a:r>
            <a:endParaRPr lang="en-US" altLang="zh-CN" sz="1600" b="1" dirty="0"/>
          </a:p>
          <a:p>
            <a:pPr eaLnBrk="1" hangingPunct="1"/>
            <a:endParaRPr lang="en-US" altLang="zh-CN" sz="1600" b="1" dirty="0"/>
          </a:p>
          <a:p>
            <a:pPr eaLnBrk="1" hangingPunct="1"/>
            <a:r>
              <a:rPr lang="zh-CN" altLang="en-US" sz="1600" b="1" dirty="0"/>
              <a:t>寻址方式可以在地址码</a:t>
            </a:r>
            <a:r>
              <a:rPr lang="en-US" altLang="zh-CN" sz="1600" b="1" dirty="0"/>
              <a:t>A</a:t>
            </a:r>
            <a:r>
              <a:rPr lang="zh-CN" altLang="en-US" sz="1600" b="1" dirty="0"/>
              <a:t>中，如</a:t>
            </a:r>
            <a:r>
              <a:rPr lang="en-US" altLang="zh-CN" sz="1600" b="1" dirty="0"/>
              <a:t>PDP-11</a:t>
            </a:r>
            <a:r>
              <a:rPr lang="zh-CN" altLang="en-US" sz="1600" b="1" dirty="0"/>
              <a:t>指令集、</a:t>
            </a:r>
            <a:r>
              <a:rPr lang="en-US" altLang="zh-CN" sz="1600" b="1" dirty="0"/>
              <a:t>Intel x86</a:t>
            </a:r>
            <a:r>
              <a:rPr lang="zh-CN" altLang="en-US" sz="1600" b="1" dirty="0"/>
              <a:t>指令集；也可以在操作码</a:t>
            </a:r>
            <a:r>
              <a:rPr lang="en-US" altLang="zh-CN" sz="1600" b="1" dirty="0"/>
              <a:t>OP</a:t>
            </a:r>
            <a:r>
              <a:rPr lang="zh-CN" altLang="en-US" sz="1600" b="1" dirty="0"/>
              <a:t>中，如</a:t>
            </a:r>
            <a:r>
              <a:rPr lang="en-US" altLang="zh-CN" sz="1600" b="1" dirty="0"/>
              <a:t>MIPS</a:t>
            </a:r>
            <a:r>
              <a:rPr lang="zh-CN" altLang="en-US" sz="1600" b="1" dirty="0"/>
              <a:t>指令集、</a:t>
            </a:r>
            <a:r>
              <a:rPr lang="en-US" altLang="zh-CN" sz="1600" b="1" dirty="0"/>
              <a:t>RISC-V</a:t>
            </a:r>
            <a:r>
              <a:rPr lang="zh-CN" altLang="en-US" sz="1600" b="1" dirty="0"/>
              <a:t>指令集</a:t>
            </a:r>
            <a:endParaRPr lang="en-US" altLang="zh-CN" sz="1600" b="1" dirty="0"/>
          </a:p>
          <a:p>
            <a:pPr eaLnBrk="1" hangingPunct="1"/>
            <a:endParaRPr lang="en-US" altLang="zh-CN" sz="1600" b="1" dirty="0"/>
          </a:p>
          <a:p>
            <a:pPr eaLnBrk="1" hangingPunct="1"/>
            <a:endParaRPr lang="en-US" altLang="zh-CN" sz="1400" b="1" dirty="0"/>
          </a:p>
        </p:txBody>
      </p:sp>
      <p:sp>
        <p:nvSpPr>
          <p:cNvPr id="7" name="文本框 6">
            <a:extLst>
              <a:ext uri="{FF2B5EF4-FFF2-40B4-BE49-F238E27FC236}">
                <a16:creationId xmlns:a16="http://schemas.microsoft.com/office/drawing/2014/main" id="{CA6AD5BF-740E-4519-87DF-ACFDEA39FCD2}"/>
              </a:ext>
            </a:extLst>
          </p:cNvPr>
          <p:cNvSpPr txBox="1"/>
          <p:nvPr/>
        </p:nvSpPr>
        <p:spPr>
          <a:xfrm>
            <a:off x="7055768" y="476672"/>
            <a:ext cx="2052736" cy="646331"/>
          </a:xfrm>
          <a:prstGeom prst="rect">
            <a:avLst/>
          </a:prstGeom>
          <a:solidFill>
            <a:srgbClr val="FFFF00"/>
          </a:solidFill>
        </p:spPr>
        <p:txBody>
          <a:bodyPr wrap="square">
            <a:spAutoFit/>
          </a:bodyPr>
          <a:lstStyle/>
          <a:p>
            <a:r>
              <a:rPr lang="en-US" altLang="zh-CN" sz="1200" b="1" dirty="0">
                <a:solidFill>
                  <a:srgbClr val="111111"/>
                </a:solidFill>
                <a:latin typeface="Avenir"/>
              </a:rPr>
              <a:t>5</a:t>
            </a:r>
            <a:r>
              <a:rPr lang="en-US" altLang="zh-CN" sz="1200" b="1" i="0" dirty="0">
                <a:solidFill>
                  <a:srgbClr val="111111"/>
                </a:solidFill>
                <a:effectLst/>
                <a:latin typeface="Avenir"/>
              </a:rPr>
              <a:t>.2.1</a:t>
            </a:r>
            <a:r>
              <a:rPr lang="zh-CN" altLang="en-US" sz="1200" b="1" i="0" dirty="0">
                <a:solidFill>
                  <a:srgbClr val="111111"/>
                </a:solidFill>
                <a:effectLst/>
                <a:latin typeface="Avenir"/>
              </a:rPr>
              <a:t>　指令字长度</a:t>
            </a:r>
            <a:endParaRPr lang="en-US" altLang="zh-CN" sz="1200" b="1" i="0" dirty="0">
              <a:solidFill>
                <a:srgbClr val="111111"/>
              </a:solidFill>
              <a:effectLst/>
              <a:latin typeface="Avenir"/>
            </a:endParaRPr>
          </a:p>
          <a:p>
            <a:r>
              <a:rPr lang="en-US" altLang="zh-CN" sz="1200" b="1" dirty="0">
                <a:solidFill>
                  <a:srgbClr val="111111"/>
                </a:solidFill>
                <a:latin typeface="Avenir"/>
              </a:rPr>
              <a:t>5</a:t>
            </a:r>
            <a:r>
              <a:rPr lang="en-US" altLang="zh-CN" sz="1200" b="1" i="0" dirty="0">
                <a:solidFill>
                  <a:srgbClr val="111111"/>
                </a:solidFill>
                <a:effectLst/>
                <a:latin typeface="Avenir"/>
              </a:rPr>
              <a:t>.2.2</a:t>
            </a:r>
            <a:r>
              <a:rPr lang="zh-CN" altLang="en-US" sz="1200" b="1" i="0" dirty="0">
                <a:solidFill>
                  <a:srgbClr val="111111"/>
                </a:solidFill>
                <a:effectLst/>
                <a:latin typeface="Avenir"/>
              </a:rPr>
              <a:t>　指令地址码　</a:t>
            </a:r>
            <a:endParaRPr lang="en-US" altLang="zh-CN" sz="1200" b="1" i="0" dirty="0">
              <a:solidFill>
                <a:srgbClr val="111111"/>
              </a:solidFill>
              <a:effectLst/>
              <a:latin typeface="Avenir"/>
            </a:endParaRPr>
          </a:p>
          <a:p>
            <a:r>
              <a:rPr lang="en-US" altLang="zh-CN" sz="1200" b="1" dirty="0">
                <a:solidFill>
                  <a:srgbClr val="111111"/>
                </a:solidFill>
                <a:latin typeface="Avenir"/>
              </a:rPr>
              <a:t>5</a:t>
            </a:r>
            <a:r>
              <a:rPr lang="en-US" altLang="zh-CN" sz="1200" b="1" i="0" dirty="0">
                <a:solidFill>
                  <a:srgbClr val="111111"/>
                </a:solidFill>
                <a:effectLst/>
                <a:latin typeface="Avenir"/>
              </a:rPr>
              <a:t>.2.3</a:t>
            </a:r>
            <a:r>
              <a:rPr lang="zh-CN" altLang="en-US" sz="1200" b="1" i="0" dirty="0">
                <a:solidFill>
                  <a:srgbClr val="111111"/>
                </a:solidFill>
                <a:effectLst/>
                <a:latin typeface="Avenir"/>
              </a:rPr>
              <a:t>　指令操作码　</a:t>
            </a:r>
            <a:endParaRPr lang="zh-CN" altLang="en-US" sz="1200" b="1" dirty="0"/>
          </a:p>
        </p:txBody>
      </p:sp>
      <p:grpSp>
        <p:nvGrpSpPr>
          <p:cNvPr id="8" name="组合 7">
            <a:extLst>
              <a:ext uri="{FF2B5EF4-FFF2-40B4-BE49-F238E27FC236}">
                <a16:creationId xmlns:a16="http://schemas.microsoft.com/office/drawing/2014/main" id="{5256D8B1-9FEA-48EC-A939-A8C083FCEC0A}"/>
              </a:ext>
            </a:extLst>
          </p:cNvPr>
          <p:cNvGrpSpPr/>
          <p:nvPr/>
        </p:nvGrpSpPr>
        <p:grpSpPr>
          <a:xfrm>
            <a:off x="2555776" y="2348880"/>
            <a:ext cx="3888432" cy="873968"/>
            <a:chOff x="2267744" y="2708920"/>
            <a:chExt cx="4536504" cy="873968"/>
          </a:xfrm>
        </p:grpSpPr>
        <p:grpSp>
          <p:nvGrpSpPr>
            <p:cNvPr id="5" name="组合 4">
              <a:extLst>
                <a:ext uri="{FF2B5EF4-FFF2-40B4-BE49-F238E27FC236}">
                  <a16:creationId xmlns:a16="http://schemas.microsoft.com/office/drawing/2014/main" id="{59144AC3-8F1A-474E-B6D5-304A37EDACDA}"/>
                </a:ext>
              </a:extLst>
            </p:cNvPr>
            <p:cNvGrpSpPr/>
            <p:nvPr/>
          </p:nvGrpSpPr>
          <p:grpSpPr>
            <a:xfrm>
              <a:off x="2267744" y="2708920"/>
              <a:ext cx="4536504" cy="307777"/>
              <a:chOff x="2267744" y="2708920"/>
              <a:chExt cx="4536504" cy="307777"/>
            </a:xfrm>
          </p:grpSpPr>
          <p:sp>
            <p:nvSpPr>
              <p:cNvPr id="3" name="文本框 2">
                <a:extLst>
                  <a:ext uri="{FF2B5EF4-FFF2-40B4-BE49-F238E27FC236}">
                    <a16:creationId xmlns:a16="http://schemas.microsoft.com/office/drawing/2014/main" id="{F5794F6A-5790-40E5-9E8A-B036C7F5A142}"/>
                  </a:ext>
                </a:extLst>
              </p:cNvPr>
              <p:cNvSpPr txBox="1"/>
              <p:nvPr/>
            </p:nvSpPr>
            <p:spPr>
              <a:xfrm>
                <a:off x="2267744" y="2708920"/>
                <a:ext cx="1512168" cy="307777"/>
              </a:xfrm>
              <a:prstGeom prst="rect">
                <a:avLst/>
              </a:prstGeom>
              <a:solidFill>
                <a:srgbClr val="92D050"/>
              </a:solidFill>
              <a:ln w="12700">
                <a:solidFill>
                  <a:srgbClr val="0070C0"/>
                </a:solidFill>
              </a:ln>
            </p:spPr>
            <p:txBody>
              <a:bodyPr wrap="square" rtlCol="0">
                <a:spAutoFit/>
              </a:bodyPr>
              <a:lstStyle/>
              <a:p>
                <a:pPr algn="ctr"/>
                <a:r>
                  <a:rPr lang="zh-CN" altLang="en-US" sz="1400" b="1" dirty="0"/>
                  <a:t>操作码</a:t>
                </a:r>
                <a:r>
                  <a:rPr lang="en-US" altLang="zh-CN" sz="1400" b="1" dirty="0"/>
                  <a:t>OP</a:t>
                </a:r>
                <a:endParaRPr lang="zh-CN" altLang="en-US" sz="1400" b="1" dirty="0"/>
              </a:p>
            </p:txBody>
          </p:sp>
          <p:sp>
            <p:nvSpPr>
              <p:cNvPr id="11" name="文本框 10">
                <a:extLst>
                  <a:ext uri="{FF2B5EF4-FFF2-40B4-BE49-F238E27FC236}">
                    <a16:creationId xmlns:a16="http://schemas.microsoft.com/office/drawing/2014/main" id="{F8B138BF-4EA1-4F8D-A3EB-174061DAD6AB}"/>
                  </a:ext>
                </a:extLst>
              </p:cNvPr>
              <p:cNvSpPr txBox="1"/>
              <p:nvPr/>
            </p:nvSpPr>
            <p:spPr>
              <a:xfrm>
                <a:off x="3779912" y="2708920"/>
                <a:ext cx="3024336" cy="307777"/>
              </a:xfrm>
              <a:prstGeom prst="rect">
                <a:avLst/>
              </a:prstGeom>
              <a:noFill/>
              <a:ln w="12700">
                <a:solidFill>
                  <a:srgbClr val="0070C0"/>
                </a:solidFill>
              </a:ln>
            </p:spPr>
            <p:txBody>
              <a:bodyPr wrap="square" rtlCol="0">
                <a:spAutoFit/>
              </a:bodyPr>
              <a:lstStyle/>
              <a:p>
                <a:pPr algn="ctr"/>
                <a:r>
                  <a:rPr lang="zh-CN" altLang="en-US" sz="1400" b="1" dirty="0"/>
                  <a:t>地址码</a:t>
                </a:r>
                <a:r>
                  <a:rPr lang="en-US" altLang="zh-CN" sz="1400" b="1" dirty="0"/>
                  <a:t>A</a:t>
                </a:r>
                <a:endParaRPr lang="zh-CN" altLang="en-US" sz="1400" b="1" dirty="0"/>
              </a:p>
            </p:txBody>
          </p:sp>
        </p:grpSp>
        <p:sp>
          <p:nvSpPr>
            <p:cNvPr id="12" name="文本框 11">
              <a:extLst>
                <a:ext uri="{FF2B5EF4-FFF2-40B4-BE49-F238E27FC236}">
                  <a16:creationId xmlns:a16="http://schemas.microsoft.com/office/drawing/2014/main" id="{8ACC9CFC-FE26-4947-BD9A-BA6DC4B8ACD6}"/>
                </a:ext>
              </a:extLst>
            </p:cNvPr>
            <p:cNvSpPr txBox="1"/>
            <p:nvPr/>
          </p:nvSpPr>
          <p:spPr>
            <a:xfrm>
              <a:off x="3419872" y="3305889"/>
              <a:ext cx="1755609" cy="276999"/>
            </a:xfrm>
            <a:prstGeom prst="rect">
              <a:avLst/>
            </a:prstGeom>
            <a:noFill/>
          </p:spPr>
          <p:txBody>
            <a:bodyPr wrap="none" rtlCol="0">
              <a:spAutoFit/>
            </a:bodyPr>
            <a:lstStyle/>
            <a:p>
              <a:r>
                <a:rPr lang="zh-CN" altLang="en-US" sz="1200" b="1" dirty="0"/>
                <a:t>图</a:t>
              </a:r>
              <a:r>
                <a:rPr lang="en-US" altLang="zh-CN" sz="1200" b="1" dirty="0"/>
                <a:t>5.2    </a:t>
              </a:r>
              <a:r>
                <a:rPr lang="zh-CN" altLang="en-US" sz="1200" b="1" dirty="0"/>
                <a:t>指令的一般格式</a:t>
              </a:r>
            </a:p>
          </p:txBody>
        </p:sp>
      </p:grpSp>
      <p:sp>
        <p:nvSpPr>
          <p:cNvPr id="13" name="文本框 12">
            <a:extLst>
              <a:ext uri="{FF2B5EF4-FFF2-40B4-BE49-F238E27FC236}">
                <a16:creationId xmlns:a16="http://schemas.microsoft.com/office/drawing/2014/main" id="{E6810E37-4963-4BF0-ADDF-D7F818B4A223}"/>
              </a:ext>
            </a:extLst>
          </p:cNvPr>
          <p:cNvSpPr txBox="1"/>
          <p:nvPr/>
        </p:nvSpPr>
        <p:spPr>
          <a:xfrm>
            <a:off x="7055768" y="2225769"/>
            <a:ext cx="1845332" cy="553998"/>
          </a:xfrm>
          <a:prstGeom prst="rect">
            <a:avLst/>
          </a:prstGeom>
          <a:solidFill>
            <a:srgbClr val="FFC000"/>
          </a:solidFill>
        </p:spPr>
        <p:txBody>
          <a:bodyPr wrap="square">
            <a:spAutoFit/>
          </a:bodyPr>
          <a:lstStyle/>
          <a:p>
            <a:r>
              <a:rPr lang="zh-CN" altLang="en-US" sz="1000" b="1" dirty="0">
                <a:solidFill>
                  <a:srgbClr val="333333"/>
                </a:solidFill>
                <a:latin typeface="Helvetica Neue"/>
              </a:rPr>
              <a:t>操作码</a:t>
            </a:r>
            <a:r>
              <a:rPr lang="en-US" altLang="zh-CN" sz="1000" b="1" dirty="0">
                <a:solidFill>
                  <a:srgbClr val="333333"/>
                </a:solidFill>
                <a:latin typeface="Helvetica Neue"/>
              </a:rPr>
              <a:t>OP</a:t>
            </a:r>
            <a:r>
              <a:rPr lang="zh-CN" altLang="en-US" sz="1000" b="1" dirty="0">
                <a:solidFill>
                  <a:srgbClr val="333333"/>
                </a:solidFill>
                <a:latin typeface="Helvetica Neue"/>
              </a:rPr>
              <a:t>：</a:t>
            </a:r>
            <a:r>
              <a:rPr lang="en-US" altLang="zh-CN" sz="1000" b="1" dirty="0" err="1">
                <a:solidFill>
                  <a:srgbClr val="FF0000"/>
                </a:solidFill>
                <a:latin typeface="Helvetica Neue"/>
              </a:rPr>
              <a:t>OP</a:t>
            </a:r>
            <a:r>
              <a:rPr lang="en-US" altLang="zh-CN" sz="1000" b="1" i="0" dirty="0" err="1">
                <a:solidFill>
                  <a:srgbClr val="333333"/>
                </a:solidFill>
                <a:effectLst/>
                <a:latin typeface="Helvetica Neue"/>
              </a:rPr>
              <a:t>eration</a:t>
            </a:r>
            <a:r>
              <a:rPr lang="en-US" altLang="zh-CN" sz="1000" b="1" i="0" dirty="0">
                <a:solidFill>
                  <a:srgbClr val="333333"/>
                </a:solidFill>
                <a:effectLst/>
                <a:latin typeface="Helvetica Neue"/>
              </a:rPr>
              <a:t> code</a:t>
            </a:r>
          </a:p>
          <a:p>
            <a:endParaRPr lang="en-US" altLang="zh-CN" sz="1000" b="1" dirty="0">
              <a:solidFill>
                <a:srgbClr val="333333"/>
              </a:solidFill>
              <a:latin typeface="Helvetica Neue"/>
            </a:endParaRPr>
          </a:p>
          <a:p>
            <a:r>
              <a:rPr lang="zh-CN" altLang="en-US" sz="1000" b="1" dirty="0"/>
              <a:t>地址码</a:t>
            </a:r>
            <a:r>
              <a:rPr lang="en-US" altLang="zh-CN" sz="1000" b="1" dirty="0"/>
              <a:t>A</a:t>
            </a:r>
            <a:r>
              <a:rPr lang="zh-CN" altLang="en-US" sz="1000" b="1" dirty="0"/>
              <a:t>：</a:t>
            </a:r>
            <a:r>
              <a:rPr lang="en-US" altLang="zh-CN" sz="1000" b="1" dirty="0">
                <a:solidFill>
                  <a:srgbClr val="FF0000"/>
                </a:solidFill>
              </a:rPr>
              <a:t>A</a:t>
            </a:r>
            <a:r>
              <a:rPr lang="en-US" altLang="zh-CN" sz="1000" b="1" dirty="0"/>
              <a:t>ddress</a:t>
            </a:r>
            <a:endParaRPr lang="zh-CN" altLang="en-US" sz="1000" b="1" dirty="0"/>
          </a:p>
        </p:txBody>
      </p:sp>
    </p:spTree>
    <p:extLst>
      <p:ext uri="{BB962C8B-B14F-4D97-AF65-F5344CB8AC3E}">
        <p14:creationId xmlns:p14="http://schemas.microsoft.com/office/powerpoint/2010/main" val="2307186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116632"/>
            <a:ext cx="8229600" cy="4525963"/>
          </a:xfrm>
        </p:spPr>
        <p:txBody>
          <a:bodyPr/>
          <a:lstStyle/>
          <a:p>
            <a:r>
              <a:rPr lang="zh-CN" altLang="en-US" sz="1400" b="1" dirty="0"/>
              <a:t>例</a:t>
            </a:r>
            <a:r>
              <a:rPr lang="en-US" altLang="zh-CN" sz="1400" b="1" dirty="0"/>
              <a:t>5.5</a:t>
            </a:r>
            <a:r>
              <a:rPr lang="zh-CN" altLang="en-US" sz="1400" b="1" dirty="0"/>
              <a:t>：假设在一个基于</a:t>
            </a:r>
            <a:r>
              <a:rPr lang="en-US" altLang="zh-CN" sz="1400" b="1" dirty="0"/>
              <a:t>Intel x86</a:t>
            </a:r>
            <a:r>
              <a:rPr lang="zh-CN" altLang="en-US" sz="1400" b="1" dirty="0"/>
              <a:t>指令集的</a:t>
            </a:r>
            <a:r>
              <a:rPr lang="en-US" altLang="zh-CN" sz="1400" b="1" dirty="0"/>
              <a:t>32</a:t>
            </a:r>
            <a:r>
              <a:rPr lang="zh-CN" altLang="en-US" sz="1400" b="1" dirty="0"/>
              <a:t>位运行环境中，有如下指令字：</a:t>
            </a:r>
            <a:endParaRPr lang="en-US" altLang="zh-CN" sz="1400" b="1" dirty="0"/>
          </a:p>
          <a:p>
            <a:r>
              <a:rPr lang="zh-CN" altLang="en-US" sz="1400" b="1" dirty="0"/>
              <a:t>（</a:t>
            </a:r>
            <a:r>
              <a:rPr lang="en-US" altLang="zh-CN" sz="1400" b="1" dirty="0"/>
              <a:t>1</a:t>
            </a:r>
            <a:r>
              <a:rPr lang="zh-CN" altLang="en-US" sz="1400" b="1" dirty="0"/>
              <a:t>）</a:t>
            </a:r>
            <a:r>
              <a:rPr lang="en-US" altLang="zh-CN" sz="1400" b="1" dirty="0"/>
              <a:t>01C2H</a:t>
            </a:r>
            <a:r>
              <a:rPr lang="zh-CN" altLang="en-US" sz="1400" b="1" dirty="0"/>
              <a:t>；（</a:t>
            </a:r>
            <a:r>
              <a:rPr lang="en-US" altLang="zh-CN" sz="1400" b="1" dirty="0"/>
              <a:t>2</a:t>
            </a:r>
            <a:r>
              <a:rPr lang="zh-CN" altLang="en-US" sz="1400" b="1" dirty="0"/>
              <a:t>）</a:t>
            </a:r>
            <a:r>
              <a:rPr lang="en-US" altLang="zh-CN" sz="1400" b="1" dirty="0"/>
              <a:t>2E 033BH</a:t>
            </a:r>
            <a:r>
              <a:rPr lang="zh-CN" altLang="en-US" sz="1400" b="1" dirty="0"/>
              <a:t>；（</a:t>
            </a:r>
            <a:r>
              <a:rPr lang="en-US" altLang="zh-CN" sz="1400" b="1" dirty="0"/>
              <a:t>3</a:t>
            </a:r>
            <a:r>
              <a:rPr lang="zh-CN" altLang="en-US" sz="1400" b="1" dirty="0"/>
              <a:t>）</a:t>
            </a:r>
            <a:r>
              <a:rPr lang="en-US" altLang="zh-CN" sz="1400" b="1" dirty="0">
                <a:solidFill>
                  <a:srgbClr val="FF0000"/>
                </a:solidFill>
              </a:rPr>
              <a:t>034C BB66H</a:t>
            </a:r>
            <a:r>
              <a:rPr lang="zh-CN" altLang="en-US" sz="1400" b="1" dirty="0"/>
              <a:t>；（</a:t>
            </a:r>
            <a:r>
              <a:rPr lang="en-US" altLang="zh-CN" sz="1400" b="1" dirty="0"/>
              <a:t>4</a:t>
            </a:r>
            <a:r>
              <a:rPr lang="zh-CN" altLang="en-US" sz="1400" b="1" dirty="0"/>
              <a:t>）</a:t>
            </a:r>
            <a:r>
              <a:rPr lang="en-US" altLang="zh-CN" sz="1400" b="1" dirty="0"/>
              <a:t>8304 BB66H</a:t>
            </a:r>
          </a:p>
          <a:p>
            <a:r>
              <a:rPr lang="zh-CN" altLang="en-US" sz="1400" b="1" dirty="0"/>
              <a:t>请结合表</a:t>
            </a:r>
            <a:r>
              <a:rPr lang="en-US" altLang="zh-CN" sz="1400" b="1" dirty="0"/>
              <a:t>5.5</a:t>
            </a:r>
            <a:r>
              <a:rPr lang="zh-CN" altLang="en-US" sz="1400" b="1" dirty="0"/>
              <a:t>所示的指令操作码给出对应指令字的汇编代码。</a:t>
            </a:r>
            <a:endParaRPr lang="en-US" altLang="zh-CN" sz="1400" b="1" dirty="0"/>
          </a:p>
          <a:p>
            <a:endParaRPr lang="en-US" altLang="zh-CN" sz="1400" b="1" dirty="0"/>
          </a:p>
          <a:p>
            <a:r>
              <a:rPr lang="zh-CN" altLang="en-US" sz="1400" b="1" dirty="0"/>
              <a:t>解：</a:t>
            </a:r>
            <a:endParaRPr lang="en-US" altLang="zh-CN" sz="1400" b="1" dirty="0"/>
          </a:p>
          <a:p>
            <a:endParaRPr lang="en-US" altLang="zh-CN" sz="1400" b="1" dirty="0"/>
          </a:p>
          <a:p>
            <a:r>
              <a:rPr lang="zh-CN" altLang="en-US" sz="1400" b="1" dirty="0"/>
              <a:t>（</a:t>
            </a:r>
            <a:r>
              <a:rPr lang="en-US" altLang="zh-CN" sz="1400" b="1" dirty="0"/>
              <a:t>3</a:t>
            </a:r>
            <a:r>
              <a:rPr lang="zh-CN" altLang="en-US" sz="1400" b="1" dirty="0"/>
              <a:t>）</a:t>
            </a:r>
            <a:endParaRPr lang="en-US" altLang="zh-CN" sz="1400" b="1" dirty="0"/>
          </a:p>
          <a:p>
            <a:pPr lvl="1"/>
            <a:r>
              <a:rPr lang="zh-CN" altLang="en-US" sz="1200" b="1" dirty="0"/>
              <a:t>指令字</a:t>
            </a:r>
            <a:r>
              <a:rPr lang="en-US" altLang="zh-CN" sz="1200" b="1" dirty="0"/>
              <a:t>034C BB66H</a:t>
            </a:r>
            <a:r>
              <a:rPr lang="zh-CN" altLang="en-US" sz="1200" b="1" dirty="0"/>
              <a:t>的指令格式如图</a:t>
            </a:r>
            <a:r>
              <a:rPr lang="en-US" altLang="zh-CN" sz="1200" b="1" dirty="0"/>
              <a:t>5.22</a:t>
            </a:r>
            <a:r>
              <a:rPr lang="zh-CN" altLang="en-US" sz="1200" b="1" dirty="0"/>
              <a:t>所示：</a:t>
            </a:r>
            <a:endParaRPr lang="en-US" altLang="zh-CN" sz="1200" b="1" dirty="0"/>
          </a:p>
          <a:p>
            <a:pPr lvl="1"/>
            <a:endParaRPr lang="en-US" altLang="zh-CN" sz="1200" b="1" dirty="0"/>
          </a:p>
          <a:p>
            <a:pPr lvl="1"/>
            <a:r>
              <a:rPr lang="zh-CN" altLang="en-US" sz="1200" b="1" dirty="0"/>
              <a:t>操作码</a:t>
            </a:r>
            <a:r>
              <a:rPr lang="en-US" altLang="zh-CN" sz="1200" b="1" dirty="0"/>
              <a:t>=03</a:t>
            </a:r>
            <a:r>
              <a:rPr lang="zh-CN" altLang="en-US" sz="1200" b="1" dirty="0"/>
              <a:t>，且</a:t>
            </a:r>
            <a:r>
              <a:rPr lang="en-US" altLang="zh-CN" sz="1200" b="1" dirty="0"/>
              <a:t>d=1</a:t>
            </a:r>
            <a:r>
              <a:rPr lang="zh-CN" altLang="en-US" sz="1200" b="1" dirty="0"/>
              <a:t>、</a:t>
            </a:r>
            <a:r>
              <a:rPr lang="en-US" altLang="zh-CN" sz="1200" b="1" dirty="0"/>
              <a:t>w=1</a:t>
            </a:r>
            <a:r>
              <a:rPr lang="zh-CN" altLang="en-US" sz="1200" b="1" dirty="0"/>
              <a:t>，表示为“</a:t>
            </a:r>
            <a:r>
              <a:rPr lang="en-US" altLang="zh-CN" sz="1200" b="1" dirty="0">
                <a:solidFill>
                  <a:srgbClr val="FF0000"/>
                </a:solidFill>
              </a:rPr>
              <a:t>ADD r32,r/m32</a:t>
            </a:r>
            <a:r>
              <a:rPr lang="zh-CN" altLang="en-US" sz="1200" b="1" dirty="0"/>
              <a:t>”指令（</a:t>
            </a:r>
            <a:r>
              <a:rPr lang="en-US" altLang="zh-CN" sz="1200" b="1" dirty="0"/>
              <a:t>32</a:t>
            </a:r>
            <a:r>
              <a:rPr lang="zh-CN" altLang="en-US" sz="1200" b="1" dirty="0"/>
              <a:t>位运行环境）</a:t>
            </a:r>
            <a:endParaRPr lang="en-US" altLang="zh-CN" sz="1200" b="1" dirty="0"/>
          </a:p>
          <a:p>
            <a:pPr lvl="1"/>
            <a:endParaRPr lang="en-US" altLang="zh-CN" sz="1200" b="1" dirty="0"/>
          </a:p>
          <a:p>
            <a:pPr lvl="1"/>
            <a:r>
              <a:rPr lang="en-US" altLang="zh-CN" sz="1200" b="1" dirty="0"/>
              <a:t>Mod=01</a:t>
            </a:r>
            <a:r>
              <a:rPr lang="zh-CN" altLang="en-US" sz="1200" b="1" dirty="0"/>
              <a:t>，</a:t>
            </a:r>
            <a:r>
              <a:rPr lang="en-US" altLang="zh-CN" sz="1200" b="1" dirty="0"/>
              <a:t>R/M=100</a:t>
            </a:r>
            <a:r>
              <a:rPr lang="zh-CN" altLang="en-US" sz="1200" b="1" dirty="0"/>
              <a:t>，表示是基址</a:t>
            </a:r>
            <a:r>
              <a:rPr lang="en-US" altLang="zh-CN" sz="1200" b="1" dirty="0"/>
              <a:t>+</a:t>
            </a:r>
            <a:r>
              <a:rPr lang="zh-CN" altLang="en-US" sz="1200" b="1" dirty="0"/>
              <a:t>比例变址</a:t>
            </a:r>
            <a:r>
              <a:rPr lang="en-US" altLang="zh-CN" sz="1200" b="1" dirty="0"/>
              <a:t>+</a:t>
            </a:r>
            <a:r>
              <a:rPr lang="zh-CN" altLang="en-US" sz="1200" b="1" dirty="0"/>
              <a:t>偏移量寻址，因此指令为“</a:t>
            </a:r>
            <a:r>
              <a:rPr lang="en-US" altLang="zh-CN" sz="1200" b="1" dirty="0">
                <a:solidFill>
                  <a:srgbClr val="FF0000"/>
                </a:solidFill>
              </a:rPr>
              <a:t>ADD r32,m32</a:t>
            </a:r>
            <a:r>
              <a:rPr lang="zh-CN" altLang="en-US" sz="1200" b="1" dirty="0"/>
              <a:t>”</a:t>
            </a:r>
            <a:endParaRPr lang="en-US" altLang="zh-CN" sz="1200" b="1" dirty="0"/>
          </a:p>
          <a:p>
            <a:pPr lvl="1"/>
            <a:endParaRPr lang="en-US" altLang="zh-CN" sz="1200" b="1" dirty="0"/>
          </a:p>
          <a:p>
            <a:pPr lvl="1"/>
            <a:r>
              <a:rPr lang="en-US" altLang="zh-CN" sz="1200" b="1" dirty="0"/>
              <a:t>EA=SIB+Disp8= R[Base] + 2</a:t>
            </a:r>
            <a:r>
              <a:rPr lang="en-US" altLang="zh-CN" sz="1200" b="1" baseline="30000" dirty="0"/>
              <a:t>Scale </a:t>
            </a:r>
            <a:r>
              <a:rPr lang="en-US" altLang="zh-CN" sz="1200" b="1" dirty="0"/>
              <a:t>x R[Index] + 66</a:t>
            </a:r>
            <a:r>
              <a:rPr lang="zh-CN" altLang="en-US" sz="1200" b="1" dirty="0"/>
              <a:t>；</a:t>
            </a:r>
            <a:r>
              <a:rPr lang="en-US" altLang="zh-CN" sz="1200" b="1" dirty="0"/>
              <a:t>Base=011</a:t>
            </a:r>
            <a:r>
              <a:rPr lang="zh-CN" altLang="en-US" sz="1200" b="1" dirty="0"/>
              <a:t>，因此</a:t>
            </a:r>
            <a:r>
              <a:rPr lang="en-US" altLang="zh-CN" sz="1200" b="1" dirty="0"/>
              <a:t>R[Base]=EBX</a:t>
            </a:r>
            <a:r>
              <a:rPr lang="zh-CN" altLang="en-US" sz="1200" b="1" dirty="0"/>
              <a:t>；</a:t>
            </a:r>
            <a:r>
              <a:rPr lang="en-US" altLang="zh-CN" sz="1200" b="1" dirty="0"/>
              <a:t>Index=111</a:t>
            </a:r>
            <a:r>
              <a:rPr lang="zh-CN" altLang="en-US" sz="1200" b="1" dirty="0"/>
              <a:t>，因此</a:t>
            </a:r>
            <a:r>
              <a:rPr lang="en-US" altLang="zh-CN" sz="1200" b="1" dirty="0"/>
              <a:t>R[Index]=EDI</a:t>
            </a:r>
            <a:r>
              <a:rPr lang="zh-CN" altLang="en-US" sz="1200" b="1" dirty="0"/>
              <a:t>；</a:t>
            </a:r>
            <a:r>
              <a:rPr lang="en-US" altLang="zh-CN" sz="1200" b="1" dirty="0"/>
              <a:t>Scale=10</a:t>
            </a:r>
            <a:r>
              <a:rPr lang="zh-CN" altLang="en-US" sz="1200" b="1" dirty="0"/>
              <a:t>，因此</a:t>
            </a:r>
            <a:r>
              <a:rPr lang="en-US" altLang="zh-CN" sz="1200" b="1" dirty="0"/>
              <a:t>2</a:t>
            </a:r>
            <a:r>
              <a:rPr lang="en-US" altLang="zh-CN" sz="1200" b="1" baseline="30000" dirty="0"/>
              <a:t>Scale</a:t>
            </a:r>
            <a:r>
              <a:rPr lang="en-US" altLang="zh-CN" sz="1200" b="1" dirty="0"/>
              <a:t>=4</a:t>
            </a:r>
            <a:r>
              <a:rPr lang="zh-CN" altLang="en-US" sz="1200" b="1" dirty="0"/>
              <a:t>；</a:t>
            </a:r>
            <a:r>
              <a:rPr lang="en-US" altLang="zh-CN" sz="1200" b="1" dirty="0"/>
              <a:t>Disp8=66</a:t>
            </a:r>
            <a:r>
              <a:rPr lang="zh-CN" altLang="en-US" sz="1200" b="1" dirty="0"/>
              <a:t>，因此</a:t>
            </a:r>
            <a:r>
              <a:rPr lang="en-US" altLang="zh-CN" sz="1200" b="1" dirty="0"/>
              <a:t>m32</a:t>
            </a:r>
            <a:r>
              <a:rPr lang="zh-CN" altLang="en-US" sz="1200" b="1" dirty="0"/>
              <a:t>为</a:t>
            </a:r>
            <a:r>
              <a:rPr lang="en-US" altLang="zh-CN" sz="1200" b="1" dirty="0"/>
              <a:t>[EBX+EDI*4+66]</a:t>
            </a:r>
          </a:p>
          <a:p>
            <a:pPr lvl="1"/>
            <a:endParaRPr lang="en-US" altLang="zh-CN" sz="1200" b="1" dirty="0"/>
          </a:p>
          <a:p>
            <a:pPr lvl="1"/>
            <a:r>
              <a:rPr lang="en-US" altLang="zh-CN" sz="1200" b="1" dirty="0"/>
              <a:t>Reg/OP=001</a:t>
            </a:r>
            <a:r>
              <a:rPr lang="zh-CN" altLang="en-US" sz="1200" b="1" dirty="0"/>
              <a:t>，表示</a:t>
            </a:r>
            <a:r>
              <a:rPr lang="en-US" altLang="zh-CN" sz="1200" b="1" dirty="0"/>
              <a:t>r32</a:t>
            </a:r>
            <a:r>
              <a:rPr lang="zh-CN" altLang="en-US" sz="1200" b="1" dirty="0"/>
              <a:t>为</a:t>
            </a:r>
            <a:r>
              <a:rPr lang="en-US" altLang="zh-CN" sz="1200" b="1" dirty="0"/>
              <a:t>ECX</a:t>
            </a:r>
            <a:r>
              <a:rPr lang="zh-CN" altLang="en-US" sz="1200" b="1" dirty="0"/>
              <a:t>寄存器；因此指令字</a:t>
            </a:r>
            <a:r>
              <a:rPr lang="en-US" altLang="zh-CN" sz="1200" b="1" dirty="0"/>
              <a:t>034C BB66H</a:t>
            </a:r>
            <a:r>
              <a:rPr lang="zh-CN" altLang="en-US" sz="1200" b="1" dirty="0"/>
              <a:t>对应的指令为“</a:t>
            </a:r>
            <a:r>
              <a:rPr lang="en-US" altLang="zh-CN" sz="1200" b="1" dirty="0">
                <a:solidFill>
                  <a:srgbClr val="FF0000"/>
                </a:solidFill>
              </a:rPr>
              <a:t>ADD ECX, [EBX+EDI*4+66]</a:t>
            </a:r>
            <a:r>
              <a:rPr lang="zh-CN" altLang="en-US" sz="1200" b="1" dirty="0"/>
              <a:t>”</a:t>
            </a:r>
            <a:endParaRPr lang="en-US" altLang="zh-CN" sz="1000" b="1" dirty="0"/>
          </a:p>
          <a:p>
            <a:pPr lvl="1"/>
            <a:endParaRPr lang="en-US" altLang="zh-CN" sz="1000" b="1" dirty="0"/>
          </a:p>
          <a:p>
            <a:endParaRPr lang="en-US" altLang="zh-CN" sz="1400" b="1" dirty="0"/>
          </a:p>
          <a:p>
            <a:endParaRPr lang="en-US" altLang="zh-CN" sz="1400" b="1" dirty="0"/>
          </a:p>
          <a:p>
            <a:endParaRPr lang="en-US" altLang="zh-CN" sz="1400" b="1" dirty="0"/>
          </a:p>
          <a:p>
            <a:endParaRPr lang="en-US" altLang="zh-CN" sz="1400" b="1" dirty="0"/>
          </a:p>
          <a:p>
            <a:pPr lvl="2"/>
            <a:endParaRPr lang="en-US" altLang="zh-CN" sz="1400" b="1" dirty="0"/>
          </a:p>
          <a:p>
            <a:pPr lvl="2"/>
            <a:endParaRPr lang="zh-CN" altLang="en-US" sz="1400" b="1" dirty="0"/>
          </a:p>
        </p:txBody>
      </p:sp>
      <p:graphicFrame>
        <p:nvGraphicFramePr>
          <p:cNvPr id="2" name="表格 3">
            <a:extLst>
              <a:ext uri="{FF2B5EF4-FFF2-40B4-BE49-F238E27FC236}">
                <a16:creationId xmlns:a16="http://schemas.microsoft.com/office/drawing/2014/main" id="{44B7C7A5-967D-4B38-8E36-3FFB1B10EC17}"/>
              </a:ext>
            </a:extLst>
          </p:cNvPr>
          <p:cNvGraphicFramePr>
            <a:graphicFrameLocks noGrp="1"/>
          </p:cNvGraphicFramePr>
          <p:nvPr>
            <p:extLst>
              <p:ext uri="{D42A27DB-BD31-4B8C-83A1-F6EECF244321}">
                <p14:modId xmlns:p14="http://schemas.microsoft.com/office/powerpoint/2010/main" val="2055911011"/>
              </p:ext>
            </p:extLst>
          </p:nvPr>
        </p:nvGraphicFramePr>
        <p:xfrm>
          <a:off x="1907704" y="1232044"/>
          <a:ext cx="1666240" cy="3962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76155010"/>
                    </a:ext>
                  </a:extLst>
                </a:gridCol>
                <a:gridCol w="208280">
                  <a:extLst>
                    <a:ext uri="{9D8B030D-6E8A-4147-A177-3AD203B41FA5}">
                      <a16:colId xmlns:a16="http://schemas.microsoft.com/office/drawing/2014/main" val="3843554800"/>
                    </a:ext>
                  </a:extLst>
                </a:gridCol>
                <a:gridCol w="208280">
                  <a:extLst>
                    <a:ext uri="{9D8B030D-6E8A-4147-A177-3AD203B41FA5}">
                      <a16:colId xmlns:a16="http://schemas.microsoft.com/office/drawing/2014/main" val="3939858793"/>
                    </a:ext>
                  </a:extLst>
                </a:gridCol>
                <a:gridCol w="208280">
                  <a:extLst>
                    <a:ext uri="{9D8B030D-6E8A-4147-A177-3AD203B41FA5}">
                      <a16:colId xmlns:a16="http://schemas.microsoft.com/office/drawing/2014/main" val="4022389101"/>
                    </a:ext>
                  </a:extLst>
                </a:gridCol>
                <a:gridCol w="208280">
                  <a:extLst>
                    <a:ext uri="{9D8B030D-6E8A-4147-A177-3AD203B41FA5}">
                      <a16:colId xmlns:a16="http://schemas.microsoft.com/office/drawing/2014/main" val="2931487735"/>
                    </a:ext>
                  </a:extLst>
                </a:gridCol>
                <a:gridCol w="208280">
                  <a:extLst>
                    <a:ext uri="{9D8B030D-6E8A-4147-A177-3AD203B41FA5}">
                      <a16:colId xmlns:a16="http://schemas.microsoft.com/office/drawing/2014/main" val="1865540837"/>
                    </a:ext>
                  </a:extLst>
                </a:gridCol>
                <a:gridCol w="208280">
                  <a:extLst>
                    <a:ext uri="{9D8B030D-6E8A-4147-A177-3AD203B41FA5}">
                      <a16:colId xmlns:a16="http://schemas.microsoft.com/office/drawing/2014/main" val="2540173957"/>
                    </a:ext>
                  </a:extLst>
                </a:gridCol>
                <a:gridCol w="208280">
                  <a:extLst>
                    <a:ext uri="{9D8B030D-6E8A-4147-A177-3AD203B41FA5}">
                      <a16:colId xmlns:a16="http://schemas.microsoft.com/office/drawing/2014/main" val="1881891589"/>
                    </a:ext>
                  </a:extLst>
                </a:gridCol>
              </a:tblGrid>
              <a:tr h="171833">
                <a:tc gridSpan="6">
                  <a:txBody>
                    <a:bodyPr/>
                    <a:lstStyle/>
                    <a:p>
                      <a:pPr algn="ctr"/>
                      <a:r>
                        <a:rPr lang="en-US" altLang="zh-CN" sz="700" b="1" dirty="0"/>
                        <a:t>OP</a:t>
                      </a:r>
                      <a:endParaRPr lang="zh-CN" altLang="en-US" sz="700" b="1"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a:txBody>
                    <a:bodyPr/>
                    <a:lstStyle/>
                    <a:p>
                      <a:pPr algn="ctr"/>
                      <a:r>
                        <a:rPr lang="en-US" altLang="zh-CN" sz="700" b="1" dirty="0"/>
                        <a:t>d</a:t>
                      </a:r>
                      <a:endParaRPr lang="zh-CN" altLang="en-US" sz="700" b="1" dirty="0"/>
                    </a:p>
                  </a:txBody>
                  <a:tcPr/>
                </a:tc>
                <a:tc>
                  <a:txBody>
                    <a:bodyPr/>
                    <a:lstStyle/>
                    <a:p>
                      <a:pPr algn="ctr"/>
                      <a:r>
                        <a:rPr lang="en-US" altLang="zh-CN" sz="700" b="1" dirty="0"/>
                        <a:t>w</a:t>
                      </a:r>
                      <a:endParaRPr lang="zh-CN" altLang="en-US" sz="700" b="1" dirty="0"/>
                    </a:p>
                  </a:txBody>
                  <a:tcPr/>
                </a:tc>
                <a:extLst>
                  <a:ext uri="{0D108BD9-81ED-4DB2-BD59-A6C34878D82A}">
                    <a16:rowId xmlns:a16="http://schemas.microsoft.com/office/drawing/2014/main" val="2046097103"/>
                  </a:ext>
                </a:extLst>
              </a:tr>
              <a:tr h="177088">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extLst>
                  <a:ext uri="{0D108BD9-81ED-4DB2-BD59-A6C34878D82A}">
                    <a16:rowId xmlns:a16="http://schemas.microsoft.com/office/drawing/2014/main" val="3543678504"/>
                  </a:ext>
                </a:extLst>
              </a:tr>
            </a:tbl>
          </a:graphicData>
        </a:graphic>
      </p:graphicFrame>
      <p:graphicFrame>
        <p:nvGraphicFramePr>
          <p:cNvPr id="6" name="表格 3">
            <a:extLst>
              <a:ext uri="{FF2B5EF4-FFF2-40B4-BE49-F238E27FC236}">
                <a16:creationId xmlns:a16="http://schemas.microsoft.com/office/drawing/2014/main" id="{6908E94C-63A0-494F-B89F-FCDDF3E92F4E}"/>
              </a:ext>
            </a:extLst>
          </p:cNvPr>
          <p:cNvGraphicFramePr>
            <a:graphicFrameLocks noGrp="1"/>
          </p:cNvGraphicFramePr>
          <p:nvPr>
            <p:extLst>
              <p:ext uri="{D42A27DB-BD31-4B8C-83A1-F6EECF244321}">
                <p14:modId xmlns:p14="http://schemas.microsoft.com/office/powerpoint/2010/main" val="1919435173"/>
              </p:ext>
            </p:extLst>
          </p:nvPr>
        </p:nvGraphicFramePr>
        <p:xfrm>
          <a:off x="3746708" y="1209611"/>
          <a:ext cx="1666240" cy="3962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76155010"/>
                    </a:ext>
                  </a:extLst>
                </a:gridCol>
                <a:gridCol w="208280">
                  <a:extLst>
                    <a:ext uri="{9D8B030D-6E8A-4147-A177-3AD203B41FA5}">
                      <a16:colId xmlns:a16="http://schemas.microsoft.com/office/drawing/2014/main" val="3843554800"/>
                    </a:ext>
                  </a:extLst>
                </a:gridCol>
                <a:gridCol w="208280">
                  <a:extLst>
                    <a:ext uri="{9D8B030D-6E8A-4147-A177-3AD203B41FA5}">
                      <a16:colId xmlns:a16="http://schemas.microsoft.com/office/drawing/2014/main" val="3939858793"/>
                    </a:ext>
                  </a:extLst>
                </a:gridCol>
                <a:gridCol w="208280">
                  <a:extLst>
                    <a:ext uri="{9D8B030D-6E8A-4147-A177-3AD203B41FA5}">
                      <a16:colId xmlns:a16="http://schemas.microsoft.com/office/drawing/2014/main" val="4022389101"/>
                    </a:ext>
                  </a:extLst>
                </a:gridCol>
                <a:gridCol w="208280">
                  <a:extLst>
                    <a:ext uri="{9D8B030D-6E8A-4147-A177-3AD203B41FA5}">
                      <a16:colId xmlns:a16="http://schemas.microsoft.com/office/drawing/2014/main" val="2931487735"/>
                    </a:ext>
                  </a:extLst>
                </a:gridCol>
                <a:gridCol w="208280">
                  <a:extLst>
                    <a:ext uri="{9D8B030D-6E8A-4147-A177-3AD203B41FA5}">
                      <a16:colId xmlns:a16="http://schemas.microsoft.com/office/drawing/2014/main" val="1865540837"/>
                    </a:ext>
                  </a:extLst>
                </a:gridCol>
                <a:gridCol w="208280">
                  <a:extLst>
                    <a:ext uri="{9D8B030D-6E8A-4147-A177-3AD203B41FA5}">
                      <a16:colId xmlns:a16="http://schemas.microsoft.com/office/drawing/2014/main" val="2540173957"/>
                    </a:ext>
                  </a:extLst>
                </a:gridCol>
                <a:gridCol w="208280">
                  <a:extLst>
                    <a:ext uri="{9D8B030D-6E8A-4147-A177-3AD203B41FA5}">
                      <a16:colId xmlns:a16="http://schemas.microsoft.com/office/drawing/2014/main" val="1881891589"/>
                    </a:ext>
                  </a:extLst>
                </a:gridCol>
              </a:tblGrid>
              <a:tr h="185677">
                <a:tc gridSpan="2">
                  <a:txBody>
                    <a:bodyPr/>
                    <a:lstStyle/>
                    <a:p>
                      <a:pPr algn="ctr"/>
                      <a:r>
                        <a:rPr lang="en-US" altLang="zh-CN" sz="700" b="1" dirty="0"/>
                        <a:t>Mod</a:t>
                      </a:r>
                      <a:endParaRPr lang="zh-CN" altLang="en-US" sz="700" b="1" dirty="0"/>
                    </a:p>
                  </a:txBody>
                  <a:tcPr/>
                </a:tc>
                <a:tc hMerge="1">
                  <a:txBody>
                    <a:bodyPr/>
                    <a:lstStyle/>
                    <a:p>
                      <a:endParaRPr lang="zh-CN" altLang="en-US" sz="1200" b="1" dirty="0"/>
                    </a:p>
                  </a:txBody>
                  <a:tcPr/>
                </a:tc>
                <a:tc gridSpan="3">
                  <a:txBody>
                    <a:bodyPr/>
                    <a:lstStyle/>
                    <a:p>
                      <a:pPr algn="ctr"/>
                      <a:r>
                        <a:rPr lang="en-US" altLang="zh-CN" sz="700" b="1" dirty="0"/>
                        <a:t>Reg/OP</a:t>
                      </a:r>
                      <a:endParaRPr lang="zh-CN" altLang="en-US" sz="700" b="1" dirty="0"/>
                    </a:p>
                  </a:txBody>
                  <a:tcPr/>
                </a:tc>
                <a:tc hMerge="1">
                  <a:txBody>
                    <a:bodyPr/>
                    <a:lstStyle/>
                    <a:p>
                      <a:endParaRPr lang="zh-CN" altLang="en-US" sz="1200" b="1" dirty="0"/>
                    </a:p>
                  </a:txBody>
                  <a:tcPr/>
                </a:tc>
                <a:tc hMerge="1">
                  <a:txBody>
                    <a:bodyPr/>
                    <a:lstStyle/>
                    <a:p>
                      <a:endParaRPr lang="zh-CN" altLang="en-US" sz="1200" b="1" dirty="0"/>
                    </a:p>
                  </a:txBody>
                  <a:tcPr/>
                </a:tc>
                <a:tc gridSpan="3">
                  <a:txBody>
                    <a:bodyPr/>
                    <a:lstStyle/>
                    <a:p>
                      <a:pPr algn="ctr"/>
                      <a:r>
                        <a:rPr lang="en-US" altLang="zh-CN" sz="700" b="1" dirty="0"/>
                        <a:t>R/M</a:t>
                      </a:r>
                    </a:p>
                  </a:txBody>
                  <a:tcPr/>
                </a:tc>
                <a:tc hMerge="1">
                  <a:txBody>
                    <a:bodyPr/>
                    <a:lstStyle/>
                    <a:p>
                      <a:r>
                        <a:rPr lang="en-US" altLang="zh-CN" sz="1200" b="1" dirty="0"/>
                        <a:t>d</a:t>
                      </a:r>
                      <a:endParaRPr lang="zh-CN" altLang="en-US" sz="1200" b="1" dirty="0"/>
                    </a:p>
                  </a:txBody>
                  <a:tcPr/>
                </a:tc>
                <a:tc hMerge="1">
                  <a:txBody>
                    <a:bodyPr/>
                    <a:lstStyle/>
                    <a:p>
                      <a:r>
                        <a:rPr lang="en-US" altLang="zh-CN" sz="1200" b="1" dirty="0"/>
                        <a:t>w</a:t>
                      </a:r>
                      <a:endParaRPr lang="zh-CN" altLang="en-US" sz="1200" b="1" dirty="0"/>
                    </a:p>
                  </a:txBody>
                  <a:tcPr/>
                </a:tc>
                <a:extLst>
                  <a:ext uri="{0D108BD9-81ED-4DB2-BD59-A6C34878D82A}">
                    <a16:rowId xmlns:a16="http://schemas.microsoft.com/office/drawing/2014/main" val="2046097103"/>
                  </a:ext>
                </a:extLst>
              </a:tr>
              <a:tr h="185677">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extLst>
                  <a:ext uri="{0D108BD9-81ED-4DB2-BD59-A6C34878D82A}">
                    <a16:rowId xmlns:a16="http://schemas.microsoft.com/office/drawing/2014/main" val="3543678504"/>
                  </a:ext>
                </a:extLst>
              </a:tr>
            </a:tbl>
          </a:graphicData>
        </a:graphic>
      </p:graphicFrame>
      <p:sp>
        <p:nvSpPr>
          <p:cNvPr id="4" name="文本框 3">
            <a:extLst>
              <a:ext uri="{FF2B5EF4-FFF2-40B4-BE49-F238E27FC236}">
                <a16:creationId xmlns:a16="http://schemas.microsoft.com/office/drawing/2014/main" id="{5DC0F27D-AB01-4175-B4C1-ECB411637DB5}"/>
              </a:ext>
            </a:extLst>
          </p:cNvPr>
          <p:cNvSpPr txBox="1"/>
          <p:nvPr/>
        </p:nvSpPr>
        <p:spPr>
          <a:xfrm>
            <a:off x="4427984" y="991360"/>
            <a:ext cx="344966" cy="276999"/>
          </a:xfrm>
          <a:prstGeom prst="rect">
            <a:avLst/>
          </a:prstGeom>
          <a:noFill/>
        </p:spPr>
        <p:txBody>
          <a:bodyPr wrap="none" rtlCol="0">
            <a:spAutoFit/>
          </a:bodyPr>
          <a:lstStyle/>
          <a:p>
            <a:r>
              <a:rPr lang="en-US" altLang="zh-CN" sz="1200" b="1" dirty="0"/>
              <a:t>4C</a:t>
            </a:r>
            <a:endParaRPr lang="zh-CN" altLang="en-US" sz="1200" b="1" dirty="0"/>
          </a:p>
        </p:txBody>
      </p:sp>
      <p:sp>
        <p:nvSpPr>
          <p:cNvPr id="7" name="文本框 6">
            <a:extLst>
              <a:ext uri="{FF2B5EF4-FFF2-40B4-BE49-F238E27FC236}">
                <a16:creationId xmlns:a16="http://schemas.microsoft.com/office/drawing/2014/main" id="{C502D99C-3A98-42F5-A3C5-4EC0BC87DBA0}"/>
              </a:ext>
            </a:extLst>
          </p:cNvPr>
          <p:cNvSpPr txBox="1"/>
          <p:nvPr/>
        </p:nvSpPr>
        <p:spPr>
          <a:xfrm>
            <a:off x="8100392" y="980728"/>
            <a:ext cx="341760" cy="276999"/>
          </a:xfrm>
          <a:prstGeom prst="rect">
            <a:avLst/>
          </a:prstGeom>
          <a:noFill/>
        </p:spPr>
        <p:txBody>
          <a:bodyPr wrap="none" rtlCol="0">
            <a:spAutoFit/>
          </a:bodyPr>
          <a:lstStyle/>
          <a:p>
            <a:r>
              <a:rPr lang="en-US" altLang="zh-CN" sz="1200" b="1" dirty="0"/>
              <a:t>66</a:t>
            </a:r>
            <a:endParaRPr lang="zh-CN" altLang="en-US" sz="1200" b="1" dirty="0"/>
          </a:p>
        </p:txBody>
      </p:sp>
      <p:graphicFrame>
        <p:nvGraphicFramePr>
          <p:cNvPr id="12" name="表格 10">
            <a:extLst>
              <a:ext uri="{FF2B5EF4-FFF2-40B4-BE49-F238E27FC236}">
                <a16:creationId xmlns:a16="http://schemas.microsoft.com/office/drawing/2014/main" id="{FC0B9B38-AE02-4C42-977B-4E667E85D32E}"/>
              </a:ext>
            </a:extLst>
          </p:cNvPr>
          <p:cNvGraphicFramePr>
            <a:graphicFrameLocks noGrp="1"/>
          </p:cNvGraphicFramePr>
          <p:nvPr>
            <p:extLst>
              <p:ext uri="{D42A27DB-BD31-4B8C-83A1-F6EECF244321}">
                <p14:modId xmlns:p14="http://schemas.microsoft.com/office/powerpoint/2010/main" val="2861964856"/>
              </p:ext>
            </p:extLst>
          </p:nvPr>
        </p:nvGraphicFramePr>
        <p:xfrm>
          <a:off x="107504" y="4744216"/>
          <a:ext cx="4176464" cy="1970928"/>
        </p:xfrm>
        <a:graphic>
          <a:graphicData uri="http://schemas.openxmlformats.org/drawingml/2006/table">
            <a:tbl>
              <a:tblPr firstRow="1" bandRow="1">
                <a:tableStyleId>{5C22544A-7EE6-4342-B048-85BDC9FD1C3A}</a:tableStyleId>
              </a:tblPr>
              <a:tblGrid>
                <a:gridCol w="509553">
                  <a:extLst>
                    <a:ext uri="{9D8B030D-6E8A-4147-A177-3AD203B41FA5}">
                      <a16:colId xmlns:a16="http://schemas.microsoft.com/office/drawing/2014/main" val="173261187"/>
                    </a:ext>
                  </a:extLst>
                </a:gridCol>
                <a:gridCol w="285964">
                  <a:extLst>
                    <a:ext uri="{9D8B030D-6E8A-4147-A177-3AD203B41FA5}">
                      <a16:colId xmlns:a16="http://schemas.microsoft.com/office/drawing/2014/main" val="3111190525"/>
                    </a:ext>
                  </a:extLst>
                </a:gridCol>
                <a:gridCol w="265172">
                  <a:extLst>
                    <a:ext uri="{9D8B030D-6E8A-4147-A177-3AD203B41FA5}">
                      <a16:colId xmlns:a16="http://schemas.microsoft.com/office/drawing/2014/main" val="1009785172"/>
                    </a:ext>
                  </a:extLst>
                </a:gridCol>
                <a:gridCol w="928103">
                  <a:extLst>
                    <a:ext uri="{9D8B030D-6E8A-4147-A177-3AD203B41FA5}">
                      <a16:colId xmlns:a16="http://schemas.microsoft.com/office/drawing/2014/main" val="17251857"/>
                    </a:ext>
                  </a:extLst>
                </a:gridCol>
                <a:gridCol w="2187672">
                  <a:extLst>
                    <a:ext uri="{9D8B030D-6E8A-4147-A177-3AD203B41FA5}">
                      <a16:colId xmlns:a16="http://schemas.microsoft.com/office/drawing/2014/main" val="2646694718"/>
                    </a:ext>
                  </a:extLst>
                </a:gridCol>
              </a:tblGrid>
              <a:tr h="127068">
                <a:tc>
                  <a:txBody>
                    <a:bodyPr/>
                    <a:lstStyle/>
                    <a:p>
                      <a:pPr algn="ctr"/>
                      <a:r>
                        <a:rPr lang="zh-CN" altLang="en-US" sz="800" b="1" dirty="0"/>
                        <a:t>操作码</a:t>
                      </a:r>
                    </a:p>
                  </a:txBody>
                  <a:tcPr/>
                </a:tc>
                <a:tc>
                  <a:txBody>
                    <a:bodyPr/>
                    <a:lstStyle/>
                    <a:p>
                      <a:pPr algn="ctr"/>
                      <a:r>
                        <a:rPr lang="en-US" altLang="zh-CN" sz="800" b="1" dirty="0"/>
                        <a:t>d</a:t>
                      </a:r>
                      <a:endParaRPr lang="zh-CN" altLang="en-US" sz="800" b="1" dirty="0"/>
                    </a:p>
                  </a:txBody>
                  <a:tcPr/>
                </a:tc>
                <a:tc>
                  <a:txBody>
                    <a:bodyPr/>
                    <a:lstStyle/>
                    <a:p>
                      <a:pPr algn="ctr"/>
                      <a:r>
                        <a:rPr lang="en-US" altLang="zh-CN" sz="800" b="1" dirty="0"/>
                        <a:t>w</a:t>
                      </a:r>
                      <a:endParaRPr lang="zh-CN" altLang="en-US" sz="800" b="1" dirty="0"/>
                    </a:p>
                  </a:txBody>
                  <a:tcPr/>
                </a:tc>
                <a:tc>
                  <a:txBody>
                    <a:bodyPr/>
                    <a:lstStyle/>
                    <a:p>
                      <a:pPr algn="ctr"/>
                      <a:r>
                        <a:rPr lang="zh-CN" altLang="en-US" sz="800" b="1" dirty="0"/>
                        <a:t>指令形式</a:t>
                      </a:r>
                    </a:p>
                  </a:txBody>
                  <a:tcPr/>
                </a:tc>
                <a:tc>
                  <a:txBody>
                    <a:bodyPr/>
                    <a:lstStyle/>
                    <a:p>
                      <a:pPr algn="ctr"/>
                      <a:r>
                        <a:rPr lang="zh-CN" altLang="en-US" sz="800" b="1" dirty="0"/>
                        <a:t>说明</a:t>
                      </a:r>
                    </a:p>
                  </a:txBody>
                  <a:tcPr/>
                </a:tc>
                <a:extLst>
                  <a:ext uri="{0D108BD9-81ED-4DB2-BD59-A6C34878D82A}">
                    <a16:rowId xmlns:a16="http://schemas.microsoft.com/office/drawing/2014/main" val="3689203787"/>
                  </a:ext>
                </a:extLst>
              </a:tr>
              <a:tr h="312834">
                <a:tc>
                  <a:txBody>
                    <a:bodyPr/>
                    <a:lstStyle/>
                    <a:p>
                      <a:pPr algn="ctr"/>
                      <a:r>
                        <a:rPr lang="en-US" altLang="zh-CN" sz="800" b="1" dirty="0"/>
                        <a:t>00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l"/>
                      <a:r>
                        <a:rPr lang="en-US" altLang="zh-CN" sz="800" b="1" dirty="0"/>
                        <a:t>ADD r/m8,r8</a:t>
                      </a:r>
                      <a:endParaRPr lang="zh-CN" altLang="en-US" sz="800" b="1" dirty="0"/>
                    </a:p>
                  </a:txBody>
                  <a:tcPr/>
                </a:tc>
                <a:tc>
                  <a:txBody>
                    <a:bodyPr/>
                    <a:lstStyle/>
                    <a:p>
                      <a:pPr algn="l"/>
                      <a:r>
                        <a:rPr lang="en-US" altLang="zh-CN" sz="800" b="1" dirty="0"/>
                        <a:t>d=0</a:t>
                      </a:r>
                      <a:r>
                        <a:rPr lang="zh-CN" altLang="en-US" sz="800" b="1" dirty="0"/>
                        <a:t>，寄存器为源操作数；</a:t>
                      </a:r>
                      <a:r>
                        <a:rPr lang="en-US" altLang="zh-CN" sz="800" b="1" dirty="0"/>
                        <a:t>w=0</a:t>
                      </a:r>
                      <a:r>
                        <a:rPr lang="zh-CN" altLang="en-US" sz="800" b="1" dirty="0"/>
                        <a:t>，操作数为</a:t>
                      </a:r>
                      <a:r>
                        <a:rPr lang="en-US" altLang="zh-CN" sz="800" b="1" dirty="0"/>
                        <a:t>8</a:t>
                      </a:r>
                      <a:r>
                        <a:rPr lang="zh-CN" altLang="en-US" sz="800" b="1" dirty="0"/>
                        <a:t>位</a:t>
                      </a:r>
                    </a:p>
                  </a:txBody>
                  <a:tcPr/>
                </a:tc>
                <a:extLst>
                  <a:ext uri="{0D108BD9-81ED-4DB2-BD59-A6C34878D82A}">
                    <a16:rowId xmlns:a16="http://schemas.microsoft.com/office/drawing/2014/main" val="593428767"/>
                  </a:ext>
                </a:extLst>
              </a:tr>
              <a:tr h="237048">
                <a:tc>
                  <a:txBody>
                    <a:bodyPr/>
                    <a:lstStyle/>
                    <a:p>
                      <a:pPr algn="ctr"/>
                      <a:r>
                        <a:rPr lang="en-US" altLang="zh-CN" sz="800" b="1" dirty="0"/>
                        <a:t>01</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l"/>
                      <a:r>
                        <a:rPr lang="en-US" altLang="zh-CN" sz="800" b="1" dirty="0"/>
                        <a:t>ADD r/m16,r16</a:t>
                      </a:r>
                      <a:endParaRPr lang="zh-CN" altLang="en-US" sz="800" b="1" dirty="0"/>
                    </a:p>
                  </a:txBody>
                  <a:tcPr/>
                </a:tc>
                <a:tc rowSpan="2">
                  <a:txBody>
                    <a:bodyPr/>
                    <a:lstStyle/>
                    <a:p>
                      <a:pPr algn="l"/>
                      <a:r>
                        <a:rPr lang="en-US" altLang="zh-CN" sz="800" b="1" dirty="0"/>
                        <a:t>w=1</a:t>
                      </a:r>
                      <a:r>
                        <a:rPr lang="zh-CN" altLang="en-US" sz="800" b="1" dirty="0"/>
                        <a:t>，操作数为</a:t>
                      </a:r>
                      <a:r>
                        <a:rPr lang="en-US" altLang="zh-CN" sz="800" b="1" dirty="0"/>
                        <a:t>16</a:t>
                      </a:r>
                      <a:r>
                        <a:rPr lang="zh-CN" altLang="en-US" sz="800" b="1" dirty="0"/>
                        <a:t>位或</a:t>
                      </a:r>
                      <a:r>
                        <a:rPr lang="en-US" altLang="zh-CN" sz="800" b="1" dirty="0"/>
                        <a:t>32</a:t>
                      </a:r>
                      <a:r>
                        <a:rPr lang="zh-CN" altLang="en-US" sz="800" b="1" dirty="0"/>
                        <a:t>位，操作数位宽取决于运行环境和指令前缀</a:t>
                      </a:r>
                    </a:p>
                  </a:txBody>
                  <a:tcPr anchor="ctr"/>
                </a:tc>
                <a:extLst>
                  <a:ext uri="{0D108BD9-81ED-4DB2-BD59-A6C34878D82A}">
                    <a16:rowId xmlns:a16="http://schemas.microsoft.com/office/drawing/2014/main" val="887308191"/>
                  </a:ext>
                </a:extLst>
              </a:tr>
              <a:tr h="237048">
                <a:tc>
                  <a:txBody>
                    <a:bodyPr/>
                    <a:lstStyle/>
                    <a:p>
                      <a:pPr algn="ctr"/>
                      <a:r>
                        <a:rPr lang="en-US" altLang="zh-CN" sz="800" b="1" dirty="0">
                          <a:solidFill>
                            <a:schemeClr val="tx1"/>
                          </a:solidFill>
                        </a:rPr>
                        <a:t>01</a:t>
                      </a:r>
                      <a:endParaRPr lang="zh-CN" altLang="en-US" sz="800" b="1" dirty="0">
                        <a:solidFill>
                          <a:schemeClr val="tx1"/>
                        </a:solidFill>
                      </a:endParaRPr>
                    </a:p>
                  </a:txBody>
                  <a:tcPr/>
                </a:tc>
                <a:tc>
                  <a:txBody>
                    <a:bodyPr/>
                    <a:lstStyle/>
                    <a:p>
                      <a:pPr algn="ctr"/>
                      <a:r>
                        <a:rPr lang="en-US" altLang="zh-CN" sz="800" b="1" dirty="0">
                          <a:solidFill>
                            <a:schemeClr val="tx1"/>
                          </a:solidFill>
                        </a:rPr>
                        <a:t>0</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l"/>
                      <a:r>
                        <a:rPr lang="en-US" altLang="zh-CN" sz="800" b="1" dirty="0">
                          <a:solidFill>
                            <a:schemeClr val="tx1"/>
                          </a:solidFill>
                        </a:rPr>
                        <a:t>ADD r/m32,r32</a:t>
                      </a:r>
                      <a:endParaRPr lang="zh-CN" altLang="en-US" sz="800" b="1" dirty="0">
                        <a:solidFill>
                          <a:schemeClr val="tx1"/>
                        </a:solidFill>
                      </a:endParaRPr>
                    </a:p>
                  </a:txBody>
                  <a:tcPr/>
                </a:tc>
                <a:tc vMerge="1">
                  <a:txBody>
                    <a:bodyPr/>
                    <a:lstStyle/>
                    <a:p>
                      <a:pPr algn="l"/>
                      <a:endParaRPr lang="zh-CN" altLang="en-US" sz="1000" b="1" dirty="0"/>
                    </a:p>
                  </a:txBody>
                  <a:tcPr/>
                </a:tc>
                <a:extLst>
                  <a:ext uri="{0D108BD9-81ED-4DB2-BD59-A6C34878D82A}">
                    <a16:rowId xmlns:a16="http://schemas.microsoft.com/office/drawing/2014/main" val="3427806558"/>
                  </a:ext>
                </a:extLst>
              </a:tr>
              <a:tr h="237048">
                <a:tc>
                  <a:txBody>
                    <a:bodyPr/>
                    <a:lstStyle/>
                    <a:p>
                      <a:pPr algn="ctr"/>
                      <a:r>
                        <a:rPr lang="en-US" altLang="zh-CN" sz="800" b="1" dirty="0"/>
                        <a:t>02</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l"/>
                      <a:r>
                        <a:rPr lang="en-US" altLang="zh-CN" sz="800" b="1" dirty="0"/>
                        <a:t>ADD r8,r/m8</a:t>
                      </a:r>
                      <a:endParaRPr lang="zh-CN" altLang="en-US" sz="800" b="1" dirty="0"/>
                    </a:p>
                  </a:txBody>
                  <a:tcPr/>
                </a:tc>
                <a:tc>
                  <a:txBody>
                    <a:bodyPr/>
                    <a:lstStyle/>
                    <a:p>
                      <a:pPr algn="l"/>
                      <a:r>
                        <a:rPr lang="en-US" altLang="zh-CN" sz="800" b="1" dirty="0"/>
                        <a:t>d=1</a:t>
                      </a:r>
                      <a:r>
                        <a:rPr lang="zh-CN" altLang="en-US" sz="800" b="1" dirty="0"/>
                        <a:t>，寄存器为目的操作数</a:t>
                      </a:r>
                    </a:p>
                  </a:txBody>
                  <a:tcPr/>
                </a:tc>
                <a:extLst>
                  <a:ext uri="{0D108BD9-81ED-4DB2-BD59-A6C34878D82A}">
                    <a16:rowId xmlns:a16="http://schemas.microsoft.com/office/drawing/2014/main" val="792069226"/>
                  </a:ext>
                </a:extLst>
              </a:tr>
              <a:tr h="237048">
                <a:tc>
                  <a:txBody>
                    <a:bodyPr/>
                    <a:lstStyle/>
                    <a:p>
                      <a:pPr algn="ctr"/>
                      <a:r>
                        <a:rPr lang="en-US" altLang="zh-CN" sz="800" b="1" dirty="0">
                          <a:solidFill>
                            <a:schemeClr val="tx1"/>
                          </a:solidFill>
                        </a:rPr>
                        <a:t>03</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l"/>
                      <a:r>
                        <a:rPr lang="en-US" altLang="zh-CN" sz="800" b="1" dirty="0">
                          <a:solidFill>
                            <a:schemeClr val="tx1"/>
                          </a:solidFill>
                        </a:rPr>
                        <a:t>ADD r16,r/m16</a:t>
                      </a:r>
                      <a:endParaRPr lang="zh-CN" altLang="en-US" sz="800" b="1" dirty="0">
                        <a:solidFill>
                          <a:schemeClr val="tx1"/>
                        </a:solidFill>
                      </a:endParaRPr>
                    </a:p>
                  </a:txBody>
                  <a:tcPr/>
                </a:tc>
                <a:tc rowSpan="2">
                  <a:txBody>
                    <a:bodyPr/>
                    <a:lstStyle/>
                    <a:p>
                      <a:pPr algn="l"/>
                      <a:r>
                        <a:rPr lang="en-US" altLang="zh-CN" sz="800" b="1" dirty="0"/>
                        <a:t>w=1</a:t>
                      </a:r>
                      <a:r>
                        <a:rPr lang="zh-CN" altLang="en-US" sz="800" b="1" dirty="0"/>
                        <a:t>，操作数为</a:t>
                      </a:r>
                      <a:r>
                        <a:rPr lang="en-US" altLang="zh-CN" sz="800" b="1" dirty="0"/>
                        <a:t>16/32</a:t>
                      </a:r>
                      <a:r>
                        <a:rPr lang="zh-CN" altLang="en-US" sz="800" b="1" dirty="0"/>
                        <a:t>位，操作数位宽取决于运行环境和指令前缀</a:t>
                      </a:r>
                    </a:p>
                  </a:txBody>
                  <a:tcPr anchor="ctr"/>
                </a:tc>
                <a:extLst>
                  <a:ext uri="{0D108BD9-81ED-4DB2-BD59-A6C34878D82A}">
                    <a16:rowId xmlns:a16="http://schemas.microsoft.com/office/drawing/2014/main" val="2251404567"/>
                  </a:ext>
                </a:extLst>
              </a:tr>
              <a:tr h="237048">
                <a:tc>
                  <a:txBody>
                    <a:bodyPr/>
                    <a:lstStyle/>
                    <a:p>
                      <a:pPr algn="ctr"/>
                      <a:r>
                        <a:rPr lang="en-US" altLang="zh-CN" sz="800" b="1" dirty="0">
                          <a:solidFill>
                            <a:srgbClr val="FF0000"/>
                          </a:solidFill>
                        </a:rPr>
                        <a:t>03</a:t>
                      </a:r>
                      <a:endParaRPr lang="zh-CN" altLang="en-US" sz="800" b="1" dirty="0">
                        <a:solidFill>
                          <a:srgbClr val="FF0000"/>
                        </a:solidFill>
                      </a:endParaRPr>
                    </a:p>
                  </a:txBody>
                  <a:tcPr/>
                </a:tc>
                <a:tc>
                  <a:txBody>
                    <a:bodyPr/>
                    <a:lstStyle/>
                    <a:p>
                      <a:pPr algn="ctr"/>
                      <a:r>
                        <a:rPr lang="en-US" altLang="zh-CN" sz="800" b="1" dirty="0">
                          <a:solidFill>
                            <a:srgbClr val="FF0000"/>
                          </a:solidFill>
                        </a:rPr>
                        <a:t>1</a:t>
                      </a:r>
                      <a:endParaRPr lang="zh-CN" altLang="en-US" sz="800" b="1" dirty="0">
                        <a:solidFill>
                          <a:srgbClr val="FF0000"/>
                        </a:solidFill>
                      </a:endParaRPr>
                    </a:p>
                  </a:txBody>
                  <a:tcPr/>
                </a:tc>
                <a:tc>
                  <a:txBody>
                    <a:bodyPr/>
                    <a:lstStyle/>
                    <a:p>
                      <a:pPr algn="ctr"/>
                      <a:r>
                        <a:rPr lang="en-US" altLang="zh-CN" sz="800" b="1" dirty="0">
                          <a:solidFill>
                            <a:srgbClr val="FF0000"/>
                          </a:solidFill>
                        </a:rPr>
                        <a:t>1</a:t>
                      </a:r>
                      <a:endParaRPr lang="zh-CN" altLang="en-US" sz="800" b="1" dirty="0">
                        <a:solidFill>
                          <a:srgbClr val="FF0000"/>
                        </a:solidFill>
                      </a:endParaRPr>
                    </a:p>
                  </a:txBody>
                  <a:tcPr/>
                </a:tc>
                <a:tc>
                  <a:txBody>
                    <a:bodyPr/>
                    <a:lstStyle/>
                    <a:p>
                      <a:pPr algn="l"/>
                      <a:r>
                        <a:rPr lang="en-US" altLang="zh-CN" sz="800" b="1" dirty="0">
                          <a:solidFill>
                            <a:srgbClr val="FF0000"/>
                          </a:solidFill>
                        </a:rPr>
                        <a:t>ADD r32,r/m32</a:t>
                      </a:r>
                      <a:endParaRPr lang="zh-CN" altLang="en-US" sz="800" b="1" dirty="0">
                        <a:solidFill>
                          <a:srgbClr val="FF0000"/>
                        </a:solidFill>
                      </a:endParaRPr>
                    </a:p>
                  </a:txBody>
                  <a:tcPr/>
                </a:tc>
                <a:tc vMerge="1">
                  <a:txBody>
                    <a:bodyPr/>
                    <a:lstStyle/>
                    <a:p>
                      <a:pPr algn="l"/>
                      <a:endParaRPr lang="zh-CN" altLang="en-US" sz="1000" b="1" dirty="0"/>
                    </a:p>
                  </a:txBody>
                  <a:tcPr/>
                </a:tc>
                <a:extLst>
                  <a:ext uri="{0D108BD9-81ED-4DB2-BD59-A6C34878D82A}">
                    <a16:rowId xmlns:a16="http://schemas.microsoft.com/office/drawing/2014/main" val="100924689"/>
                  </a:ext>
                </a:extLst>
              </a:tr>
              <a:tr h="237048">
                <a:tc>
                  <a:txBody>
                    <a:bodyPr/>
                    <a:lstStyle/>
                    <a:p>
                      <a:pPr algn="ctr"/>
                      <a:r>
                        <a:rPr lang="en-US" altLang="zh-CN" sz="800" b="1" dirty="0"/>
                        <a:t>83</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l"/>
                      <a:r>
                        <a:rPr lang="en-US" altLang="zh-CN" sz="800" b="1" dirty="0"/>
                        <a:t>ADD r/m32,imm8</a:t>
                      </a:r>
                      <a:endParaRPr lang="zh-CN" altLang="en-US" sz="800" b="1" dirty="0"/>
                    </a:p>
                  </a:txBody>
                  <a:tcPr/>
                </a:tc>
                <a:tc>
                  <a:txBody>
                    <a:bodyPr/>
                    <a:lstStyle/>
                    <a:p>
                      <a:pPr algn="l"/>
                      <a:r>
                        <a:rPr lang="en-US" altLang="zh-CN" sz="800" b="1" dirty="0"/>
                        <a:t>Reg/OP</a:t>
                      </a:r>
                      <a:r>
                        <a:rPr lang="zh-CN" altLang="en-US" sz="800" b="1" dirty="0"/>
                        <a:t>字段为操作码扩展，值应为</a:t>
                      </a:r>
                      <a:r>
                        <a:rPr lang="en-US" altLang="zh-CN" sz="800" b="1" dirty="0"/>
                        <a:t>000</a:t>
                      </a:r>
                      <a:endParaRPr lang="zh-CN" altLang="en-US" sz="800" b="1" dirty="0"/>
                    </a:p>
                  </a:txBody>
                  <a:tcPr/>
                </a:tc>
                <a:extLst>
                  <a:ext uri="{0D108BD9-81ED-4DB2-BD59-A6C34878D82A}">
                    <a16:rowId xmlns:a16="http://schemas.microsoft.com/office/drawing/2014/main" val="2781436955"/>
                  </a:ext>
                </a:extLst>
              </a:tr>
            </a:tbl>
          </a:graphicData>
        </a:graphic>
      </p:graphicFrame>
      <p:sp>
        <p:nvSpPr>
          <p:cNvPr id="13" name="文本框 12">
            <a:extLst>
              <a:ext uri="{FF2B5EF4-FFF2-40B4-BE49-F238E27FC236}">
                <a16:creationId xmlns:a16="http://schemas.microsoft.com/office/drawing/2014/main" id="{FF35F77D-F426-48C7-AFAE-3DD660BFDE84}"/>
              </a:ext>
            </a:extLst>
          </p:cNvPr>
          <p:cNvSpPr txBox="1"/>
          <p:nvPr/>
        </p:nvSpPr>
        <p:spPr>
          <a:xfrm>
            <a:off x="1472976" y="4410598"/>
            <a:ext cx="1949573" cy="261610"/>
          </a:xfrm>
          <a:prstGeom prst="rect">
            <a:avLst/>
          </a:prstGeom>
          <a:noFill/>
        </p:spPr>
        <p:txBody>
          <a:bodyPr wrap="none" rtlCol="0">
            <a:spAutoFit/>
          </a:bodyPr>
          <a:lstStyle/>
          <a:p>
            <a:r>
              <a:rPr lang="zh-CN" altLang="en-US" sz="1100" b="1" dirty="0"/>
              <a:t>表</a:t>
            </a:r>
            <a:r>
              <a:rPr lang="en-US" altLang="zh-CN" sz="1100" b="1" dirty="0"/>
              <a:t>5.5      ADD</a:t>
            </a:r>
            <a:r>
              <a:rPr lang="zh-CN" altLang="en-US" sz="1100" b="1" dirty="0"/>
              <a:t>指令部分操作码</a:t>
            </a:r>
          </a:p>
        </p:txBody>
      </p:sp>
      <p:graphicFrame>
        <p:nvGraphicFramePr>
          <p:cNvPr id="14" name="表格 8">
            <a:extLst>
              <a:ext uri="{FF2B5EF4-FFF2-40B4-BE49-F238E27FC236}">
                <a16:creationId xmlns:a16="http://schemas.microsoft.com/office/drawing/2014/main" id="{0B25DB73-6A8A-48D1-84A7-E3F857C9D148}"/>
              </a:ext>
            </a:extLst>
          </p:cNvPr>
          <p:cNvGraphicFramePr>
            <a:graphicFrameLocks noGrp="1"/>
          </p:cNvGraphicFramePr>
          <p:nvPr>
            <p:extLst>
              <p:ext uri="{D42A27DB-BD31-4B8C-83A1-F6EECF244321}">
                <p14:modId xmlns:p14="http://schemas.microsoft.com/office/powerpoint/2010/main" val="386713633"/>
              </p:ext>
            </p:extLst>
          </p:nvPr>
        </p:nvGraphicFramePr>
        <p:xfrm>
          <a:off x="4561654" y="4744216"/>
          <a:ext cx="4330825" cy="2056280"/>
        </p:xfrm>
        <a:graphic>
          <a:graphicData uri="http://schemas.openxmlformats.org/drawingml/2006/table">
            <a:tbl>
              <a:tblPr firstRow="1" bandRow="1">
                <a:tableStyleId>{5C22544A-7EE6-4342-B048-85BDC9FD1C3A}</a:tableStyleId>
              </a:tblPr>
              <a:tblGrid>
                <a:gridCol w="457610">
                  <a:extLst>
                    <a:ext uri="{9D8B030D-6E8A-4147-A177-3AD203B41FA5}">
                      <a16:colId xmlns:a16="http://schemas.microsoft.com/office/drawing/2014/main" val="3642794758"/>
                    </a:ext>
                  </a:extLst>
                </a:gridCol>
                <a:gridCol w="521394">
                  <a:extLst>
                    <a:ext uri="{9D8B030D-6E8A-4147-A177-3AD203B41FA5}">
                      <a16:colId xmlns:a16="http://schemas.microsoft.com/office/drawing/2014/main" val="603104272"/>
                    </a:ext>
                  </a:extLst>
                </a:gridCol>
                <a:gridCol w="744849">
                  <a:extLst>
                    <a:ext uri="{9D8B030D-6E8A-4147-A177-3AD203B41FA5}">
                      <a16:colId xmlns:a16="http://schemas.microsoft.com/office/drawing/2014/main" val="3173776281"/>
                    </a:ext>
                  </a:extLst>
                </a:gridCol>
                <a:gridCol w="1489698">
                  <a:extLst>
                    <a:ext uri="{9D8B030D-6E8A-4147-A177-3AD203B41FA5}">
                      <a16:colId xmlns:a16="http://schemas.microsoft.com/office/drawing/2014/main" val="2970543789"/>
                    </a:ext>
                  </a:extLst>
                </a:gridCol>
                <a:gridCol w="1117274">
                  <a:extLst>
                    <a:ext uri="{9D8B030D-6E8A-4147-A177-3AD203B41FA5}">
                      <a16:colId xmlns:a16="http://schemas.microsoft.com/office/drawing/2014/main" val="101569125"/>
                    </a:ext>
                  </a:extLst>
                </a:gridCol>
              </a:tblGrid>
              <a:tr h="170643">
                <a:tc>
                  <a:txBody>
                    <a:bodyPr/>
                    <a:lstStyle/>
                    <a:p>
                      <a:pPr algn="ctr"/>
                      <a:r>
                        <a:rPr lang="en-US" altLang="zh-CN" sz="800" b="1" dirty="0"/>
                        <a:t>Mod</a:t>
                      </a:r>
                      <a:endParaRPr lang="zh-CN" altLang="en-US" sz="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t>R/M</a:t>
                      </a:r>
                      <a:r>
                        <a:rPr lang="zh-CN" altLang="en-US" sz="800" b="1" dirty="0"/>
                        <a:t>值</a:t>
                      </a:r>
                    </a:p>
                  </a:txBody>
                  <a:tcPr/>
                </a:tc>
                <a:tc>
                  <a:txBody>
                    <a:bodyPr/>
                    <a:lstStyle/>
                    <a:p>
                      <a:pPr algn="ctr"/>
                      <a:r>
                        <a:rPr lang="zh-CN" altLang="en-US" sz="800" b="1" dirty="0"/>
                        <a:t>操作数类型</a:t>
                      </a:r>
                    </a:p>
                  </a:txBody>
                  <a:tcPr/>
                </a:tc>
                <a:tc>
                  <a:txBody>
                    <a:bodyPr/>
                    <a:lstStyle/>
                    <a:p>
                      <a:pPr algn="ctr"/>
                      <a:r>
                        <a:rPr lang="zh-CN" altLang="en-US" sz="800" b="1" dirty="0"/>
                        <a:t>寻址方式</a:t>
                      </a:r>
                    </a:p>
                  </a:txBody>
                  <a:tcPr/>
                </a:tc>
                <a:tc>
                  <a:txBody>
                    <a:bodyPr/>
                    <a:lstStyle/>
                    <a:p>
                      <a:pPr algn="ctr"/>
                      <a:r>
                        <a:rPr lang="zh-CN" altLang="en-US" sz="800" b="1" dirty="0"/>
                        <a:t>有效地址</a:t>
                      </a:r>
                      <a:r>
                        <a:rPr lang="en-US" altLang="zh-CN" sz="800" b="1" dirty="0"/>
                        <a:t>EA/</a:t>
                      </a:r>
                      <a:r>
                        <a:rPr lang="zh-CN" altLang="en-US" sz="800" b="1" dirty="0"/>
                        <a:t>操作数</a:t>
                      </a:r>
                      <a:r>
                        <a:rPr lang="en-US" altLang="zh-CN" sz="800" b="1" dirty="0"/>
                        <a:t>S</a:t>
                      </a:r>
                      <a:endParaRPr lang="zh-CN" altLang="en-US" sz="800" b="1" dirty="0"/>
                    </a:p>
                  </a:txBody>
                  <a:tcPr/>
                </a:tc>
                <a:extLst>
                  <a:ext uri="{0D108BD9-81ED-4DB2-BD59-A6C34878D82A}">
                    <a16:rowId xmlns:a16="http://schemas.microsoft.com/office/drawing/2014/main" val="2102180198"/>
                  </a:ext>
                </a:extLst>
              </a:tr>
              <a:tr h="230365">
                <a:tc>
                  <a:txBody>
                    <a:bodyPr/>
                    <a:lstStyle/>
                    <a:p>
                      <a:pPr algn="ctr"/>
                      <a:r>
                        <a:rPr lang="en-US" altLang="zh-CN" sz="800" b="1" dirty="0">
                          <a:solidFill>
                            <a:schemeClr val="tx1"/>
                          </a:solidFill>
                        </a:rPr>
                        <a:t>00</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r>
                        <a:rPr lang="zh-CN" altLang="en-US" sz="800" b="1" dirty="0">
                          <a:solidFill>
                            <a:schemeClr val="tx1"/>
                          </a:solidFill>
                        </a:rPr>
                        <a:t>存储器</a:t>
                      </a:r>
                    </a:p>
                  </a:txBody>
                  <a:tcPr/>
                </a:tc>
                <a:tc>
                  <a:txBody>
                    <a:bodyPr/>
                    <a:lstStyle/>
                    <a:p>
                      <a:pPr algn="l"/>
                      <a:r>
                        <a:rPr lang="zh-CN" altLang="en-US" sz="800" b="1" dirty="0">
                          <a:solidFill>
                            <a:schemeClr val="tx1"/>
                          </a:solidFill>
                        </a:rPr>
                        <a:t>寄存器间接寻址</a:t>
                      </a:r>
                    </a:p>
                  </a:txBody>
                  <a:tcPr/>
                </a:tc>
                <a:tc>
                  <a:txBody>
                    <a:bodyPr/>
                    <a:lstStyle/>
                    <a:p>
                      <a:pPr algn="l"/>
                      <a:r>
                        <a:rPr lang="en-US" altLang="zh-CN" sz="800" b="1" dirty="0">
                          <a:solidFill>
                            <a:schemeClr val="tx1"/>
                          </a:solidFill>
                        </a:rPr>
                        <a:t>EA=R[R/M]</a:t>
                      </a:r>
                      <a:endParaRPr lang="zh-CN" altLang="en-US" sz="800" b="1" dirty="0">
                        <a:solidFill>
                          <a:schemeClr val="tx1"/>
                        </a:solidFill>
                      </a:endParaRPr>
                    </a:p>
                  </a:txBody>
                  <a:tcPr/>
                </a:tc>
                <a:extLst>
                  <a:ext uri="{0D108BD9-81ED-4DB2-BD59-A6C34878D82A}">
                    <a16:rowId xmlns:a16="http://schemas.microsoft.com/office/drawing/2014/main" val="484799106"/>
                  </a:ext>
                </a:extLst>
              </a:tr>
              <a:tr h="230365">
                <a:tc>
                  <a:txBody>
                    <a:bodyPr/>
                    <a:lstStyle/>
                    <a:p>
                      <a:pPr algn="ctr"/>
                      <a:r>
                        <a:rPr lang="en-US" altLang="zh-CN" sz="800" b="1" dirty="0"/>
                        <a:t>00</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基址</a:t>
                      </a:r>
                      <a:r>
                        <a:rPr lang="en-US" altLang="zh-CN" sz="800" b="1" dirty="0"/>
                        <a:t>+</a:t>
                      </a:r>
                      <a:r>
                        <a:rPr lang="zh-CN" altLang="en-US" sz="800" b="1" dirty="0"/>
                        <a:t>比例变址寻址</a:t>
                      </a:r>
                    </a:p>
                  </a:txBody>
                  <a:tcPr/>
                </a:tc>
                <a:tc>
                  <a:txBody>
                    <a:bodyPr/>
                    <a:lstStyle/>
                    <a:p>
                      <a:pPr algn="l"/>
                      <a:r>
                        <a:rPr lang="en-US" altLang="zh-CN" sz="800" b="1" dirty="0"/>
                        <a:t>EA=SIB</a:t>
                      </a:r>
                      <a:endParaRPr lang="zh-CN" altLang="en-US" sz="800" b="1" dirty="0"/>
                    </a:p>
                  </a:txBody>
                  <a:tcPr/>
                </a:tc>
                <a:extLst>
                  <a:ext uri="{0D108BD9-81ED-4DB2-BD59-A6C34878D82A}">
                    <a16:rowId xmlns:a16="http://schemas.microsoft.com/office/drawing/2014/main" val="2984250287"/>
                  </a:ext>
                </a:extLst>
              </a:tr>
              <a:tr h="230365">
                <a:tc>
                  <a:txBody>
                    <a:bodyPr/>
                    <a:lstStyle/>
                    <a:p>
                      <a:pPr algn="ctr"/>
                      <a:r>
                        <a:rPr lang="en-US" altLang="zh-CN" sz="800" b="1" dirty="0"/>
                        <a:t>00</a:t>
                      </a:r>
                      <a:endParaRPr lang="zh-CN" altLang="en-US" sz="800" b="1" dirty="0"/>
                    </a:p>
                  </a:txBody>
                  <a:tcPr/>
                </a:tc>
                <a:tc>
                  <a:txBody>
                    <a:bodyPr/>
                    <a:lstStyle/>
                    <a:p>
                      <a:pPr algn="ctr"/>
                      <a:r>
                        <a:rPr lang="en-US" altLang="zh-CN" sz="800" b="1" dirty="0"/>
                        <a:t>101</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直接寻址（偏移量）</a:t>
                      </a:r>
                    </a:p>
                  </a:txBody>
                  <a:tcPr/>
                </a:tc>
                <a:tc>
                  <a:txBody>
                    <a:bodyPr/>
                    <a:lstStyle/>
                    <a:p>
                      <a:pPr algn="l"/>
                      <a:r>
                        <a:rPr lang="en-US" altLang="zh-CN" sz="800" b="1" dirty="0"/>
                        <a:t>EA=Disp32</a:t>
                      </a:r>
                      <a:endParaRPr lang="zh-CN" altLang="en-US" sz="800" b="1" dirty="0"/>
                    </a:p>
                  </a:txBody>
                  <a:tcPr/>
                </a:tc>
                <a:extLst>
                  <a:ext uri="{0D108BD9-81ED-4DB2-BD59-A6C34878D82A}">
                    <a16:rowId xmlns:a16="http://schemas.microsoft.com/office/drawing/2014/main" val="574163050"/>
                  </a:ext>
                </a:extLst>
              </a:tr>
              <a:tr h="230365">
                <a:tc>
                  <a:txBody>
                    <a:bodyPr/>
                    <a:lstStyle/>
                    <a:p>
                      <a:pPr algn="ctr"/>
                      <a:r>
                        <a:rPr lang="en-US" altLang="zh-CN" sz="800" b="1" dirty="0"/>
                        <a:t>01</a:t>
                      </a:r>
                      <a:endParaRPr lang="zh-CN" altLang="en-US" sz="800" b="1" dirty="0"/>
                    </a:p>
                  </a:txBody>
                  <a:tcPr/>
                </a:tc>
                <a:tc>
                  <a:txBody>
                    <a:bodyPr/>
                    <a:lstStyle/>
                    <a:p>
                      <a:pPr algn="ct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寄存器相对寻址</a:t>
                      </a:r>
                    </a:p>
                  </a:txBody>
                  <a:tcPr/>
                </a:tc>
                <a:tc>
                  <a:txBody>
                    <a:bodyPr/>
                    <a:lstStyle/>
                    <a:p>
                      <a:pPr algn="l"/>
                      <a:r>
                        <a:rPr lang="en-US" altLang="zh-CN" sz="800" b="1" dirty="0"/>
                        <a:t>EA=R[R/M]+Disp32</a:t>
                      </a:r>
                      <a:endParaRPr lang="zh-CN" altLang="en-US" sz="800" b="1" dirty="0"/>
                    </a:p>
                  </a:txBody>
                  <a:tcPr/>
                </a:tc>
                <a:extLst>
                  <a:ext uri="{0D108BD9-81ED-4DB2-BD59-A6C34878D82A}">
                    <a16:rowId xmlns:a16="http://schemas.microsoft.com/office/drawing/2014/main" val="2821015899"/>
                  </a:ext>
                </a:extLst>
              </a:tr>
              <a:tr h="230365">
                <a:tc>
                  <a:txBody>
                    <a:bodyPr/>
                    <a:lstStyle/>
                    <a:p>
                      <a:pPr algn="ctr"/>
                      <a:r>
                        <a:rPr lang="en-US" altLang="zh-CN" sz="800" b="1" dirty="0">
                          <a:solidFill>
                            <a:srgbClr val="FF0000"/>
                          </a:solidFill>
                        </a:rPr>
                        <a:t>01</a:t>
                      </a:r>
                      <a:endParaRPr lang="zh-CN" altLang="en-US" sz="800" b="1" dirty="0">
                        <a:solidFill>
                          <a:srgbClr val="FF0000"/>
                        </a:solidFill>
                      </a:endParaRPr>
                    </a:p>
                  </a:txBody>
                  <a:tcPr/>
                </a:tc>
                <a:tc>
                  <a:txBody>
                    <a:bodyPr/>
                    <a:lstStyle/>
                    <a:p>
                      <a:pPr algn="ctr"/>
                      <a:r>
                        <a:rPr lang="en-US" altLang="zh-CN" sz="800" b="1" dirty="0">
                          <a:solidFill>
                            <a:srgbClr val="FF0000"/>
                          </a:solidFill>
                        </a:rPr>
                        <a:t>100</a:t>
                      </a:r>
                      <a:endParaRPr lang="zh-CN" altLang="en-US" sz="800" b="1" dirty="0">
                        <a:solidFill>
                          <a:srgbClr val="FF0000"/>
                        </a:solidFill>
                      </a:endParaRPr>
                    </a:p>
                  </a:txBody>
                  <a:tcPr/>
                </a:tc>
                <a:tc>
                  <a:txBody>
                    <a:bodyPr/>
                    <a:lstStyle/>
                    <a:p>
                      <a:pPr algn="ctr"/>
                      <a:r>
                        <a:rPr lang="zh-CN" altLang="en-US" sz="800" b="1" dirty="0">
                          <a:solidFill>
                            <a:srgbClr val="FF0000"/>
                          </a:solidFill>
                        </a:rPr>
                        <a:t>存储器</a:t>
                      </a:r>
                    </a:p>
                  </a:txBody>
                  <a:tcPr/>
                </a:tc>
                <a:tc>
                  <a:txBody>
                    <a:bodyPr/>
                    <a:lstStyle/>
                    <a:p>
                      <a:pPr algn="l"/>
                      <a:r>
                        <a:rPr lang="zh-CN" altLang="en-US" sz="800" b="1" dirty="0">
                          <a:solidFill>
                            <a:srgbClr val="FF0000"/>
                          </a:solidFill>
                        </a:rPr>
                        <a:t>基址</a:t>
                      </a:r>
                      <a:r>
                        <a:rPr lang="en-US" altLang="zh-CN" sz="800" b="1" dirty="0">
                          <a:solidFill>
                            <a:srgbClr val="FF0000"/>
                          </a:solidFill>
                        </a:rPr>
                        <a:t>+</a:t>
                      </a:r>
                      <a:r>
                        <a:rPr lang="zh-CN" altLang="en-US" sz="800" b="1" dirty="0">
                          <a:solidFill>
                            <a:srgbClr val="FF0000"/>
                          </a:solidFill>
                        </a:rPr>
                        <a:t>比例变址</a:t>
                      </a:r>
                      <a:r>
                        <a:rPr lang="en-US" altLang="zh-CN" sz="800" b="1" dirty="0">
                          <a:solidFill>
                            <a:srgbClr val="FF0000"/>
                          </a:solidFill>
                        </a:rPr>
                        <a:t>+</a:t>
                      </a:r>
                      <a:r>
                        <a:rPr lang="zh-CN" altLang="en-US" sz="800" b="1" dirty="0">
                          <a:solidFill>
                            <a:srgbClr val="FF0000"/>
                          </a:solidFill>
                        </a:rPr>
                        <a:t>偏移量寻址</a:t>
                      </a:r>
                    </a:p>
                  </a:txBody>
                  <a:tcPr/>
                </a:tc>
                <a:tc>
                  <a:txBody>
                    <a:bodyPr/>
                    <a:lstStyle/>
                    <a:p>
                      <a:pPr algn="l"/>
                      <a:r>
                        <a:rPr lang="en-US" altLang="zh-CN" sz="800" b="1" dirty="0">
                          <a:solidFill>
                            <a:srgbClr val="FF0000"/>
                          </a:solidFill>
                        </a:rPr>
                        <a:t>EA=SIB+Disp8</a:t>
                      </a:r>
                      <a:endParaRPr lang="zh-CN" altLang="en-US" sz="800" b="1" dirty="0">
                        <a:solidFill>
                          <a:srgbClr val="FF0000"/>
                        </a:solidFill>
                      </a:endParaRPr>
                    </a:p>
                  </a:txBody>
                  <a:tcPr/>
                </a:tc>
                <a:extLst>
                  <a:ext uri="{0D108BD9-81ED-4DB2-BD59-A6C34878D82A}">
                    <a16:rowId xmlns:a16="http://schemas.microsoft.com/office/drawing/2014/main" val="781810801"/>
                  </a:ext>
                </a:extLst>
              </a:tr>
              <a:tr h="230365">
                <a:tc>
                  <a:txBody>
                    <a:bodyPr/>
                    <a:lstStyle/>
                    <a:p>
                      <a:pPr algn="ctr"/>
                      <a:r>
                        <a:rPr lang="en-US" altLang="zh-CN" sz="800" b="1" dirty="0"/>
                        <a:t>10</a:t>
                      </a:r>
                      <a:endParaRPr lang="zh-CN" altLang="en-US" sz="800" b="1" dirty="0"/>
                    </a:p>
                  </a:txBody>
                  <a:tcPr/>
                </a:tc>
                <a:tc>
                  <a:txBody>
                    <a:bodyPr/>
                    <a:lstStyle/>
                    <a:p>
                      <a:pPr algn="ct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寄存器相对寻址</a:t>
                      </a:r>
                    </a:p>
                  </a:txBody>
                  <a:tcPr/>
                </a:tc>
                <a:tc>
                  <a:txBody>
                    <a:bodyPr/>
                    <a:lstStyle/>
                    <a:p>
                      <a:pPr algn="l"/>
                      <a:r>
                        <a:rPr lang="en-US" altLang="zh-CN" sz="800" b="1" dirty="0"/>
                        <a:t>EA=R[R/M]+Disp32</a:t>
                      </a:r>
                      <a:endParaRPr lang="zh-CN" altLang="en-US" sz="800" b="1" dirty="0"/>
                    </a:p>
                  </a:txBody>
                  <a:tcPr/>
                </a:tc>
                <a:extLst>
                  <a:ext uri="{0D108BD9-81ED-4DB2-BD59-A6C34878D82A}">
                    <a16:rowId xmlns:a16="http://schemas.microsoft.com/office/drawing/2014/main" val="2055830347"/>
                  </a:ext>
                </a:extLst>
              </a:tr>
              <a:tr h="230365">
                <a:tc>
                  <a:txBody>
                    <a:bodyPr/>
                    <a:lstStyle/>
                    <a:p>
                      <a:pPr algn="ctr"/>
                      <a:r>
                        <a:rPr lang="en-US" altLang="zh-CN" sz="800" b="1" dirty="0"/>
                        <a:t>10</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基址</a:t>
                      </a:r>
                      <a:r>
                        <a:rPr lang="en-US" altLang="zh-CN" sz="800" b="1" dirty="0"/>
                        <a:t>+</a:t>
                      </a:r>
                      <a:r>
                        <a:rPr lang="zh-CN" altLang="en-US" sz="800" b="1" dirty="0"/>
                        <a:t>比例变址</a:t>
                      </a:r>
                      <a:r>
                        <a:rPr lang="en-US" altLang="zh-CN" sz="800" b="1" dirty="0"/>
                        <a:t>+</a:t>
                      </a:r>
                      <a:r>
                        <a:rPr lang="zh-CN" altLang="en-US" sz="800" b="1" dirty="0"/>
                        <a:t>偏移量变址</a:t>
                      </a:r>
                    </a:p>
                  </a:txBody>
                  <a:tcPr/>
                </a:tc>
                <a:tc>
                  <a:txBody>
                    <a:bodyPr/>
                    <a:lstStyle/>
                    <a:p>
                      <a:pPr algn="l"/>
                      <a:r>
                        <a:rPr lang="en-US" altLang="zh-CN" sz="800" b="1" dirty="0"/>
                        <a:t>EA=SIB+Disp32</a:t>
                      </a:r>
                      <a:endParaRPr lang="zh-CN" altLang="en-US" sz="800" b="1" dirty="0"/>
                    </a:p>
                  </a:txBody>
                  <a:tcPr/>
                </a:tc>
                <a:extLst>
                  <a:ext uri="{0D108BD9-81ED-4DB2-BD59-A6C34878D82A}">
                    <a16:rowId xmlns:a16="http://schemas.microsoft.com/office/drawing/2014/main" val="2117986929"/>
                  </a:ext>
                </a:extLst>
              </a:tr>
              <a:tr h="230365">
                <a:tc>
                  <a:txBody>
                    <a:bodyPr/>
                    <a:lstStyle/>
                    <a:p>
                      <a:pPr algn="ctr"/>
                      <a:r>
                        <a:rPr lang="en-US" altLang="zh-CN" sz="800" b="1" dirty="0">
                          <a:solidFill>
                            <a:schemeClr val="tx1"/>
                          </a:solidFill>
                        </a:rPr>
                        <a:t>11</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r>
                        <a:rPr lang="zh-CN" altLang="en-US" sz="800" b="1" dirty="0">
                          <a:solidFill>
                            <a:schemeClr val="tx1"/>
                          </a:solidFill>
                        </a:rPr>
                        <a:t>寄存器</a:t>
                      </a:r>
                    </a:p>
                  </a:txBody>
                  <a:tcPr/>
                </a:tc>
                <a:tc>
                  <a:txBody>
                    <a:bodyPr/>
                    <a:lstStyle/>
                    <a:p>
                      <a:pPr algn="l"/>
                      <a:r>
                        <a:rPr lang="zh-CN" altLang="en-US" sz="800" b="1" dirty="0">
                          <a:solidFill>
                            <a:schemeClr val="tx1"/>
                          </a:solidFill>
                        </a:rPr>
                        <a:t>寄存器寻址</a:t>
                      </a:r>
                    </a:p>
                  </a:txBody>
                  <a:tcPr/>
                </a:tc>
                <a:tc>
                  <a:txBody>
                    <a:bodyPr/>
                    <a:lstStyle/>
                    <a:p>
                      <a:pPr algn="l"/>
                      <a:r>
                        <a:rPr lang="en-US" altLang="zh-CN" sz="800" b="1" dirty="0">
                          <a:solidFill>
                            <a:schemeClr val="tx1"/>
                          </a:solidFill>
                        </a:rPr>
                        <a:t>S=R[R/M]</a:t>
                      </a:r>
                      <a:endParaRPr lang="zh-CN" altLang="en-US" sz="800" b="1" dirty="0">
                        <a:solidFill>
                          <a:schemeClr val="tx1"/>
                        </a:solidFill>
                      </a:endParaRPr>
                    </a:p>
                  </a:txBody>
                  <a:tcPr/>
                </a:tc>
                <a:extLst>
                  <a:ext uri="{0D108BD9-81ED-4DB2-BD59-A6C34878D82A}">
                    <a16:rowId xmlns:a16="http://schemas.microsoft.com/office/drawing/2014/main" val="3142193692"/>
                  </a:ext>
                </a:extLst>
              </a:tr>
            </a:tbl>
          </a:graphicData>
        </a:graphic>
      </p:graphicFrame>
      <p:sp>
        <p:nvSpPr>
          <p:cNvPr id="15" name="文本框 14">
            <a:extLst>
              <a:ext uri="{FF2B5EF4-FFF2-40B4-BE49-F238E27FC236}">
                <a16:creationId xmlns:a16="http://schemas.microsoft.com/office/drawing/2014/main" id="{F39685B4-98F9-4005-8754-991017403CC6}"/>
              </a:ext>
            </a:extLst>
          </p:cNvPr>
          <p:cNvSpPr txBox="1"/>
          <p:nvPr/>
        </p:nvSpPr>
        <p:spPr>
          <a:xfrm>
            <a:off x="5364088" y="4410598"/>
            <a:ext cx="2541080" cy="261610"/>
          </a:xfrm>
          <a:prstGeom prst="rect">
            <a:avLst/>
          </a:prstGeom>
          <a:noFill/>
        </p:spPr>
        <p:txBody>
          <a:bodyPr wrap="none" rtlCol="0">
            <a:spAutoFit/>
          </a:bodyPr>
          <a:lstStyle/>
          <a:p>
            <a:r>
              <a:rPr lang="zh-CN" altLang="en-US" sz="1100" b="1" dirty="0"/>
              <a:t>表</a:t>
            </a:r>
            <a:r>
              <a:rPr lang="en-US" altLang="zh-CN" sz="1100" b="1" dirty="0"/>
              <a:t>5.4      Mod R/M</a:t>
            </a:r>
            <a:r>
              <a:rPr lang="zh-CN" altLang="en-US" sz="1100" b="1" dirty="0"/>
              <a:t>字段对应的寻址方式</a:t>
            </a:r>
          </a:p>
        </p:txBody>
      </p:sp>
      <p:sp>
        <p:nvSpPr>
          <p:cNvPr id="16" name="文本框 15">
            <a:extLst>
              <a:ext uri="{FF2B5EF4-FFF2-40B4-BE49-F238E27FC236}">
                <a16:creationId xmlns:a16="http://schemas.microsoft.com/office/drawing/2014/main" id="{6ACCA755-A7DA-449E-96F9-B9C59EB365DD}"/>
              </a:ext>
            </a:extLst>
          </p:cNvPr>
          <p:cNvSpPr txBox="1"/>
          <p:nvPr/>
        </p:nvSpPr>
        <p:spPr>
          <a:xfrm>
            <a:off x="5364088" y="1770356"/>
            <a:ext cx="2616422" cy="261610"/>
          </a:xfrm>
          <a:prstGeom prst="rect">
            <a:avLst/>
          </a:prstGeom>
          <a:noFill/>
        </p:spPr>
        <p:txBody>
          <a:bodyPr wrap="none" rtlCol="0">
            <a:spAutoFit/>
          </a:bodyPr>
          <a:lstStyle/>
          <a:p>
            <a:r>
              <a:rPr lang="zh-CN" altLang="en-US" sz="1100" b="1" dirty="0"/>
              <a:t>图</a:t>
            </a:r>
            <a:r>
              <a:rPr lang="en-US" altLang="zh-CN" sz="1100" b="1" dirty="0"/>
              <a:t>5.22      </a:t>
            </a:r>
            <a:r>
              <a:rPr lang="zh-CN" altLang="en-US" sz="1100" b="1" dirty="0"/>
              <a:t>指令字</a:t>
            </a:r>
            <a:r>
              <a:rPr lang="en-US" altLang="zh-CN" sz="1100" b="1" dirty="0"/>
              <a:t>034C BB66H</a:t>
            </a:r>
            <a:r>
              <a:rPr lang="zh-CN" altLang="en-US" sz="1100" b="1" dirty="0"/>
              <a:t>的指令格式</a:t>
            </a:r>
          </a:p>
        </p:txBody>
      </p:sp>
      <p:graphicFrame>
        <p:nvGraphicFramePr>
          <p:cNvPr id="17" name="表格 3">
            <a:extLst>
              <a:ext uri="{FF2B5EF4-FFF2-40B4-BE49-F238E27FC236}">
                <a16:creationId xmlns:a16="http://schemas.microsoft.com/office/drawing/2014/main" id="{C395FD14-E61D-4FA3-BA24-E82DCB05C7C5}"/>
              </a:ext>
            </a:extLst>
          </p:cNvPr>
          <p:cNvGraphicFramePr>
            <a:graphicFrameLocks noGrp="1"/>
          </p:cNvGraphicFramePr>
          <p:nvPr>
            <p:extLst>
              <p:ext uri="{D42A27DB-BD31-4B8C-83A1-F6EECF244321}">
                <p14:modId xmlns:p14="http://schemas.microsoft.com/office/powerpoint/2010/main" val="20766128"/>
              </p:ext>
            </p:extLst>
          </p:nvPr>
        </p:nvGraphicFramePr>
        <p:xfrm>
          <a:off x="7442264" y="1192051"/>
          <a:ext cx="1666240" cy="3962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76155010"/>
                    </a:ext>
                  </a:extLst>
                </a:gridCol>
                <a:gridCol w="208280">
                  <a:extLst>
                    <a:ext uri="{9D8B030D-6E8A-4147-A177-3AD203B41FA5}">
                      <a16:colId xmlns:a16="http://schemas.microsoft.com/office/drawing/2014/main" val="3843554800"/>
                    </a:ext>
                  </a:extLst>
                </a:gridCol>
                <a:gridCol w="208280">
                  <a:extLst>
                    <a:ext uri="{9D8B030D-6E8A-4147-A177-3AD203B41FA5}">
                      <a16:colId xmlns:a16="http://schemas.microsoft.com/office/drawing/2014/main" val="3939858793"/>
                    </a:ext>
                  </a:extLst>
                </a:gridCol>
                <a:gridCol w="208280">
                  <a:extLst>
                    <a:ext uri="{9D8B030D-6E8A-4147-A177-3AD203B41FA5}">
                      <a16:colId xmlns:a16="http://schemas.microsoft.com/office/drawing/2014/main" val="4022389101"/>
                    </a:ext>
                  </a:extLst>
                </a:gridCol>
                <a:gridCol w="208280">
                  <a:extLst>
                    <a:ext uri="{9D8B030D-6E8A-4147-A177-3AD203B41FA5}">
                      <a16:colId xmlns:a16="http://schemas.microsoft.com/office/drawing/2014/main" val="2931487735"/>
                    </a:ext>
                  </a:extLst>
                </a:gridCol>
                <a:gridCol w="208280">
                  <a:extLst>
                    <a:ext uri="{9D8B030D-6E8A-4147-A177-3AD203B41FA5}">
                      <a16:colId xmlns:a16="http://schemas.microsoft.com/office/drawing/2014/main" val="1865540837"/>
                    </a:ext>
                  </a:extLst>
                </a:gridCol>
                <a:gridCol w="208280">
                  <a:extLst>
                    <a:ext uri="{9D8B030D-6E8A-4147-A177-3AD203B41FA5}">
                      <a16:colId xmlns:a16="http://schemas.microsoft.com/office/drawing/2014/main" val="2540173957"/>
                    </a:ext>
                  </a:extLst>
                </a:gridCol>
                <a:gridCol w="208280">
                  <a:extLst>
                    <a:ext uri="{9D8B030D-6E8A-4147-A177-3AD203B41FA5}">
                      <a16:colId xmlns:a16="http://schemas.microsoft.com/office/drawing/2014/main" val="1881891589"/>
                    </a:ext>
                  </a:extLst>
                </a:gridCol>
              </a:tblGrid>
              <a:tr h="0">
                <a:tc gridSpan="8">
                  <a:txBody>
                    <a:bodyPr/>
                    <a:lstStyle/>
                    <a:p>
                      <a:pPr algn="ctr"/>
                      <a:r>
                        <a:rPr lang="en-US" altLang="zh-CN" sz="700" b="1" dirty="0"/>
                        <a:t>Disp8</a:t>
                      </a:r>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hMerge="1">
                  <a:txBody>
                    <a:bodyPr/>
                    <a:lstStyle/>
                    <a:p>
                      <a:pPr algn="ctr"/>
                      <a:r>
                        <a:rPr lang="en-US" altLang="zh-CN" sz="600" b="1" dirty="0"/>
                        <a:t>d</a:t>
                      </a:r>
                      <a:endParaRPr lang="zh-CN" altLang="en-US" sz="600" b="1" dirty="0"/>
                    </a:p>
                  </a:txBody>
                  <a:tcPr/>
                </a:tc>
                <a:tc hMerge="1">
                  <a:txBody>
                    <a:bodyPr/>
                    <a:lstStyle/>
                    <a:p>
                      <a:pPr algn="ctr"/>
                      <a:r>
                        <a:rPr lang="en-US" altLang="zh-CN" sz="600" b="1" dirty="0"/>
                        <a:t>w</a:t>
                      </a:r>
                      <a:endParaRPr lang="zh-CN" altLang="en-US" sz="600" b="1" dirty="0"/>
                    </a:p>
                  </a:txBody>
                  <a:tcPr/>
                </a:tc>
                <a:extLst>
                  <a:ext uri="{0D108BD9-81ED-4DB2-BD59-A6C34878D82A}">
                    <a16:rowId xmlns:a16="http://schemas.microsoft.com/office/drawing/2014/main" val="2046097103"/>
                  </a:ext>
                </a:extLst>
              </a:tr>
              <a:tr h="185536">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extLst>
                  <a:ext uri="{0D108BD9-81ED-4DB2-BD59-A6C34878D82A}">
                    <a16:rowId xmlns:a16="http://schemas.microsoft.com/office/drawing/2014/main" val="3543678504"/>
                  </a:ext>
                </a:extLst>
              </a:tr>
            </a:tbl>
          </a:graphicData>
        </a:graphic>
      </p:graphicFrame>
      <p:sp>
        <p:nvSpPr>
          <p:cNvPr id="18" name="文本框 17">
            <a:extLst>
              <a:ext uri="{FF2B5EF4-FFF2-40B4-BE49-F238E27FC236}">
                <a16:creationId xmlns:a16="http://schemas.microsoft.com/office/drawing/2014/main" id="{07D8AA21-9015-4A08-8BA1-BCBE794B9A97}"/>
              </a:ext>
            </a:extLst>
          </p:cNvPr>
          <p:cNvSpPr txBox="1"/>
          <p:nvPr/>
        </p:nvSpPr>
        <p:spPr>
          <a:xfrm>
            <a:off x="6318472" y="980728"/>
            <a:ext cx="357790" cy="276999"/>
          </a:xfrm>
          <a:prstGeom prst="rect">
            <a:avLst/>
          </a:prstGeom>
          <a:noFill/>
        </p:spPr>
        <p:txBody>
          <a:bodyPr wrap="none" rtlCol="0">
            <a:spAutoFit/>
          </a:bodyPr>
          <a:lstStyle/>
          <a:p>
            <a:r>
              <a:rPr lang="en-US" altLang="zh-CN" sz="1200" b="1" dirty="0"/>
              <a:t>BB</a:t>
            </a:r>
            <a:endParaRPr lang="zh-CN" altLang="en-US" sz="1200" b="1" dirty="0"/>
          </a:p>
        </p:txBody>
      </p:sp>
      <p:graphicFrame>
        <p:nvGraphicFramePr>
          <p:cNvPr id="19" name="表格 3">
            <a:extLst>
              <a:ext uri="{FF2B5EF4-FFF2-40B4-BE49-F238E27FC236}">
                <a16:creationId xmlns:a16="http://schemas.microsoft.com/office/drawing/2014/main" id="{7E923951-F41F-4626-96E3-33D709229EDC}"/>
              </a:ext>
            </a:extLst>
          </p:cNvPr>
          <p:cNvGraphicFramePr>
            <a:graphicFrameLocks noGrp="1"/>
          </p:cNvGraphicFramePr>
          <p:nvPr>
            <p:extLst>
              <p:ext uri="{D42A27DB-BD31-4B8C-83A1-F6EECF244321}">
                <p14:modId xmlns:p14="http://schemas.microsoft.com/office/powerpoint/2010/main" val="3339142280"/>
              </p:ext>
            </p:extLst>
          </p:nvPr>
        </p:nvGraphicFramePr>
        <p:xfrm>
          <a:off x="5570056" y="1196752"/>
          <a:ext cx="1705928" cy="396240"/>
        </p:xfrm>
        <a:graphic>
          <a:graphicData uri="http://schemas.openxmlformats.org/drawingml/2006/table">
            <a:tbl>
              <a:tblPr firstRow="1" bandRow="1">
                <a:tableStyleId>{5C22544A-7EE6-4342-B048-85BDC9FD1C3A}</a:tableStyleId>
              </a:tblPr>
              <a:tblGrid>
                <a:gridCol w="247968">
                  <a:extLst>
                    <a:ext uri="{9D8B030D-6E8A-4147-A177-3AD203B41FA5}">
                      <a16:colId xmlns:a16="http://schemas.microsoft.com/office/drawing/2014/main" val="3676155010"/>
                    </a:ext>
                  </a:extLst>
                </a:gridCol>
                <a:gridCol w="208280">
                  <a:extLst>
                    <a:ext uri="{9D8B030D-6E8A-4147-A177-3AD203B41FA5}">
                      <a16:colId xmlns:a16="http://schemas.microsoft.com/office/drawing/2014/main" val="3843554800"/>
                    </a:ext>
                  </a:extLst>
                </a:gridCol>
                <a:gridCol w="208280">
                  <a:extLst>
                    <a:ext uri="{9D8B030D-6E8A-4147-A177-3AD203B41FA5}">
                      <a16:colId xmlns:a16="http://schemas.microsoft.com/office/drawing/2014/main" val="3939858793"/>
                    </a:ext>
                  </a:extLst>
                </a:gridCol>
                <a:gridCol w="208280">
                  <a:extLst>
                    <a:ext uri="{9D8B030D-6E8A-4147-A177-3AD203B41FA5}">
                      <a16:colId xmlns:a16="http://schemas.microsoft.com/office/drawing/2014/main" val="4022389101"/>
                    </a:ext>
                  </a:extLst>
                </a:gridCol>
                <a:gridCol w="208280">
                  <a:extLst>
                    <a:ext uri="{9D8B030D-6E8A-4147-A177-3AD203B41FA5}">
                      <a16:colId xmlns:a16="http://schemas.microsoft.com/office/drawing/2014/main" val="2931487735"/>
                    </a:ext>
                  </a:extLst>
                </a:gridCol>
                <a:gridCol w="208280">
                  <a:extLst>
                    <a:ext uri="{9D8B030D-6E8A-4147-A177-3AD203B41FA5}">
                      <a16:colId xmlns:a16="http://schemas.microsoft.com/office/drawing/2014/main" val="1865540837"/>
                    </a:ext>
                  </a:extLst>
                </a:gridCol>
                <a:gridCol w="208280">
                  <a:extLst>
                    <a:ext uri="{9D8B030D-6E8A-4147-A177-3AD203B41FA5}">
                      <a16:colId xmlns:a16="http://schemas.microsoft.com/office/drawing/2014/main" val="2540173957"/>
                    </a:ext>
                  </a:extLst>
                </a:gridCol>
                <a:gridCol w="208280">
                  <a:extLst>
                    <a:ext uri="{9D8B030D-6E8A-4147-A177-3AD203B41FA5}">
                      <a16:colId xmlns:a16="http://schemas.microsoft.com/office/drawing/2014/main" val="1881891589"/>
                    </a:ext>
                  </a:extLst>
                </a:gridCol>
              </a:tblGrid>
              <a:tr h="185677">
                <a:tc gridSpan="2">
                  <a:txBody>
                    <a:bodyPr/>
                    <a:lstStyle/>
                    <a:p>
                      <a:pPr algn="ctr"/>
                      <a:r>
                        <a:rPr lang="en-US" altLang="zh-CN" sz="700" b="1" dirty="0"/>
                        <a:t>Scale</a:t>
                      </a:r>
                      <a:endParaRPr lang="zh-CN" altLang="en-US" sz="700" b="1" dirty="0"/>
                    </a:p>
                  </a:txBody>
                  <a:tcPr/>
                </a:tc>
                <a:tc hMerge="1">
                  <a:txBody>
                    <a:bodyPr/>
                    <a:lstStyle/>
                    <a:p>
                      <a:endParaRPr lang="zh-CN" altLang="en-US" sz="1200" b="1" dirty="0"/>
                    </a:p>
                  </a:txBody>
                  <a:tcPr/>
                </a:tc>
                <a:tc gridSpan="3">
                  <a:txBody>
                    <a:bodyPr/>
                    <a:lstStyle/>
                    <a:p>
                      <a:pPr algn="ctr"/>
                      <a:r>
                        <a:rPr lang="en-US" altLang="zh-CN" sz="700" b="1" dirty="0"/>
                        <a:t>index</a:t>
                      </a:r>
                      <a:endParaRPr lang="zh-CN" altLang="en-US" sz="700" b="1" dirty="0"/>
                    </a:p>
                  </a:txBody>
                  <a:tcPr/>
                </a:tc>
                <a:tc hMerge="1">
                  <a:txBody>
                    <a:bodyPr/>
                    <a:lstStyle/>
                    <a:p>
                      <a:endParaRPr lang="zh-CN" altLang="en-US" sz="1200" b="1" dirty="0"/>
                    </a:p>
                  </a:txBody>
                  <a:tcPr/>
                </a:tc>
                <a:tc hMerge="1">
                  <a:txBody>
                    <a:bodyPr/>
                    <a:lstStyle/>
                    <a:p>
                      <a:endParaRPr lang="zh-CN" altLang="en-US" sz="1200" b="1" dirty="0"/>
                    </a:p>
                  </a:txBody>
                  <a:tcPr/>
                </a:tc>
                <a:tc gridSpan="3">
                  <a:txBody>
                    <a:bodyPr/>
                    <a:lstStyle/>
                    <a:p>
                      <a:pPr algn="ctr"/>
                      <a:r>
                        <a:rPr lang="en-US" altLang="zh-CN" sz="700" b="1" dirty="0"/>
                        <a:t>Base</a:t>
                      </a:r>
                    </a:p>
                  </a:txBody>
                  <a:tcPr/>
                </a:tc>
                <a:tc hMerge="1">
                  <a:txBody>
                    <a:bodyPr/>
                    <a:lstStyle/>
                    <a:p>
                      <a:r>
                        <a:rPr lang="en-US" altLang="zh-CN" sz="1200" b="1" dirty="0"/>
                        <a:t>d</a:t>
                      </a:r>
                      <a:endParaRPr lang="zh-CN" altLang="en-US" sz="1200" b="1" dirty="0"/>
                    </a:p>
                  </a:txBody>
                  <a:tcPr/>
                </a:tc>
                <a:tc hMerge="1">
                  <a:txBody>
                    <a:bodyPr/>
                    <a:lstStyle/>
                    <a:p>
                      <a:r>
                        <a:rPr lang="en-US" altLang="zh-CN" sz="1200" b="1" dirty="0"/>
                        <a:t>w</a:t>
                      </a:r>
                      <a:endParaRPr lang="zh-CN" altLang="en-US" sz="1200" b="1" dirty="0"/>
                    </a:p>
                  </a:txBody>
                  <a:tcPr/>
                </a:tc>
                <a:extLst>
                  <a:ext uri="{0D108BD9-81ED-4DB2-BD59-A6C34878D82A}">
                    <a16:rowId xmlns:a16="http://schemas.microsoft.com/office/drawing/2014/main" val="2046097103"/>
                  </a:ext>
                </a:extLst>
              </a:tr>
              <a:tr h="185677">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extLst>
                  <a:ext uri="{0D108BD9-81ED-4DB2-BD59-A6C34878D82A}">
                    <a16:rowId xmlns:a16="http://schemas.microsoft.com/office/drawing/2014/main" val="3543678504"/>
                  </a:ext>
                </a:extLst>
              </a:tr>
            </a:tbl>
          </a:graphicData>
        </a:graphic>
      </p:graphicFrame>
      <p:sp>
        <p:nvSpPr>
          <p:cNvPr id="20" name="文本框 19">
            <a:extLst>
              <a:ext uri="{FF2B5EF4-FFF2-40B4-BE49-F238E27FC236}">
                <a16:creationId xmlns:a16="http://schemas.microsoft.com/office/drawing/2014/main" id="{9464FCF1-F38E-487F-89EB-BF722EC065E5}"/>
              </a:ext>
            </a:extLst>
          </p:cNvPr>
          <p:cNvSpPr txBox="1"/>
          <p:nvPr/>
        </p:nvSpPr>
        <p:spPr>
          <a:xfrm>
            <a:off x="2629345" y="1015450"/>
            <a:ext cx="341760" cy="276999"/>
          </a:xfrm>
          <a:prstGeom prst="rect">
            <a:avLst/>
          </a:prstGeom>
          <a:noFill/>
        </p:spPr>
        <p:txBody>
          <a:bodyPr wrap="none" rtlCol="0">
            <a:spAutoFit/>
          </a:bodyPr>
          <a:lstStyle/>
          <a:p>
            <a:r>
              <a:rPr lang="en-US" altLang="zh-CN" sz="1200" b="1" dirty="0"/>
              <a:t>03</a:t>
            </a:r>
            <a:endParaRPr lang="zh-CN" altLang="en-US" sz="1200" b="1" dirty="0"/>
          </a:p>
        </p:txBody>
      </p:sp>
      <p:cxnSp>
        <p:nvCxnSpPr>
          <p:cNvPr id="8" name="直接箭头连接符 7">
            <a:extLst>
              <a:ext uri="{FF2B5EF4-FFF2-40B4-BE49-F238E27FC236}">
                <a16:creationId xmlns:a16="http://schemas.microsoft.com/office/drawing/2014/main" id="{395C5613-A960-467A-8298-EBCADF0AD481}"/>
              </a:ext>
            </a:extLst>
          </p:cNvPr>
          <p:cNvCxnSpPr/>
          <p:nvPr/>
        </p:nvCxnSpPr>
        <p:spPr>
          <a:xfrm flipH="1">
            <a:off x="1115616" y="2564904"/>
            <a:ext cx="1008112" cy="37444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0DC42CF3-3146-4764-90A3-E03D03C30C23}"/>
              </a:ext>
            </a:extLst>
          </p:cNvPr>
          <p:cNvPicPr>
            <a:picLocks noChangeAspect="1"/>
          </p:cNvPicPr>
          <p:nvPr/>
        </p:nvPicPr>
        <p:blipFill>
          <a:blip r:embed="rId2"/>
          <a:stretch>
            <a:fillRect/>
          </a:stretch>
        </p:blipFill>
        <p:spPr>
          <a:xfrm>
            <a:off x="6369446" y="2217744"/>
            <a:ext cx="2739058" cy="390741"/>
          </a:xfrm>
          <a:prstGeom prst="rect">
            <a:avLst/>
          </a:prstGeom>
        </p:spPr>
      </p:pic>
      <p:cxnSp>
        <p:nvCxnSpPr>
          <p:cNvPr id="21" name="直接箭头连接符 20">
            <a:extLst>
              <a:ext uri="{FF2B5EF4-FFF2-40B4-BE49-F238E27FC236}">
                <a16:creationId xmlns:a16="http://schemas.microsoft.com/office/drawing/2014/main" id="{9C86ACC8-D01A-43BB-8004-057C2A9AEEDF}"/>
              </a:ext>
            </a:extLst>
          </p:cNvPr>
          <p:cNvCxnSpPr/>
          <p:nvPr/>
        </p:nvCxnSpPr>
        <p:spPr>
          <a:xfrm>
            <a:off x="3779912" y="3068960"/>
            <a:ext cx="2520280" cy="2880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1869A468-C1D0-4401-AC0B-6A571A1007D6}"/>
              </a:ext>
            </a:extLst>
          </p:cNvPr>
          <p:cNvCxnSpPr/>
          <p:nvPr/>
        </p:nvCxnSpPr>
        <p:spPr>
          <a:xfrm flipV="1">
            <a:off x="8100392" y="2636912"/>
            <a:ext cx="288032" cy="576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2816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116632"/>
            <a:ext cx="8229600" cy="4525963"/>
          </a:xfrm>
        </p:spPr>
        <p:txBody>
          <a:bodyPr/>
          <a:lstStyle/>
          <a:p>
            <a:r>
              <a:rPr lang="zh-CN" altLang="en-US" sz="1400" b="1" dirty="0"/>
              <a:t>例</a:t>
            </a:r>
            <a:r>
              <a:rPr lang="en-US" altLang="zh-CN" sz="1400" b="1" dirty="0"/>
              <a:t>5.5</a:t>
            </a:r>
            <a:r>
              <a:rPr lang="zh-CN" altLang="en-US" sz="1400" b="1" dirty="0"/>
              <a:t>：假设在一个基于</a:t>
            </a:r>
            <a:r>
              <a:rPr lang="en-US" altLang="zh-CN" sz="1400" b="1" dirty="0"/>
              <a:t>Intel x86</a:t>
            </a:r>
            <a:r>
              <a:rPr lang="zh-CN" altLang="en-US" sz="1400" b="1" dirty="0"/>
              <a:t>指令集的</a:t>
            </a:r>
            <a:r>
              <a:rPr lang="en-US" altLang="zh-CN" sz="1400" b="1" dirty="0"/>
              <a:t>32</a:t>
            </a:r>
            <a:r>
              <a:rPr lang="zh-CN" altLang="en-US" sz="1400" b="1" dirty="0"/>
              <a:t>位运行环境中，有如下指令字：</a:t>
            </a:r>
            <a:endParaRPr lang="en-US" altLang="zh-CN" sz="1400" b="1" dirty="0"/>
          </a:p>
          <a:p>
            <a:r>
              <a:rPr lang="zh-CN" altLang="en-US" sz="1400" b="1" dirty="0"/>
              <a:t>（</a:t>
            </a:r>
            <a:r>
              <a:rPr lang="en-US" altLang="zh-CN" sz="1400" b="1" dirty="0"/>
              <a:t>1</a:t>
            </a:r>
            <a:r>
              <a:rPr lang="zh-CN" altLang="en-US" sz="1400" b="1" dirty="0"/>
              <a:t>）</a:t>
            </a:r>
            <a:r>
              <a:rPr lang="en-US" altLang="zh-CN" sz="1400" b="1" dirty="0"/>
              <a:t>01C2H</a:t>
            </a:r>
            <a:r>
              <a:rPr lang="zh-CN" altLang="en-US" sz="1400" b="1" dirty="0"/>
              <a:t>；（</a:t>
            </a:r>
            <a:r>
              <a:rPr lang="en-US" altLang="zh-CN" sz="1400" b="1" dirty="0"/>
              <a:t>2</a:t>
            </a:r>
            <a:r>
              <a:rPr lang="zh-CN" altLang="en-US" sz="1400" b="1" dirty="0"/>
              <a:t>）</a:t>
            </a:r>
            <a:r>
              <a:rPr lang="en-US" altLang="zh-CN" sz="1400" b="1" dirty="0"/>
              <a:t>2E 033BH</a:t>
            </a:r>
            <a:r>
              <a:rPr lang="zh-CN" altLang="en-US" sz="1400" b="1" dirty="0"/>
              <a:t>；（</a:t>
            </a:r>
            <a:r>
              <a:rPr lang="en-US" altLang="zh-CN" sz="1400" b="1" dirty="0"/>
              <a:t>3</a:t>
            </a:r>
            <a:r>
              <a:rPr lang="zh-CN" altLang="en-US" sz="1400" b="1" dirty="0"/>
              <a:t>）</a:t>
            </a:r>
            <a:r>
              <a:rPr lang="en-US" altLang="zh-CN" sz="1400" b="1" dirty="0"/>
              <a:t>034C BB66H</a:t>
            </a:r>
            <a:r>
              <a:rPr lang="zh-CN" altLang="en-US" sz="1400" b="1" dirty="0"/>
              <a:t>；（</a:t>
            </a:r>
            <a:r>
              <a:rPr lang="en-US" altLang="zh-CN" sz="1400" b="1" dirty="0"/>
              <a:t>4</a:t>
            </a:r>
            <a:r>
              <a:rPr lang="zh-CN" altLang="en-US" sz="1400" b="1" dirty="0"/>
              <a:t>）</a:t>
            </a:r>
            <a:r>
              <a:rPr lang="en-US" altLang="zh-CN" sz="1400" b="1" dirty="0">
                <a:solidFill>
                  <a:srgbClr val="FF0000"/>
                </a:solidFill>
              </a:rPr>
              <a:t>8304 BB66H</a:t>
            </a:r>
          </a:p>
          <a:p>
            <a:r>
              <a:rPr lang="zh-CN" altLang="en-US" sz="1400" b="1" dirty="0"/>
              <a:t>请结合表</a:t>
            </a:r>
            <a:r>
              <a:rPr lang="en-US" altLang="zh-CN" sz="1400" b="1" dirty="0"/>
              <a:t>5.5</a:t>
            </a:r>
            <a:r>
              <a:rPr lang="zh-CN" altLang="en-US" sz="1400" b="1" dirty="0"/>
              <a:t>所示的指令操作码给出对应指令字的汇编代码。</a:t>
            </a:r>
            <a:endParaRPr lang="en-US" altLang="zh-CN" sz="1400" b="1" dirty="0"/>
          </a:p>
          <a:p>
            <a:endParaRPr lang="en-US" altLang="zh-CN" sz="1400" b="1" dirty="0"/>
          </a:p>
          <a:p>
            <a:r>
              <a:rPr lang="zh-CN" altLang="en-US" sz="1400" b="1" dirty="0"/>
              <a:t>解：</a:t>
            </a:r>
            <a:endParaRPr lang="en-US" altLang="zh-CN" sz="1400" b="1" dirty="0"/>
          </a:p>
          <a:p>
            <a:endParaRPr lang="en-US" altLang="zh-CN" sz="1400" b="1" dirty="0"/>
          </a:p>
          <a:p>
            <a:r>
              <a:rPr lang="zh-CN" altLang="en-US" sz="1400" b="1" dirty="0"/>
              <a:t>（</a:t>
            </a:r>
            <a:r>
              <a:rPr lang="en-US" altLang="zh-CN" sz="1400" b="1" dirty="0"/>
              <a:t>4</a:t>
            </a:r>
            <a:r>
              <a:rPr lang="zh-CN" altLang="en-US" sz="1400" b="1" dirty="0"/>
              <a:t>）</a:t>
            </a:r>
            <a:endParaRPr lang="en-US" altLang="zh-CN" sz="1400" b="1" dirty="0"/>
          </a:p>
          <a:p>
            <a:pPr lvl="1"/>
            <a:r>
              <a:rPr lang="zh-CN" altLang="en-US" sz="1200" b="1" dirty="0"/>
              <a:t>指令字</a:t>
            </a:r>
            <a:r>
              <a:rPr lang="en-US" altLang="zh-CN" sz="1200" b="1" dirty="0"/>
              <a:t>8304 BB66H</a:t>
            </a:r>
            <a:r>
              <a:rPr lang="zh-CN" altLang="en-US" sz="1200" b="1" dirty="0"/>
              <a:t>的指令格式如图</a:t>
            </a:r>
            <a:r>
              <a:rPr lang="en-US" altLang="zh-CN" sz="1200" b="1" dirty="0"/>
              <a:t>5.23</a:t>
            </a:r>
            <a:r>
              <a:rPr lang="zh-CN" altLang="en-US" sz="1200" b="1" dirty="0"/>
              <a:t>所示：</a:t>
            </a:r>
            <a:endParaRPr lang="en-US" altLang="zh-CN" sz="1200" b="1" dirty="0"/>
          </a:p>
          <a:p>
            <a:pPr lvl="1"/>
            <a:endParaRPr lang="en-US" altLang="zh-CN" sz="1200" b="1" dirty="0"/>
          </a:p>
          <a:p>
            <a:pPr lvl="1"/>
            <a:r>
              <a:rPr lang="zh-CN" altLang="en-US" sz="1200" b="1" dirty="0"/>
              <a:t>操作码</a:t>
            </a:r>
            <a:r>
              <a:rPr lang="en-US" altLang="zh-CN" sz="1200" b="1" dirty="0"/>
              <a:t>=83</a:t>
            </a:r>
            <a:r>
              <a:rPr lang="zh-CN" altLang="en-US" sz="1200" b="1" dirty="0"/>
              <a:t>，且</a:t>
            </a:r>
            <a:r>
              <a:rPr lang="en-US" altLang="zh-CN" sz="1200" b="1" dirty="0"/>
              <a:t>d=1</a:t>
            </a:r>
            <a:r>
              <a:rPr lang="zh-CN" altLang="en-US" sz="1200" b="1" dirty="0"/>
              <a:t>、</a:t>
            </a:r>
            <a:r>
              <a:rPr lang="en-US" altLang="zh-CN" sz="1200" b="1" dirty="0"/>
              <a:t>w=1</a:t>
            </a:r>
            <a:r>
              <a:rPr lang="zh-CN" altLang="en-US" sz="1200" b="1" dirty="0"/>
              <a:t>，表示为“</a:t>
            </a:r>
            <a:r>
              <a:rPr lang="en-US" altLang="zh-CN" sz="1200" b="1" dirty="0">
                <a:solidFill>
                  <a:srgbClr val="FF0000"/>
                </a:solidFill>
              </a:rPr>
              <a:t>ADD r/m32,</a:t>
            </a:r>
            <a:r>
              <a:rPr lang="zh-CN" altLang="en-US" sz="1200" b="1" dirty="0">
                <a:solidFill>
                  <a:srgbClr val="FF0000"/>
                </a:solidFill>
              </a:rPr>
              <a:t> </a:t>
            </a:r>
            <a:r>
              <a:rPr lang="en-US" altLang="zh-CN" sz="1200" b="1" dirty="0">
                <a:solidFill>
                  <a:srgbClr val="FF0000"/>
                </a:solidFill>
              </a:rPr>
              <a:t>imm8</a:t>
            </a:r>
            <a:r>
              <a:rPr lang="zh-CN" altLang="en-US" sz="1200" b="1" dirty="0"/>
              <a:t>”指令</a:t>
            </a:r>
            <a:endParaRPr lang="en-US" altLang="zh-CN" sz="1200" b="1" dirty="0"/>
          </a:p>
          <a:p>
            <a:pPr lvl="1"/>
            <a:endParaRPr lang="en-US" altLang="zh-CN" sz="1200" b="1" dirty="0"/>
          </a:p>
          <a:p>
            <a:pPr lvl="1"/>
            <a:r>
              <a:rPr lang="en-US" altLang="zh-CN" sz="1200" b="1" dirty="0"/>
              <a:t>Mod=00</a:t>
            </a:r>
            <a:r>
              <a:rPr lang="zh-CN" altLang="en-US" sz="1200" b="1" dirty="0"/>
              <a:t>，</a:t>
            </a:r>
            <a:r>
              <a:rPr lang="en-US" altLang="zh-CN" sz="1200" b="1" dirty="0"/>
              <a:t>R/M=100</a:t>
            </a:r>
            <a:r>
              <a:rPr lang="zh-CN" altLang="en-US" sz="1200" b="1" dirty="0"/>
              <a:t>，表示是基址</a:t>
            </a:r>
            <a:r>
              <a:rPr lang="en-US" altLang="zh-CN" sz="1200" b="1" dirty="0"/>
              <a:t>+</a:t>
            </a:r>
            <a:r>
              <a:rPr lang="zh-CN" altLang="en-US" sz="1200" b="1" dirty="0"/>
              <a:t>比例变址寻址，因此指令为“</a:t>
            </a:r>
            <a:r>
              <a:rPr lang="en-US" altLang="zh-CN" sz="1200" b="1" dirty="0">
                <a:solidFill>
                  <a:srgbClr val="FF0000"/>
                </a:solidFill>
              </a:rPr>
              <a:t>ADD m32, imm8</a:t>
            </a:r>
            <a:r>
              <a:rPr lang="zh-CN" altLang="en-US" sz="1200" b="1" dirty="0"/>
              <a:t>”</a:t>
            </a:r>
            <a:endParaRPr lang="en-US" altLang="zh-CN" sz="1200" b="1" dirty="0"/>
          </a:p>
          <a:p>
            <a:pPr lvl="1"/>
            <a:endParaRPr lang="en-US" altLang="zh-CN" sz="1200" b="1" dirty="0"/>
          </a:p>
          <a:p>
            <a:pPr lvl="1"/>
            <a:r>
              <a:rPr lang="en-US" altLang="zh-CN" sz="1200" b="1" dirty="0"/>
              <a:t>EA=SIB= R[Base] + 2</a:t>
            </a:r>
            <a:r>
              <a:rPr lang="en-US" altLang="zh-CN" sz="1200" b="1" baseline="30000" dirty="0"/>
              <a:t>Scale </a:t>
            </a:r>
            <a:r>
              <a:rPr lang="en-US" altLang="zh-CN" sz="1200" b="1" dirty="0"/>
              <a:t>x R[Index]</a:t>
            </a:r>
            <a:r>
              <a:rPr lang="zh-CN" altLang="en-US" sz="1200" b="1" dirty="0"/>
              <a:t>；</a:t>
            </a:r>
            <a:r>
              <a:rPr lang="en-US" altLang="zh-CN" sz="1200" b="1" dirty="0"/>
              <a:t>Base=011</a:t>
            </a:r>
            <a:r>
              <a:rPr lang="zh-CN" altLang="en-US" sz="1200" b="1" dirty="0"/>
              <a:t>，因此</a:t>
            </a:r>
            <a:r>
              <a:rPr lang="en-US" altLang="zh-CN" sz="1200" b="1" dirty="0"/>
              <a:t>R[Base]=EBX</a:t>
            </a:r>
            <a:r>
              <a:rPr lang="zh-CN" altLang="en-US" sz="1200" b="1" dirty="0"/>
              <a:t>；</a:t>
            </a:r>
            <a:r>
              <a:rPr lang="en-US" altLang="zh-CN" sz="1200" b="1" dirty="0"/>
              <a:t>Index=111</a:t>
            </a:r>
            <a:r>
              <a:rPr lang="zh-CN" altLang="en-US" sz="1200" b="1" dirty="0"/>
              <a:t>，因此</a:t>
            </a:r>
            <a:r>
              <a:rPr lang="en-US" altLang="zh-CN" sz="1200" b="1" dirty="0"/>
              <a:t>R[Index]=EDI</a:t>
            </a:r>
            <a:r>
              <a:rPr lang="zh-CN" altLang="en-US" sz="1200" b="1" dirty="0"/>
              <a:t>；</a:t>
            </a:r>
            <a:r>
              <a:rPr lang="en-US" altLang="zh-CN" sz="1200" b="1" dirty="0"/>
              <a:t>Scale=10</a:t>
            </a:r>
            <a:r>
              <a:rPr lang="zh-CN" altLang="en-US" sz="1200" b="1" dirty="0"/>
              <a:t>，因此</a:t>
            </a:r>
            <a:r>
              <a:rPr lang="en-US" altLang="zh-CN" sz="1200" b="1" dirty="0"/>
              <a:t>2</a:t>
            </a:r>
            <a:r>
              <a:rPr lang="en-US" altLang="zh-CN" sz="1200" b="1" baseline="30000" dirty="0"/>
              <a:t>Scale</a:t>
            </a:r>
            <a:r>
              <a:rPr lang="en-US" altLang="zh-CN" sz="1200" b="1" dirty="0"/>
              <a:t>=4</a:t>
            </a:r>
            <a:r>
              <a:rPr lang="zh-CN" altLang="en-US" sz="1200" b="1" dirty="0"/>
              <a:t>；因此</a:t>
            </a:r>
            <a:r>
              <a:rPr lang="en-US" altLang="zh-CN" sz="1200" b="1" dirty="0"/>
              <a:t>m32</a:t>
            </a:r>
            <a:r>
              <a:rPr lang="zh-CN" altLang="en-US" sz="1200" b="1" dirty="0"/>
              <a:t>为</a:t>
            </a:r>
            <a:r>
              <a:rPr lang="en-US" altLang="zh-CN" sz="1200" b="1" dirty="0"/>
              <a:t>[EBX+EDI*4]</a:t>
            </a:r>
          </a:p>
          <a:p>
            <a:pPr lvl="1"/>
            <a:endParaRPr lang="en-US" altLang="zh-CN" sz="1200" b="1" dirty="0"/>
          </a:p>
          <a:p>
            <a:pPr lvl="1"/>
            <a:r>
              <a:rPr lang="zh-CN" altLang="en-US" sz="1200" b="1" dirty="0"/>
              <a:t>此时，</a:t>
            </a:r>
            <a:r>
              <a:rPr lang="en-US" altLang="zh-CN" sz="1200" b="1" dirty="0"/>
              <a:t>Reg/OP=000</a:t>
            </a:r>
            <a:r>
              <a:rPr lang="zh-CN" altLang="en-US" sz="1200" b="1" dirty="0"/>
              <a:t>，为扩展操作码；因此指令字</a:t>
            </a:r>
            <a:r>
              <a:rPr lang="en-US" altLang="zh-CN" sz="1200" b="1" dirty="0"/>
              <a:t>8304 BB66H</a:t>
            </a:r>
            <a:r>
              <a:rPr lang="zh-CN" altLang="en-US" sz="1200" b="1" dirty="0"/>
              <a:t>对应的指令为“</a:t>
            </a:r>
            <a:r>
              <a:rPr lang="en-US" altLang="zh-CN" sz="1200" b="1" dirty="0">
                <a:solidFill>
                  <a:srgbClr val="FF0000"/>
                </a:solidFill>
              </a:rPr>
              <a:t>ADD [EBX+EDI*4], 66</a:t>
            </a:r>
            <a:r>
              <a:rPr lang="zh-CN" altLang="en-US" sz="1200" b="1" dirty="0"/>
              <a:t>”</a:t>
            </a:r>
            <a:endParaRPr lang="en-US" altLang="zh-CN" sz="1000" b="1" dirty="0"/>
          </a:p>
          <a:p>
            <a:pPr lvl="1"/>
            <a:endParaRPr lang="en-US" altLang="zh-CN" sz="1000" b="1" dirty="0"/>
          </a:p>
          <a:p>
            <a:endParaRPr lang="en-US" altLang="zh-CN" sz="1400" b="1" dirty="0"/>
          </a:p>
          <a:p>
            <a:endParaRPr lang="en-US" altLang="zh-CN" sz="1400" b="1" dirty="0"/>
          </a:p>
          <a:p>
            <a:endParaRPr lang="en-US" altLang="zh-CN" sz="1400" b="1" dirty="0"/>
          </a:p>
          <a:p>
            <a:endParaRPr lang="en-US" altLang="zh-CN" sz="1400" b="1" dirty="0"/>
          </a:p>
          <a:p>
            <a:pPr lvl="2"/>
            <a:endParaRPr lang="en-US" altLang="zh-CN" sz="1400" b="1" dirty="0"/>
          </a:p>
          <a:p>
            <a:pPr lvl="2"/>
            <a:endParaRPr lang="zh-CN" altLang="en-US" sz="1400" b="1" dirty="0"/>
          </a:p>
        </p:txBody>
      </p:sp>
      <p:graphicFrame>
        <p:nvGraphicFramePr>
          <p:cNvPr id="2" name="表格 3">
            <a:extLst>
              <a:ext uri="{FF2B5EF4-FFF2-40B4-BE49-F238E27FC236}">
                <a16:creationId xmlns:a16="http://schemas.microsoft.com/office/drawing/2014/main" id="{44B7C7A5-967D-4B38-8E36-3FFB1B10EC17}"/>
              </a:ext>
            </a:extLst>
          </p:cNvPr>
          <p:cNvGraphicFramePr>
            <a:graphicFrameLocks noGrp="1"/>
          </p:cNvGraphicFramePr>
          <p:nvPr>
            <p:extLst>
              <p:ext uri="{D42A27DB-BD31-4B8C-83A1-F6EECF244321}">
                <p14:modId xmlns:p14="http://schemas.microsoft.com/office/powerpoint/2010/main" val="1037213432"/>
              </p:ext>
            </p:extLst>
          </p:nvPr>
        </p:nvGraphicFramePr>
        <p:xfrm>
          <a:off x="1907704" y="1232044"/>
          <a:ext cx="1666240" cy="3962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76155010"/>
                    </a:ext>
                  </a:extLst>
                </a:gridCol>
                <a:gridCol w="208280">
                  <a:extLst>
                    <a:ext uri="{9D8B030D-6E8A-4147-A177-3AD203B41FA5}">
                      <a16:colId xmlns:a16="http://schemas.microsoft.com/office/drawing/2014/main" val="3843554800"/>
                    </a:ext>
                  </a:extLst>
                </a:gridCol>
                <a:gridCol w="208280">
                  <a:extLst>
                    <a:ext uri="{9D8B030D-6E8A-4147-A177-3AD203B41FA5}">
                      <a16:colId xmlns:a16="http://schemas.microsoft.com/office/drawing/2014/main" val="3939858793"/>
                    </a:ext>
                  </a:extLst>
                </a:gridCol>
                <a:gridCol w="208280">
                  <a:extLst>
                    <a:ext uri="{9D8B030D-6E8A-4147-A177-3AD203B41FA5}">
                      <a16:colId xmlns:a16="http://schemas.microsoft.com/office/drawing/2014/main" val="4022389101"/>
                    </a:ext>
                  </a:extLst>
                </a:gridCol>
                <a:gridCol w="208280">
                  <a:extLst>
                    <a:ext uri="{9D8B030D-6E8A-4147-A177-3AD203B41FA5}">
                      <a16:colId xmlns:a16="http://schemas.microsoft.com/office/drawing/2014/main" val="2931487735"/>
                    </a:ext>
                  </a:extLst>
                </a:gridCol>
                <a:gridCol w="208280">
                  <a:extLst>
                    <a:ext uri="{9D8B030D-6E8A-4147-A177-3AD203B41FA5}">
                      <a16:colId xmlns:a16="http://schemas.microsoft.com/office/drawing/2014/main" val="1865540837"/>
                    </a:ext>
                  </a:extLst>
                </a:gridCol>
                <a:gridCol w="208280">
                  <a:extLst>
                    <a:ext uri="{9D8B030D-6E8A-4147-A177-3AD203B41FA5}">
                      <a16:colId xmlns:a16="http://schemas.microsoft.com/office/drawing/2014/main" val="2540173957"/>
                    </a:ext>
                  </a:extLst>
                </a:gridCol>
                <a:gridCol w="208280">
                  <a:extLst>
                    <a:ext uri="{9D8B030D-6E8A-4147-A177-3AD203B41FA5}">
                      <a16:colId xmlns:a16="http://schemas.microsoft.com/office/drawing/2014/main" val="1881891589"/>
                    </a:ext>
                  </a:extLst>
                </a:gridCol>
              </a:tblGrid>
              <a:tr h="171833">
                <a:tc gridSpan="6">
                  <a:txBody>
                    <a:bodyPr/>
                    <a:lstStyle/>
                    <a:p>
                      <a:pPr algn="ctr"/>
                      <a:r>
                        <a:rPr lang="en-US" altLang="zh-CN" sz="700" b="1" dirty="0"/>
                        <a:t>OP</a:t>
                      </a:r>
                      <a:endParaRPr lang="zh-CN" altLang="en-US" sz="700" b="1"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a:txBody>
                    <a:bodyPr/>
                    <a:lstStyle/>
                    <a:p>
                      <a:pPr algn="ctr"/>
                      <a:r>
                        <a:rPr lang="en-US" altLang="zh-CN" sz="700" b="1" dirty="0"/>
                        <a:t>d</a:t>
                      </a:r>
                      <a:endParaRPr lang="zh-CN" altLang="en-US" sz="700" b="1" dirty="0"/>
                    </a:p>
                  </a:txBody>
                  <a:tcPr/>
                </a:tc>
                <a:tc>
                  <a:txBody>
                    <a:bodyPr/>
                    <a:lstStyle/>
                    <a:p>
                      <a:pPr algn="ctr"/>
                      <a:r>
                        <a:rPr lang="en-US" altLang="zh-CN" sz="700" b="1" dirty="0"/>
                        <a:t>w</a:t>
                      </a:r>
                      <a:endParaRPr lang="zh-CN" altLang="en-US" sz="700" b="1" dirty="0"/>
                    </a:p>
                  </a:txBody>
                  <a:tcPr/>
                </a:tc>
                <a:extLst>
                  <a:ext uri="{0D108BD9-81ED-4DB2-BD59-A6C34878D82A}">
                    <a16:rowId xmlns:a16="http://schemas.microsoft.com/office/drawing/2014/main" val="2046097103"/>
                  </a:ext>
                </a:extLst>
              </a:tr>
              <a:tr h="177088">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highlight>
                            <a:srgbClr val="FFFF00"/>
                          </a:highlight>
                        </a:rPr>
                        <a:t>0</a:t>
                      </a:r>
                      <a:endParaRPr lang="zh-CN" altLang="en-US" sz="700" b="1" dirty="0">
                        <a:highlight>
                          <a:srgbClr val="FFFF00"/>
                        </a:highlight>
                      </a:endParaRPr>
                    </a:p>
                  </a:txBody>
                  <a:tcPr/>
                </a:tc>
                <a:tc>
                  <a:txBody>
                    <a:bodyPr/>
                    <a:lstStyle/>
                    <a:p>
                      <a:pPr algn="ctr"/>
                      <a:r>
                        <a:rPr lang="en-US" altLang="zh-CN" sz="700" b="1" dirty="0">
                          <a:highlight>
                            <a:srgbClr val="FFFF00"/>
                          </a:highlight>
                        </a:rPr>
                        <a:t>0</a:t>
                      </a:r>
                      <a:endParaRPr lang="zh-CN" altLang="en-US" sz="700" b="1" dirty="0">
                        <a:highlight>
                          <a:srgbClr val="FFFF00"/>
                        </a:highlight>
                      </a:endParaRPr>
                    </a:p>
                  </a:txBody>
                  <a:tcPr/>
                </a:tc>
                <a:tc>
                  <a:txBody>
                    <a:bodyPr/>
                    <a:lstStyle/>
                    <a:p>
                      <a:pPr algn="ctr"/>
                      <a:r>
                        <a:rPr lang="en-US" altLang="zh-CN" sz="700" b="1" dirty="0">
                          <a:highlight>
                            <a:srgbClr val="FFFF00"/>
                          </a:highlight>
                        </a:rPr>
                        <a:t>0</a:t>
                      </a:r>
                      <a:endParaRPr lang="zh-CN" altLang="en-US" sz="700" b="1" dirty="0">
                        <a:highlight>
                          <a:srgbClr val="FFFF00"/>
                        </a:highlight>
                      </a:endParaRPr>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extLst>
                  <a:ext uri="{0D108BD9-81ED-4DB2-BD59-A6C34878D82A}">
                    <a16:rowId xmlns:a16="http://schemas.microsoft.com/office/drawing/2014/main" val="3543678504"/>
                  </a:ext>
                </a:extLst>
              </a:tr>
            </a:tbl>
          </a:graphicData>
        </a:graphic>
      </p:graphicFrame>
      <p:graphicFrame>
        <p:nvGraphicFramePr>
          <p:cNvPr id="6" name="表格 3">
            <a:extLst>
              <a:ext uri="{FF2B5EF4-FFF2-40B4-BE49-F238E27FC236}">
                <a16:creationId xmlns:a16="http://schemas.microsoft.com/office/drawing/2014/main" id="{6908E94C-63A0-494F-B89F-FCDDF3E92F4E}"/>
              </a:ext>
            </a:extLst>
          </p:cNvPr>
          <p:cNvGraphicFramePr>
            <a:graphicFrameLocks noGrp="1"/>
          </p:cNvGraphicFramePr>
          <p:nvPr>
            <p:extLst>
              <p:ext uri="{D42A27DB-BD31-4B8C-83A1-F6EECF244321}">
                <p14:modId xmlns:p14="http://schemas.microsoft.com/office/powerpoint/2010/main" val="2393269407"/>
              </p:ext>
            </p:extLst>
          </p:nvPr>
        </p:nvGraphicFramePr>
        <p:xfrm>
          <a:off x="3746708" y="1209611"/>
          <a:ext cx="1666240" cy="3962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76155010"/>
                    </a:ext>
                  </a:extLst>
                </a:gridCol>
                <a:gridCol w="208280">
                  <a:extLst>
                    <a:ext uri="{9D8B030D-6E8A-4147-A177-3AD203B41FA5}">
                      <a16:colId xmlns:a16="http://schemas.microsoft.com/office/drawing/2014/main" val="3843554800"/>
                    </a:ext>
                  </a:extLst>
                </a:gridCol>
                <a:gridCol w="208280">
                  <a:extLst>
                    <a:ext uri="{9D8B030D-6E8A-4147-A177-3AD203B41FA5}">
                      <a16:colId xmlns:a16="http://schemas.microsoft.com/office/drawing/2014/main" val="3939858793"/>
                    </a:ext>
                  </a:extLst>
                </a:gridCol>
                <a:gridCol w="208280">
                  <a:extLst>
                    <a:ext uri="{9D8B030D-6E8A-4147-A177-3AD203B41FA5}">
                      <a16:colId xmlns:a16="http://schemas.microsoft.com/office/drawing/2014/main" val="4022389101"/>
                    </a:ext>
                  </a:extLst>
                </a:gridCol>
                <a:gridCol w="208280">
                  <a:extLst>
                    <a:ext uri="{9D8B030D-6E8A-4147-A177-3AD203B41FA5}">
                      <a16:colId xmlns:a16="http://schemas.microsoft.com/office/drawing/2014/main" val="2931487735"/>
                    </a:ext>
                  </a:extLst>
                </a:gridCol>
                <a:gridCol w="208280">
                  <a:extLst>
                    <a:ext uri="{9D8B030D-6E8A-4147-A177-3AD203B41FA5}">
                      <a16:colId xmlns:a16="http://schemas.microsoft.com/office/drawing/2014/main" val="1865540837"/>
                    </a:ext>
                  </a:extLst>
                </a:gridCol>
                <a:gridCol w="208280">
                  <a:extLst>
                    <a:ext uri="{9D8B030D-6E8A-4147-A177-3AD203B41FA5}">
                      <a16:colId xmlns:a16="http://schemas.microsoft.com/office/drawing/2014/main" val="2540173957"/>
                    </a:ext>
                  </a:extLst>
                </a:gridCol>
                <a:gridCol w="208280">
                  <a:extLst>
                    <a:ext uri="{9D8B030D-6E8A-4147-A177-3AD203B41FA5}">
                      <a16:colId xmlns:a16="http://schemas.microsoft.com/office/drawing/2014/main" val="1881891589"/>
                    </a:ext>
                  </a:extLst>
                </a:gridCol>
              </a:tblGrid>
              <a:tr h="185677">
                <a:tc gridSpan="2">
                  <a:txBody>
                    <a:bodyPr/>
                    <a:lstStyle/>
                    <a:p>
                      <a:pPr algn="ctr"/>
                      <a:r>
                        <a:rPr lang="en-US" altLang="zh-CN" sz="700" b="1" dirty="0"/>
                        <a:t>Mod</a:t>
                      </a:r>
                      <a:endParaRPr lang="zh-CN" altLang="en-US" sz="700" b="1" dirty="0"/>
                    </a:p>
                  </a:txBody>
                  <a:tcPr/>
                </a:tc>
                <a:tc hMerge="1">
                  <a:txBody>
                    <a:bodyPr/>
                    <a:lstStyle/>
                    <a:p>
                      <a:endParaRPr lang="zh-CN" altLang="en-US" sz="1200" b="1" dirty="0"/>
                    </a:p>
                  </a:txBody>
                  <a:tcPr/>
                </a:tc>
                <a:tc gridSpan="3">
                  <a:txBody>
                    <a:bodyPr/>
                    <a:lstStyle/>
                    <a:p>
                      <a:pPr algn="ctr"/>
                      <a:r>
                        <a:rPr lang="en-US" altLang="zh-CN" sz="700" b="1" dirty="0"/>
                        <a:t>Reg/OP</a:t>
                      </a:r>
                      <a:endParaRPr lang="zh-CN" altLang="en-US" sz="700" b="1" dirty="0"/>
                    </a:p>
                  </a:txBody>
                  <a:tcPr/>
                </a:tc>
                <a:tc hMerge="1">
                  <a:txBody>
                    <a:bodyPr/>
                    <a:lstStyle/>
                    <a:p>
                      <a:endParaRPr lang="zh-CN" altLang="en-US" sz="1200" b="1" dirty="0"/>
                    </a:p>
                  </a:txBody>
                  <a:tcPr/>
                </a:tc>
                <a:tc hMerge="1">
                  <a:txBody>
                    <a:bodyPr/>
                    <a:lstStyle/>
                    <a:p>
                      <a:endParaRPr lang="zh-CN" altLang="en-US" sz="1200" b="1" dirty="0"/>
                    </a:p>
                  </a:txBody>
                  <a:tcPr/>
                </a:tc>
                <a:tc gridSpan="3">
                  <a:txBody>
                    <a:bodyPr/>
                    <a:lstStyle/>
                    <a:p>
                      <a:pPr algn="ctr"/>
                      <a:r>
                        <a:rPr lang="en-US" altLang="zh-CN" sz="700" b="1" dirty="0"/>
                        <a:t>R/M</a:t>
                      </a:r>
                    </a:p>
                  </a:txBody>
                  <a:tcPr/>
                </a:tc>
                <a:tc hMerge="1">
                  <a:txBody>
                    <a:bodyPr/>
                    <a:lstStyle/>
                    <a:p>
                      <a:r>
                        <a:rPr lang="en-US" altLang="zh-CN" sz="1200" b="1" dirty="0"/>
                        <a:t>d</a:t>
                      </a:r>
                      <a:endParaRPr lang="zh-CN" altLang="en-US" sz="1200" b="1" dirty="0"/>
                    </a:p>
                  </a:txBody>
                  <a:tcPr/>
                </a:tc>
                <a:tc hMerge="1">
                  <a:txBody>
                    <a:bodyPr/>
                    <a:lstStyle/>
                    <a:p>
                      <a:r>
                        <a:rPr lang="en-US" altLang="zh-CN" sz="1200" b="1" dirty="0"/>
                        <a:t>w</a:t>
                      </a:r>
                      <a:endParaRPr lang="zh-CN" altLang="en-US" sz="1200" b="1" dirty="0"/>
                    </a:p>
                  </a:txBody>
                  <a:tcPr/>
                </a:tc>
                <a:extLst>
                  <a:ext uri="{0D108BD9-81ED-4DB2-BD59-A6C34878D82A}">
                    <a16:rowId xmlns:a16="http://schemas.microsoft.com/office/drawing/2014/main" val="2046097103"/>
                  </a:ext>
                </a:extLst>
              </a:tr>
              <a:tr h="185677">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extLst>
                  <a:ext uri="{0D108BD9-81ED-4DB2-BD59-A6C34878D82A}">
                    <a16:rowId xmlns:a16="http://schemas.microsoft.com/office/drawing/2014/main" val="3543678504"/>
                  </a:ext>
                </a:extLst>
              </a:tr>
            </a:tbl>
          </a:graphicData>
        </a:graphic>
      </p:graphicFrame>
      <p:sp>
        <p:nvSpPr>
          <p:cNvPr id="4" name="文本框 3">
            <a:extLst>
              <a:ext uri="{FF2B5EF4-FFF2-40B4-BE49-F238E27FC236}">
                <a16:creationId xmlns:a16="http://schemas.microsoft.com/office/drawing/2014/main" id="{5DC0F27D-AB01-4175-B4C1-ECB411637DB5}"/>
              </a:ext>
            </a:extLst>
          </p:cNvPr>
          <p:cNvSpPr txBox="1"/>
          <p:nvPr/>
        </p:nvSpPr>
        <p:spPr>
          <a:xfrm>
            <a:off x="4427984" y="991360"/>
            <a:ext cx="341760" cy="276999"/>
          </a:xfrm>
          <a:prstGeom prst="rect">
            <a:avLst/>
          </a:prstGeom>
          <a:noFill/>
        </p:spPr>
        <p:txBody>
          <a:bodyPr wrap="none" rtlCol="0">
            <a:spAutoFit/>
          </a:bodyPr>
          <a:lstStyle/>
          <a:p>
            <a:r>
              <a:rPr lang="en-US" altLang="zh-CN" sz="1200" b="1" dirty="0"/>
              <a:t>04</a:t>
            </a:r>
            <a:endParaRPr lang="zh-CN" altLang="en-US" sz="1200" b="1" dirty="0"/>
          </a:p>
        </p:txBody>
      </p:sp>
      <p:sp>
        <p:nvSpPr>
          <p:cNvPr id="7" name="文本框 6">
            <a:extLst>
              <a:ext uri="{FF2B5EF4-FFF2-40B4-BE49-F238E27FC236}">
                <a16:creationId xmlns:a16="http://schemas.microsoft.com/office/drawing/2014/main" id="{C502D99C-3A98-42F5-A3C5-4EC0BC87DBA0}"/>
              </a:ext>
            </a:extLst>
          </p:cNvPr>
          <p:cNvSpPr txBox="1"/>
          <p:nvPr/>
        </p:nvSpPr>
        <p:spPr>
          <a:xfrm>
            <a:off x="8100392" y="980728"/>
            <a:ext cx="341760" cy="276999"/>
          </a:xfrm>
          <a:prstGeom prst="rect">
            <a:avLst/>
          </a:prstGeom>
          <a:noFill/>
        </p:spPr>
        <p:txBody>
          <a:bodyPr wrap="none" rtlCol="0">
            <a:spAutoFit/>
          </a:bodyPr>
          <a:lstStyle/>
          <a:p>
            <a:r>
              <a:rPr lang="en-US" altLang="zh-CN" sz="1200" b="1" dirty="0"/>
              <a:t>66</a:t>
            </a:r>
            <a:endParaRPr lang="zh-CN" altLang="en-US" sz="1200" b="1" dirty="0"/>
          </a:p>
        </p:txBody>
      </p:sp>
      <p:graphicFrame>
        <p:nvGraphicFramePr>
          <p:cNvPr id="12" name="表格 10">
            <a:extLst>
              <a:ext uri="{FF2B5EF4-FFF2-40B4-BE49-F238E27FC236}">
                <a16:creationId xmlns:a16="http://schemas.microsoft.com/office/drawing/2014/main" id="{FC0B9B38-AE02-4C42-977B-4E667E85D32E}"/>
              </a:ext>
            </a:extLst>
          </p:cNvPr>
          <p:cNvGraphicFramePr>
            <a:graphicFrameLocks noGrp="1"/>
          </p:cNvGraphicFramePr>
          <p:nvPr>
            <p:extLst>
              <p:ext uri="{D42A27DB-BD31-4B8C-83A1-F6EECF244321}">
                <p14:modId xmlns:p14="http://schemas.microsoft.com/office/powerpoint/2010/main" val="1195596587"/>
              </p:ext>
            </p:extLst>
          </p:nvPr>
        </p:nvGraphicFramePr>
        <p:xfrm>
          <a:off x="107504" y="4744216"/>
          <a:ext cx="4176464" cy="1970928"/>
        </p:xfrm>
        <a:graphic>
          <a:graphicData uri="http://schemas.openxmlformats.org/drawingml/2006/table">
            <a:tbl>
              <a:tblPr firstRow="1" bandRow="1">
                <a:tableStyleId>{5C22544A-7EE6-4342-B048-85BDC9FD1C3A}</a:tableStyleId>
              </a:tblPr>
              <a:tblGrid>
                <a:gridCol w="509553">
                  <a:extLst>
                    <a:ext uri="{9D8B030D-6E8A-4147-A177-3AD203B41FA5}">
                      <a16:colId xmlns:a16="http://schemas.microsoft.com/office/drawing/2014/main" val="173261187"/>
                    </a:ext>
                  </a:extLst>
                </a:gridCol>
                <a:gridCol w="285964">
                  <a:extLst>
                    <a:ext uri="{9D8B030D-6E8A-4147-A177-3AD203B41FA5}">
                      <a16:colId xmlns:a16="http://schemas.microsoft.com/office/drawing/2014/main" val="3111190525"/>
                    </a:ext>
                  </a:extLst>
                </a:gridCol>
                <a:gridCol w="265172">
                  <a:extLst>
                    <a:ext uri="{9D8B030D-6E8A-4147-A177-3AD203B41FA5}">
                      <a16:colId xmlns:a16="http://schemas.microsoft.com/office/drawing/2014/main" val="1009785172"/>
                    </a:ext>
                  </a:extLst>
                </a:gridCol>
                <a:gridCol w="928103">
                  <a:extLst>
                    <a:ext uri="{9D8B030D-6E8A-4147-A177-3AD203B41FA5}">
                      <a16:colId xmlns:a16="http://schemas.microsoft.com/office/drawing/2014/main" val="17251857"/>
                    </a:ext>
                  </a:extLst>
                </a:gridCol>
                <a:gridCol w="2187672">
                  <a:extLst>
                    <a:ext uri="{9D8B030D-6E8A-4147-A177-3AD203B41FA5}">
                      <a16:colId xmlns:a16="http://schemas.microsoft.com/office/drawing/2014/main" val="2646694718"/>
                    </a:ext>
                  </a:extLst>
                </a:gridCol>
              </a:tblGrid>
              <a:tr h="127068">
                <a:tc>
                  <a:txBody>
                    <a:bodyPr/>
                    <a:lstStyle/>
                    <a:p>
                      <a:pPr algn="ctr"/>
                      <a:r>
                        <a:rPr lang="zh-CN" altLang="en-US" sz="800" b="1" dirty="0"/>
                        <a:t>操作码</a:t>
                      </a:r>
                    </a:p>
                  </a:txBody>
                  <a:tcPr/>
                </a:tc>
                <a:tc>
                  <a:txBody>
                    <a:bodyPr/>
                    <a:lstStyle/>
                    <a:p>
                      <a:pPr algn="ctr"/>
                      <a:r>
                        <a:rPr lang="en-US" altLang="zh-CN" sz="800" b="1" dirty="0"/>
                        <a:t>d</a:t>
                      </a:r>
                      <a:endParaRPr lang="zh-CN" altLang="en-US" sz="800" b="1" dirty="0"/>
                    </a:p>
                  </a:txBody>
                  <a:tcPr/>
                </a:tc>
                <a:tc>
                  <a:txBody>
                    <a:bodyPr/>
                    <a:lstStyle/>
                    <a:p>
                      <a:pPr algn="ctr"/>
                      <a:r>
                        <a:rPr lang="en-US" altLang="zh-CN" sz="800" b="1" dirty="0"/>
                        <a:t>w</a:t>
                      </a:r>
                      <a:endParaRPr lang="zh-CN" altLang="en-US" sz="800" b="1" dirty="0"/>
                    </a:p>
                  </a:txBody>
                  <a:tcPr/>
                </a:tc>
                <a:tc>
                  <a:txBody>
                    <a:bodyPr/>
                    <a:lstStyle/>
                    <a:p>
                      <a:pPr algn="ctr"/>
                      <a:r>
                        <a:rPr lang="zh-CN" altLang="en-US" sz="800" b="1" dirty="0"/>
                        <a:t>指令形式</a:t>
                      </a:r>
                    </a:p>
                  </a:txBody>
                  <a:tcPr/>
                </a:tc>
                <a:tc>
                  <a:txBody>
                    <a:bodyPr/>
                    <a:lstStyle/>
                    <a:p>
                      <a:pPr algn="ctr"/>
                      <a:r>
                        <a:rPr lang="zh-CN" altLang="en-US" sz="800" b="1" dirty="0"/>
                        <a:t>说明</a:t>
                      </a:r>
                    </a:p>
                  </a:txBody>
                  <a:tcPr/>
                </a:tc>
                <a:extLst>
                  <a:ext uri="{0D108BD9-81ED-4DB2-BD59-A6C34878D82A}">
                    <a16:rowId xmlns:a16="http://schemas.microsoft.com/office/drawing/2014/main" val="3689203787"/>
                  </a:ext>
                </a:extLst>
              </a:tr>
              <a:tr h="312834">
                <a:tc>
                  <a:txBody>
                    <a:bodyPr/>
                    <a:lstStyle/>
                    <a:p>
                      <a:pPr algn="ctr"/>
                      <a:r>
                        <a:rPr lang="en-US" altLang="zh-CN" sz="800" b="1" dirty="0"/>
                        <a:t>00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l"/>
                      <a:r>
                        <a:rPr lang="en-US" altLang="zh-CN" sz="800" b="1" dirty="0"/>
                        <a:t>ADD r/m8,r8</a:t>
                      </a:r>
                      <a:endParaRPr lang="zh-CN" altLang="en-US" sz="800" b="1" dirty="0"/>
                    </a:p>
                  </a:txBody>
                  <a:tcPr/>
                </a:tc>
                <a:tc>
                  <a:txBody>
                    <a:bodyPr/>
                    <a:lstStyle/>
                    <a:p>
                      <a:pPr algn="l"/>
                      <a:r>
                        <a:rPr lang="en-US" altLang="zh-CN" sz="800" b="1" dirty="0"/>
                        <a:t>d=0</a:t>
                      </a:r>
                      <a:r>
                        <a:rPr lang="zh-CN" altLang="en-US" sz="800" b="1" dirty="0"/>
                        <a:t>，寄存器为源操作数；</a:t>
                      </a:r>
                      <a:r>
                        <a:rPr lang="en-US" altLang="zh-CN" sz="800" b="1" dirty="0"/>
                        <a:t>w=0</a:t>
                      </a:r>
                      <a:r>
                        <a:rPr lang="zh-CN" altLang="en-US" sz="800" b="1" dirty="0"/>
                        <a:t>，操作数为</a:t>
                      </a:r>
                      <a:r>
                        <a:rPr lang="en-US" altLang="zh-CN" sz="800" b="1" dirty="0"/>
                        <a:t>8</a:t>
                      </a:r>
                      <a:r>
                        <a:rPr lang="zh-CN" altLang="en-US" sz="800" b="1" dirty="0"/>
                        <a:t>位</a:t>
                      </a:r>
                    </a:p>
                  </a:txBody>
                  <a:tcPr/>
                </a:tc>
                <a:extLst>
                  <a:ext uri="{0D108BD9-81ED-4DB2-BD59-A6C34878D82A}">
                    <a16:rowId xmlns:a16="http://schemas.microsoft.com/office/drawing/2014/main" val="593428767"/>
                  </a:ext>
                </a:extLst>
              </a:tr>
              <a:tr h="237048">
                <a:tc>
                  <a:txBody>
                    <a:bodyPr/>
                    <a:lstStyle/>
                    <a:p>
                      <a:pPr algn="ctr"/>
                      <a:r>
                        <a:rPr lang="en-US" altLang="zh-CN" sz="800" b="1" dirty="0"/>
                        <a:t>01</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l"/>
                      <a:r>
                        <a:rPr lang="en-US" altLang="zh-CN" sz="800" b="1" dirty="0"/>
                        <a:t>ADD r/m16,r16</a:t>
                      </a:r>
                      <a:endParaRPr lang="zh-CN" altLang="en-US" sz="800" b="1" dirty="0"/>
                    </a:p>
                  </a:txBody>
                  <a:tcPr/>
                </a:tc>
                <a:tc rowSpan="2">
                  <a:txBody>
                    <a:bodyPr/>
                    <a:lstStyle/>
                    <a:p>
                      <a:pPr algn="l"/>
                      <a:r>
                        <a:rPr lang="en-US" altLang="zh-CN" sz="800" b="1" dirty="0"/>
                        <a:t>w=1</a:t>
                      </a:r>
                      <a:r>
                        <a:rPr lang="zh-CN" altLang="en-US" sz="800" b="1" dirty="0"/>
                        <a:t>，操作数为</a:t>
                      </a:r>
                      <a:r>
                        <a:rPr lang="en-US" altLang="zh-CN" sz="800" b="1" dirty="0"/>
                        <a:t>16</a:t>
                      </a:r>
                      <a:r>
                        <a:rPr lang="zh-CN" altLang="en-US" sz="800" b="1" dirty="0"/>
                        <a:t>位或</a:t>
                      </a:r>
                      <a:r>
                        <a:rPr lang="en-US" altLang="zh-CN" sz="800" b="1" dirty="0"/>
                        <a:t>32</a:t>
                      </a:r>
                      <a:r>
                        <a:rPr lang="zh-CN" altLang="en-US" sz="800" b="1" dirty="0"/>
                        <a:t>位，操作数位宽取决于运行环境和指令前缀</a:t>
                      </a:r>
                    </a:p>
                  </a:txBody>
                  <a:tcPr anchor="ctr"/>
                </a:tc>
                <a:extLst>
                  <a:ext uri="{0D108BD9-81ED-4DB2-BD59-A6C34878D82A}">
                    <a16:rowId xmlns:a16="http://schemas.microsoft.com/office/drawing/2014/main" val="887308191"/>
                  </a:ext>
                </a:extLst>
              </a:tr>
              <a:tr h="237048">
                <a:tc>
                  <a:txBody>
                    <a:bodyPr/>
                    <a:lstStyle/>
                    <a:p>
                      <a:pPr algn="ctr"/>
                      <a:r>
                        <a:rPr lang="en-US" altLang="zh-CN" sz="800" b="1" dirty="0">
                          <a:solidFill>
                            <a:schemeClr val="tx1"/>
                          </a:solidFill>
                        </a:rPr>
                        <a:t>01</a:t>
                      </a:r>
                      <a:endParaRPr lang="zh-CN" altLang="en-US" sz="800" b="1" dirty="0">
                        <a:solidFill>
                          <a:schemeClr val="tx1"/>
                        </a:solidFill>
                      </a:endParaRPr>
                    </a:p>
                  </a:txBody>
                  <a:tcPr/>
                </a:tc>
                <a:tc>
                  <a:txBody>
                    <a:bodyPr/>
                    <a:lstStyle/>
                    <a:p>
                      <a:pPr algn="ctr"/>
                      <a:r>
                        <a:rPr lang="en-US" altLang="zh-CN" sz="800" b="1" dirty="0">
                          <a:solidFill>
                            <a:schemeClr val="tx1"/>
                          </a:solidFill>
                        </a:rPr>
                        <a:t>0</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l"/>
                      <a:r>
                        <a:rPr lang="en-US" altLang="zh-CN" sz="800" b="1" dirty="0">
                          <a:solidFill>
                            <a:schemeClr val="tx1"/>
                          </a:solidFill>
                        </a:rPr>
                        <a:t>ADD r/m32,r32</a:t>
                      </a:r>
                      <a:endParaRPr lang="zh-CN" altLang="en-US" sz="800" b="1" dirty="0">
                        <a:solidFill>
                          <a:schemeClr val="tx1"/>
                        </a:solidFill>
                      </a:endParaRPr>
                    </a:p>
                  </a:txBody>
                  <a:tcPr/>
                </a:tc>
                <a:tc vMerge="1">
                  <a:txBody>
                    <a:bodyPr/>
                    <a:lstStyle/>
                    <a:p>
                      <a:pPr algn="l"/>
                      <a:endParaRPr lang="zh-CN" altLang="en-US" sz="1000" b="1" dirty="0"/>
                    </a:p>
                  </a:txBody>
                  <a:tcPr/>
                </a:tc>
                <a:extLst>
                  <a:ext uri="{0D108BD9-81ED-4DB2-BD59-A6C34878D82A}">
                    <a16:rowId xmlns:a16="http://schemas.microsoft.com/office/drawing/2014/main" val="3427806558"/>
                  </a:ext>
                </a:extLst>
              </a:tr>
              <a:tr h="237048">
                <a:tc>
                  <a:txBody>
                    <a:bodyPr/>
                    <a:lstStyle/>
                    <a:p>
                      <a:pPr algn="ctr"/>
                      <a:r>
                        <a:rPr lang="en-US" altLang="zh-CN" sz="800" b="1" dirty="0"/>
                        <a:t>02</a:t>
                      </a:r>
                      <a:endParaRPr lang="zh-CN" altLang="en-US" sz="800" b="1" dirty="0"/>
                    </a:p>
                  </a:txBody>
                  <a:tcPr/>
                </a:tc>
                <a:tc>
                  <a:txBody>
                    <a:bodyPr/>
                    <a:lstStyle/>
                    <a:p>
                      <a:pPr algn="ctr"/>
                      <a:r>
                        <a:rPr lang="en-US" altLang="zh-CN" sz="800" b="1" dirty="0"/>
                        <a:t>1</a:t>
                      </a:r>
                      <a:endParaRPr lang="zh-CN" altLang="en-US" sz="800" b="1" dirty="0"/>
                    </a:p>
                  </a:txBody>
                  <a:tcPr/>
                </a:tc>
                <a:tc>
                  <a:txBody>
                    <a:bodyPr/>
                    <a:lstStyle/>
                    <a:p>
                      <a:pPr algn="ctr"/>
                      <a:r>
                        <a:rPr lang="en-US" altLang="zh-CN" sz="800" b="1" dirty="0"/>
                        <a:t>0</a:t>
                      </a:r>
                      <a:endParaRPr lang="zh-CN" altLang="en-US" sz="800" b="1" dirty="0"/>
                    </a:p>
                  </a:txBody>
                  <a:tcPr/>
                </a:tc>
                <a:tc>
                  <a:txBody>
                    <a:bodyPr/>
                    <a:lstStyle/>
                    <a:p>
                      <a:pPr algn="l"/>
                      <a:r>
                        <a:rPr lang="en-US" altLang="zh-CN" sz="800" b="1" dirty="0"/>
                        <a:t>ADD r8,r/m8</a:t>
                      </a:r>
                      <a:endParaRPr lang="zh-CN" altLang="en-US" sz="800" b="1" dirty="0"/>
                    </a:p>
                  </a:txBody>
                  <a:tcPr/>
                </a:tc>
                <a:tc>
                  <a:txBody>
                    <a:bodyPr/>
                    <a:lstStyle/>
                    <a:p>
                      <a:pPr algn="l"/>
                      <a:r>
                        <a:rPr lang="en-US" altLang="zh-CN" sz="800" b="1" dirty="0"/>
                        <a:t>d=1</a:t>
                      </a:r>
                      <a:r>
                        <a:rPr lang="zh-CN" altLang="en-US" sz="800" b="1" dirty="0"/>
                        <a:t>，寄存器为目的操作数</a:t>
                      </a:r>
                    </a:p>
                  </a:txBody>
                  <a:tcPr/>
                </a:tc>
                <a:extLst>
                  <a:ext uri="{0D108BD9-81ED-4DB2-BD59-A6C34878D82A}">
                    <a16:rowId xmlns:a16="http://schemas.microsoft.com/office/drawing/2014/main" val="792069226"/>
                  </a:ext>
                </a:extLst>
              </a:tr>
              <a:tr h="237048">
                <a:tc>
                  <a:txBody>
                    <a:bodyPr/>
                    <a:lstStyle/>
                    <a:p>
                      <a:pPr algn="ctr"/>
                      <a:r>
                        <a:rPr lang="en-US" altLang="zh-CN" sz="800" b="1" dirty="0">
                          <a:solidFill>
                            <a:schemeClr val="tx1"/>
                          </a:solidFill>
                        </a:rPr>
                        <a:t>03</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l"/>
                      <a:r>
                        <a:rPr lang="en-US" altLang="zh-CN" sz="800" b="1" dirty="0">
                          <a:solidFill>
                            <a:schemeClr val="tx1"/>
                          </a:solidFill>
                        </a:rPr>
                        <a:t>ADD r16,r/m16</a:t>
                      </a:r>
                      <a:endParaRPr lang="zh-CN" altLang="en-US" sz="800" b="1" dirty="0">
                        <a:solidFill>
                          <a:schemeClr val="tx1"/>
                        </a:solidFill>
                      </a:endParaRPr>
                    </a:p>
                  </a:txBody>
                  <a:tcPr/>
                </a:tc>
                <a:tc rowSpan="2">
                  <a:txBody>
                    <a:bodyPr/>
                    <a:lstStyle/>
                    <a:p>
                      <a:pPr algn="l"/>
                      <a:r>
                        <a:rPr lang="en-US" altLang="zh-CN" sz="800" b="1" dirty="0"/>
                        <a:t>w=1</a:t>
                      </a:r>
                      <a:r>
                        <a:rPr lang="zh-CN" altLang="en-US" sz="800" b="1" dirty="0"/>
                        <a:t>，操作数为</a:t>
                      </a:r>
                      <a:r>
                        <a:rPr lang="en-US" altLang="zh-CN" sz="800" b="1" dirty="0"/>
                        <a:t>16/32</a:t>
                      </a:r>
                      <a:r>
                        <a:rPr lang="zh-CN" altLang="en-US" sz="800" b="1" dirty="0"/>
                        <a:t>位，操作数位宽取决于运行环境和指令前缀</a:t>
                      </a:r>
                    </a:p>
                  </a:txBody>
                  <a:tcPr anchor="ctr"/>
                </a:tc>
                <a:extLst>
                  <a:ext uri="{0D108BD9-81ED-4DB2-BD59-A6C34878D82A}">
                    <a16:rowId xmlns:a16="http://schemas.microsoft.com/office/drawing/2014/main" val="2251404567"/>
                  </a:ext>
                </a:extLst>
              </a:tr>
              <a:tr h="237048">
                <a:tc>
                  <a:txBody>
                    <a:bodyPr/>
                    <a:lstStyle/>
                    <a:p>
                      <a:pPr algn="ctr"/>
                      <a:r>
                        <a:rPr lang="en-US" altLang="zh-CN" sz="800" b="1" dirty="0">
                          <a:solidFill>
                            <a:schemeClr val="tx1"/>
                          </a:solidFill>
                        </a:rPr>
                        <a:t>03</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ctr"/>
                      <a:r>
                        <a:rPr lang="en-US" altLang="zh-CN" sz="800" b="1" dirty="0">
                          <a:solidFill>
                            <a:schemeClr val="tx1"/>
                          </a:solidFill>
                        </a:rPr>
                        <a:t>1</a:t>
                      </a:r>
                      <a:endParaRPr lang="zh-CN" altLang="en-US" sz="800" b="1" dirty="0">
                        <a:solidFill>
                          <a:schemeClr val="tx1"/>
                        </a:solidFill>
                      </a:endParaRPr>
                    </a:p>
                  </a:txBody>
                  <a:tcPr/>
                </a:tc>
                <a:tc>
                  <a:txBody>
                    <a:bodyPr/>
                    <a:lstStyle/>
                    <a:p>
                      <a:pPr algn="l"/>
                      <a:r>
                        <a:rPr lang="en-US" altLang="zh-CN" sz="800" b="1" dirty="0">
                          <a:solidFill>
                            <a:schemeClr val="tx1"/>
                          </a:solidFill>
                        </a:rPr>
                        <a:t>ADD r32,r/m32</a:t>
                      </a:r>
                      <a:endParaRPr lang="zh-CN" altLang="en-US" sz="800" b="1" dirty="0">
                        <a:solidFill>
                          <a:schemeClr val="tx1"/>
                        </a:solidFill>
                      </a:endParaRPr>
                    </a:p>
                  </a:txBody>
                  <a:tcPr/>
                </a:tc>
                <a:tc vMerge="1">
                  <a:txBody>
                    <a:bodyPr/>
                    <a:lstStyle/>
                    <a:p>
                      <a:pPr algn="l"/>
                      <a:endParaRPr lang="zh-CN" altLang="en-US" sz="1000" b="1" dirty="0"/>
                    </a:p>
                  </a:txBody>
                  <a:tcPr/>
                </a:tc>
                <a:extLst>
                  <a:ext uri="{0D108BD9-81ED-4DB2-BD59-A6C34878D82A}">
                    <a16:rowId xmlns:a16="http://schemas.microsoft.com/office/drawing/2014/main" val="100924689"/>
                  </a:ext>
                </a:extLst>
              </a:tr>
              <a:tr h="237048">
                <a:tc>
                  <a:txBody>
                    <a:bodyPr/>
                    <a:lstStyle/>
                    <a:p>
                      <a:pPr algn="ctr"/>
                      <a:r>
                        <a:rPr lang="en-US" altLang="zh-CN" sz="800" b="1" dirty="0">
                          <a:solidFill>
                            <a:srgbClr val="FF0000"/>
                          </a:solidFill>
                        </a:rPr>
                        <a:t>83</a:t>
                      </a:r>
                      <a:endParaRPr lang="zh-CN" altLang="en-US" sz="800" b="1" dirty="0">
                        <a:solidFill>
                          <a:srgbClr val="FF0000"/>
                        </a:solidFill>
                      </a:endParaRPr>
                    </a:p>
                  </a:txBody>
                  <a:tcPr/>
                </a:tc>
                <a:tc>
                  <a:txBody>
                    <a:bodyPr/>
                    <a:lstStyle/>
                    <a:p>
                      <a:pPr algn="ctr"/>
                      <a:r>
                        <a:rPr lang="en-US" altLang="zh-CN" sz="800" b="1" dirty="0">
                          <a:solidFill>
                            <a:srgbClr val="FF0000"/>
                          </a:solidFill>
                        </a:rPr>
                        <a:t>1</a:t>
                      </a:r>
                      <a:endParaRPr lang="zh-CN" altLang="en-US" sz="800" b="1" dirty="0">
                        <a:solidFill>
                          <a:srgbClr val="FF0000"/>
                        </a:solidFill>
                      </a:endParaRPr>
                    </a:p>
                  </a:txBody>
                  <a:tcPr/>
                </a:tc>
                <a:tc>
                  <a:txBody>
                    <a:bodyPr/>
                    <a:lstStyle/>
                    <a:p>
                      <a:pPr algn="ctr"/>
                      <a:r>
                        <a:rPr lang="en-US" altLang="zh-CN" sz="800" b="1" dirty="0">
                          <a:solidFill>
                            <a:srgbClr val="FF0000"/>
                          </a:solidFill>
                        </a:rPr>
                        <a:t>1</a:t>
                      </a:r>
                      <a:endParaRPr lang="zh-CN" altLang="en-US" sz="800" b="1" dirty="0">
                        <a:solidFill>
                          <a:srgbClr val="FF0000"/>
                        </a:solidFill>
                      </a:endParaRPr>
                    </a:p>
                  </a:txBody>
                  <a:tcPr/>
                </a:tc>
                <a:tc>
                  <a:txBody>
                    <a:bodyPr/>
                    <a:lstStyle/>
                    <a:p>
                      <a:pPr algn="l"/>
                      <a:r>
                        <a:rPr lang="en-US" altLang="zh-CN" sz="800" b="1" dirty="0">
                          <a:solidFill>
                            <a:srgbClr val="FF0000"/>
                          </a:solidFill>
                        </a:rPr>
                        <a:t>ADD r/m32,imm8</a:t>
                      </a:r>
                      <a:endParaRPr lang="zh-CN" altLang="en-US" sz="800" b="1" dirty="0">
                        <a:solidFill>
                          <a:srgbClr val="FF0000"/>
                        </a:solidFill>
                      </a:endParaRPr>
                    </a:p>
                  </a:txBody>
                  <a:tcPr/>
                </a:tc>
                <a:tc>
                  <a:txBody>
                    <a:bodyPr/>
                    <a:lstStyle/>
                    <a:p>
                      <a:pPr algn="l"/>
                      <a:r>
                        <a:rPr lang="en-US" altLang="zh-CN" sz="800" b="1" dirty="0"/>
                        <a:t>Reg/OP</a:t>
                      </a:r>
                      <a:r>
                        <a:rPr lang="zh-CN" altLang="en-US" sz="800" b="1" dirty="0"/>
                        <a:t>字段为操作码扩展，值应为</a:t>
                      </a:r>
                      <a:r>
                        <a:rPr lang="en-US" altLang="zh-CN" sz="800" b="1" dirty="0"/>
                        <a:t>000</a:t>
                      </a:r>
                      <a:endParaRPr lang="zh-CN" altLang="en-US" sz="800" b="1" dirty="0"/>
                    </a:p>
                  </a:txBody>
                  <a:tcPr/>
                </a:tc>
                <a:extLst>
                  <a:ext uri="{0D108BD9-81ED-4DB2-BD59-A6C34878D82A}">
                    <a16:rowId xmlns:a16="http://schemas.microsoft.com/office/drawing/2014/main" val="2781436955"/>
                  </a:ext>
                </a:extLst>
              </a:tr>
            </a:tbl>
          </a:graphicData>
        </a:graphic>
      </p:graphicFrame>
      <p:sp>
        <p:nvSpPr>
          <p:cNvPr id="13" name="文本框 12">
            <a:extLst>
              <a:ext uri="{FF2B5EF4-FFF2-40B4-BE49-F238E27FC236}">
                <a16:creationId xmlns:a16="http://schemas.microsoft.com/office/drawing/2014/main" id="{FF35F77D-F426-48C7-AFAE-3DD660BFDE84}"/>
              </a:ext>
            </a:extLst>
          </p:cNvPr>
          <p:cNvSpPr txBox="1"/>
          <p:nvPr/>
        </p:nvSpPr>
        <p:spPr>
          <a:xfrm>
            <a:off x="1472976" y="4410598"/>
            <a:ext cx="1949573" cy="261610"/>
          </a:xfrm>
          <a:prstGeom prst="rect">
            <a:avLst/>
          </a:prstGeom>
          <a:noFill/>
        </p:spPr>
        <p:txBody>
          <a:bodyPr wrap="none" rtlCol="0">
            <a:spAutoFit/>
          </a:bodyPr>
          <a:lstStyle/>
          <a:p>
            <a:r>
              <a:rPr lang="zh-CN" altLang="en-US" sz="1100" b="1" dirty="0"/>
              <a:t>表</a:t>
            </a:r>
            <a:r>
              <a:rPr lang="en-US" altLang="zh-CN" sz="1100" b="1" dirty="0"/>
              <a:t>5.5      ADD</a:t>
            </a:r>
            <a:r>
              <a:rPr lang="zh-CN" altLang="en-US" sz="1100" b="1" dirty="0"/>
              <a:t>指令部分操作码</a:t>
            </a:r>
          </a:p>
        </p:txBody>
      </p:sp>
      <p:graphicFrame>
        <p:nvGraphicFramePr>
          <p:cNvPr id="14" name="表格 8">
            <a:extLst>
              <a:ext uri="{FF2B5EF4-FFF2-40B4-BE49-F238E27FC236}">
                <a16:creationId xmlns:a16="http://schemas.microsoft.com/office/drawing/2014/main" id="{0B25DB73-6A8A-48D1-84A7-E3F857C9D148}"/>
              </a:ext>
            </a:extLst>
          </p:cNvPr>
          <p:cNvGraphicFramePr>
            <a:graphicFrameLocks noGrp="1"/>
          </p:cNvGraphicFramePr>
          <p:nvPr>
            <p:extLst>
              <p:ext uri="{D42A27DB-BD31-4B8C-83A1-F6EECF244321}">
                <p14:modId xmlns:p14="http://schemas.microsoft.com/office/powerpoint/2010/main" val="4279369561"/>
              </p:ext>
            </p:extLst>
          </p:nvPr>
        </p:nvGraphicFramePr>
        <p:xfrm>
          <a:off x="4561654" y="4744216"/>
          <a:ext cx="4330825" cy="2056280"/>
        </p:xfrm>
        <a:graphic>
          <a:graphicData uri="http://schemas.openxmlformats.org/drawingml/2006/table">
            <a:tbl>
              <a:tblPr firstRow="1" bandRow="1">
                <a:tableStyleId>{5C22544A-7EE6-4342-B048-85BDC9FD1C3A}</a:tableStyleId>
              </a:tblPr>
              <a:tblGrid>
                <a:gridCol w="457610">
                  <a:extLst>
                    <a:ext uri="{9D8B030D-6E8A-4147-A177-3AD203B41FA5}">
                      <a16:colId xmlns:a16="http://schemas.microsoft.com/office/drawing/2014/main" val="3642794758"/>
                    </a:ext>
                  </a:extLst>
                </a:gridCol>
                <a:gridCol w="521394">
                  <a:extLst>
                    <a:ext uri="{9D8B030D-6E8A-4147-A177-3AD203B41FA5}">
                      <a16:colId xmlns:a16="http://schemas.microsoft.com/office/drawing/2014/main" val="603104272"/>
                    </a:ext>
                  </a:extLst>
                </a:gridCol>
                <a:gridCol w="744849">
                  <a:extLst>
                    <a:ext uri="{9D8B030D-6E8A-4147-A177-3AD203B41FA5}">
                      <a16:colId xmlns:a16="http://schemas.microsoft.com/office/drawing/2014/main" val="3173776281"/>
                    </a:ext>
                  </a:extLst>
                </a:gridCol>
                <a:gridCol w="1489698">
                  <a:extLst>
                    <a:ext uri="{9D8B030D-6E8A-4147-A177-3AD203B41FA5}">
                      <a16:colId xmlns:a16="http://schemas.microsoft.com/office/drawing/2014/main" val="2970543789"/>
                    </a:ext>
                  </a:extLst>
                </a:gridCol>
                <a:gridCol w="1117274">
                  <a:extLst>
                    <a:ext uri="{9D8B030D-6E8A-4147-A177-3AD203B41FA5}">
                      <a16:colId xmlns:a16="http://schemas.microsoft.com/office/drawing/2014/main" val="101569125"/>
                    </a:ext>
                  </a:extLst>
                </a:gridCol>
              </a:tblGrid>
              <a:tr h="170643">
                <a:tc>
                  <a:txBody>
                    <a:bodyPr/>
                    <a:lstStyle/>
                    <a:p>
                      <a:pPr algn="ctr"/>
                      <a:r>
                        <a:rPr lang="en-US" altLang="zh-CN" sz="800" b="1" dirty="0"/>
                        <a:t>Mod</a:t>
                      </a:r>
                      <a:endParaRPr lang="zh-CN" altLang="en-US" sz="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t>R/M</a:t>
                      </a:r>
                      <a:r>
                        <a:rPr lang="zh-CN" altLang="en-US" sz="800" b="1" dirty="0"/>
                        <a:t>值</a:t>
                      </a:r>
                    </a:p>
                  </a:txBody>
                  <a:tcPr/>
                </a:tc>
                <a:tc>
                  <a:txBody>
                    <a:bodyPr/>
                    <a:lstStyle/>
                    <a:p>
                      <a:pPr algn="ctr"/>
                      <a:r>
                        <a:rPr lang="zh-CN" altLang="en-US" sz="800" b="1" dirty="0"/>
                        <a:t>操作数类型</a:t>
                      </a:r>
                    </a:p>
                  </a:txBody>
                  <a:tcPr/>
                </a:tc>
                <a:tc>
                  <a:txBody>
                    <a:bodyPr/>
                    <a:lstStyle/>
                    <a:p>
                      <a:pPr algn="ctr"/>
                      <a:r>
                        <a:rPr lang="zh-CN" altLang="en-US" sz="800" b="1" dirty="0"/>
                        <a:t>寻址方式</a:t>
                      </a:r>
                    </a:p>
                  </a:txBody>
                  <a:tcPr/>
                </a:tc>
                <a:tc>
                  <a:txBody>
                    <a:bodyPr/>
                    <a:lstStyle/>
                    <a:p>
                      <a:pPr algn="ctr"/>
                      <a:r>
                        <a:rPr lang="zh-CN" altLang="en-US" sz="800" b="1" dirty="0"/>
                        <a:t>有效地址</a:t>
                      </a:r>
                      <a:r>
                        <a:rPr lang="en-US" altLang="zh-CN" sz="800" b="1" dirty="0"/>
                        <a:t>EA/</a:t>
                      </a:r>
                      <a:r>
                        <a:rPr lang="zh-CN" altLang="en-US" sz="800" b="1" dirty="0"/>
                        <a:t>操作数</a:t>
                      </a:r>
                      <a:r>
                        <a:rPr lang="en-US" altLang="zh-CN" sz="800" b="1" dirty="0"/>
                        <a:t>S</a:t>
                      </a:r>
                      <a:endParaRPr lang="zh-CN" altLang="en-US" sz="800" b="1" dirty="0"/>
                    </a:p>
                  </a:txBody>
                  <a:tcPr/>
                </a:tc>
                <a:extLst>
                  <a:ext uri="{0D108BD9-81ED-4DB2-BD59-A6C34878D82A}">
                    <a16:rowId xmlns:a16="http://schemas.microsoft.com/office/drawing/2014/main" val="2102180198"/>
                  </a:ext>
                </a:extLst>
              </a:tr>
              <a:tr h="230365">
                <a:tc>
                  <a:txBody>
                    <a:bodyPr/>
                    <a:lstStyle/>
                    <a:p>
                      <a:pPr algn="ctr"/>
                      <a:r>
                        <a:rPr lang="en-US" altLang="zh-CN" sz="800" b="1" dirty="0">
                          <a:solidFill>
                            <a:schemeClr val="tx1"/>
                          </a:solidFill>
                        </a:rPr>
                        <a:t>00</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r>
                        <a:rPr lang="zh-CN" altLang="en-US" sz="800" b="1" dirty="0">
                          <a:solidFill>
                            <a:schemeClr val="tx1"/>
                          </a:solidFill>
                        </a:rPr>
                        <a:t>存储器</a:t>
                      </a:r>
                    </a:p>
                  </a:txBody>
                  <a:tcPr/>
                </a:tc>
                <a:tc>
                  <a:txBody>
                    <a:bodyPr/>
                    <a:lstStyle/>
                    <a:p>
                      <a:pPr algn="l"/>
                      <a:r>
                        <a:rPr lang="zh-CN" altLang="en-US" sz="800" b="1" dirty="0">
                          <a:solidFill>
                            <a:schemeClr val="tx1"/>
                          </a:solidFill>
                        </a:rPr>
                        <a:t>寄存器间接寻址</a:t>
                      </a:r>
                    </a:p>
                  </a:txBody>
                  <a:tcPr/>
                </a:tc>
                <a:tc>
                  <a:txBody>
                    <a:bodyPr/>
                    <a:lstStyle/>
                    <a:p>
                      <a:pPr algn="l"/>
                      <a:r>
                        <a:rPr lang="en-US" altLang="zh-CN" sz="800" b="1" dirty="0">
                          <a:solidFill>
                            <a:schemeClr val="tx1"/>
                          </a:solidFill>
                        </a:rPr>
                        <a:t>EA=R[R/M]</a:t>
                      </a:r>
                      <a:endParaRPr lang="zh-CN" altLang="en-US" sz="800" b="1" dirty="0">
                        <a:solidFill>
                          <a:schemeClr val="tx1"/>
                        </a:solidFill>
                      </a:endParaRPr>
                    </a:p>
                  </a:txBody>
                  <a:tcPr/>
                </a:tc>
                <a:extLst>
                  <a:ext uri="{0D108BD9-81ED-4DB2-BD59-A6C34878D82A}">
                    <a16:rowId xmlns:a16="http://schemas.microsoft.com/office/drawing/2014/main" val="484799106"/>
                  </a:ext>
                </a:extLst>
              </a:tr>
              <a:tr h="230365">
                <a:tc>
                  <a:txBody>
                    <a:bodyPr/>
                    <a:lstStyle/>
                    <a:p>
                      <a:pPr algn="ctr"/>
                      <a:r>
                        <a:rPr lang="en-US" altLang="zh-CN" sz="800" b="1" dirty="0">
                          <a:solidFill>
                            <a:srgbClr val="FF0000"/>
                          </a:solidFill>
                        </a:rPr>
                        <a:t>00</a:t>
                      </a:r>
                      <a:endParaRPr lang="zh-CN" altLang="en-US" sz="800" b="1" dirty="0">
                        <a:solidFill>
                          <a:srgbClr val="FF0000"/>
                        </a:solidFill>
                      </a:endParaRPr>
                    </a:p>
                  </a:txBody>
                  <a:tcPr/>
                </a:tc>
                <a:tc>
                  <a:txBody>
                    <a:bodyPr/>
                    <a:lstStyle/>
                    <a:p>
                      <a:pPr algn="ctr"/>
                      <a:r>
                        <a:rPr lang="en-US" altLang="zh-CN" sz="800" b="1" dirty="0">
                          <a:solidFill>
                            <a:srgbClr val="FF0000"/>
                          </a:solidFill>
                        </a:rPr>
                        <a:t>100</a:t>
                      </a:r>
                      <a:endParaRPr lang="zh-CN" altLang="en-US" sz="800" b="1" dirty="0">
                        <a:solidFill>
                          <a:srgbClr val="FF0000"/>
                        </a:solidFill>
                      </a:endParaRPr>
                    </a:p>
                  </a:txBody>
                  <a:tcPr/>
                </a:tc>
                <a:tc>
                  <a:txBody>
                    <a:bodyPr/>
                    <a:lstStyle/>
                    <a:p>
                      <a:pPr algn="ctr"/>
                      <a:r>
                        <a:rPr lang="zh-CN" altLang="en-US" sz="800" b="1" dirty="0">
                          <a:solidFill>
                            <a:srgbClr val="FF0000"/>
                          </a:solidFill>
                        </a:rPr>
                        <a:t>存储器</a:t>
                      </a:r>
                    </a:p>
                  </a:txBody>
                  <a:tcPr/>
                </a:tc>
                <a:tc>
                  <a:txBody>
                    <a:bodyPr/>
                    <a:lstStyle/>
                    <a:p>
                      <a:pPr algn="l"/>
                      <a:r>
                        <a:rPr lang="zh-CN" altLang="en-US" sz="800" b="1" dirty="0">
                          <a:solidFill>
                            <a:srgbClr val="FF0000"/>
                          </a:solidFill>
                        </a:rPr>
                        <a:t>基址</a:t>
                      </a:r>
                      <a:r>
                        <a:rPr lang="en-US" altLang="zh-CN" sz="800" b="1" dirty="0">
                          <a:solidFill>
                            <a:srgbClr val="FF0000"/>
                          </a:solidFill>
                        </a:rPr>
                        <a:t>+</a:t>
                      </a:r>
                      <a:r>
                        <a:rPr lang="zh-CN" altLang="en-US" sz="800" b="1" dirty="0">
                          <a:solidFill>
                            <a:srgbClr val="FF0000"/>
                          </a:solidFill>
                        </a:rPr>
                        <a:t>比例变址寻址</a:t>
                      </a:r>
                    </a:p>
                  </a:txBody>
                  <a:tcPr/>
                </a:tc>
                <a:tc>
                  <a:txBody>
                    <a:bodyPr/>
                    <a:lstStyle/>
                    <a:p>
                      <a:pPr algn="l"/>
                      <a:r>
                        <a:rPr lang="en-US" altLang="zh-CN" sz="800" b="1" dirty="0">
                          <a:solidFill>
                            <a:srgbClr val="FF0000"/>
                          </a:solidFill>
                        </a:rPr>
                        <a:t>EA=SIB</a:t>
                      </a:r>
                      <a:endParaRPr lang="zh-CN" altLang="en-US" sz="800" b="1" dirty="0">
                        <a:solidFill>
                          <a:srgbClr val="FF0000"/>
                        </a:solidFill>
                      </a:endParaRPr>
                    </a:p>
                  </a:txBody>
                  <a:tcPr/>
                </a:tc>
                <a:extLst>
                  <a:ext uri="{0D108BD9-81ED-4DB2-BD59-A6C34878D82A}">
                    <a16:rowId xmlns:a16="http://schemas.microsoft.com/office/drawing/2014/main" val="2984250287"/>
                  </a:ext>
                </a:extLst>
              </a:tr>
              <a:tr h="230365">
                <a:tc>
                  <a:txBody>
                    <a:bodyPr/>
                    <a:lstStyle/>
                    <a:p>
                      <a:pPr algn="ctr"/>
                      <a:r>
                        <a:rPr lang="en-US" altLang="zh-CN" sz="800" b="1" dirty="0"/>
                        <a:t>00</a:t>
                      </a:r>
                      <a:endParaRPr lang="zh-CN" altLang="en-US" sz="800" b="1" dirty="0"/>
                    </a:p>
                  </a:txBody>
                  <a:tcPr/>
                </a:tc>
                <a:tc>
                  <a:txBody>
                    <a:bodyPr/>
                    <a:lstStyle/>
                    <a:p>
                      <a:pPr algn="ctr"/>
                      <a:r>
                        <a:rPr lang="en-US" altLang="zh-CN" sz="800" b="1" dirty="0"/>
                        <a:t>101</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直接寻址（偏移量）</a:t>
                      </a:r>
                    </a:p>
                  </a:txBody>
                  <a:tcPr/>
                </a:tc>
                <a:tc>
                  <a:txBody>
                    <a:bodyPr/>
                    <a:lstStyle/>
                    <a:p>
                      <a:pPr algn="l"/>
                      <a:r>
                        <a:rPr lang="en-US" altLang="zh-CN" sz="800" b="1" dirty="0"/>
                        <a:t>EA=Disp32</a:t>
                      </a:r>
                      <a:endParaRPr lang="zh-CN" altLang="en-US" sz="800" b="1" dirty="0"/>
                    </a:p>
                  </a:txBody>
                  <a:tcPr/>
                </a:tc>
                <a:extLst>
                  <a:ext uri="{0D108BD9-81ED-4DB2-BD59-A6C34878D82A}">
                    <a16:rowId xmlns:a16="http://schemas.microsoft.com/office/drawing/2014/main" val="574163050"/>
                  </a:ext>
                </a:extLst>
              </a:tr>
              <a:tr h="230365">
                <a:tc>
                  <a:txBody>
                    <a:bodyPr/>
                    <a:lstStyle/>
                    <a:p>
                      <a:pPr algn="ctr"/>
                      <a:r>
                        <a:rPr lang="en-US" altLang="zh-CN" sz="800" b="1" dirty="0"/>
                        <a:t>01</a:t>
                      </a:r>
                      <a:endParaRPr lang="zh-CN" altLang="en-US" sz="800" b="1" dirty="0"/>
                    </a:p>
                  </a:txBody>
                  <a:tcPr/>
                </a:tc>
                <a:tc>
                  <a:txBody>
                    <a:bodyPr/>
                    <a:lstStyle/>
                    <a:p>
                      <a:pPr algn="ct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寄存器相对寻址</a:t>
                      </a:r>
                    </a:p>
                  </a:txBody>
                  <a:tcPr/>
                </a:tc>
                <a:tc>
                  <a:txBody>
                    <a:bodyPr/>
                    <a:lstStyle/>
                    <a:p>
                      <a:pPr algn="l"/>
                      <a:r>
                        <a:rPr lang="en-US" altLang="zh-CN" sz="800" b="1" dirty="0"/>
                        <a:t>EA=R[R/M]+Disp32</a:t>
                      </a:r>
                      <a:endParaRPr lang="zh-CN" altLang="en-US" sz="800" b="1" dirty="0"/>
                    </a:p>
                  </a:txBody>
                  <a:tcPr/>
                </a:tc>
                <a:extLst>
                  <a:ext uri="{0D108BD9-81ED-4DB2-BD59-A6C34878D82A}">
                    <a16:rowId xmlns:a16="http://schemas.microsoft.com/office/drawing/2014/main" val="2821015899"/>
                  </a:ext>
                </a:extLst>
              </a:tr>
              <a:tr h="230365">
                <a:tc>
                  <a:txBody>
                    <a:bodyPr/>
                    <a:lstStyle/>
                    <a:p>
                      <a:pPr algn="ctr"/>
                      <a:r>
                        <a:rPr lang="en-US" altLang="zh-CN" sz="800" b="1" dirty="0">
                          <a:solidFill>
                            <a:schemeClr val="tx1"/>
                          </a:solidFill>
                        </a:rPr>
                        <a:t>01</a:t>
                      </a:r>
                      <a:endParaRPr lang="zh-CN" altLang="en-US" sz="800" b="1" dirty="0">
                        <a:solidFill>
                          <a:schemeClr val="tx1"/>
                        </a:solidFill>
                      </a:endParaRPr>
                    </a:p>
                  </a:txBody>
                  <a:tcPr/>
                </a:tc>
                <a:tc>
                  <a:txBody>
                    <a:bodyPr/>
                    <a:lstStyle/>
                    <a:p>
                      <a:pPr algn="ctr"/>
                      <a:r>
                        <a:rPr lang="en-US" altLang="zh-CN" sz="800" b="1" dirty="0">
                          <a:solidFill>
                            <a:schemeClr val="tx1"/>
                          </a:solidFill>
                        </a:rPr>
                        <a:t>100</a:t>
                      </a:r>
                      <a:endParaRPr lang="zh-CN" altLang="en-US" sz="800" b="1" dirty="0">
                        <a:solidFill>
                          <a:schemeClr val="tx1"/>
                        </a:solidFill>
                      </a:endParaRPr>
                    </a:p>
                  </a:txBody>
                  <a:tcPr/>
                </a:tc>
                <a:tc>
                  <a:txBody>
                    <a:bodyPr/>
                    <a:lstStyle/>
                    <a:p>
                      <a:pPr algn="ctr"/>
                      <a:r>
                        <a:rPr lang="zh-CN" altLang="en-US" sz="800" b="1" dirty="0">
                          <a:solidFill>
                            <a:schemeClr val="tx1"/>
                          </a:solidFill>
                        </a:rPr>
                        <a:t>存储器</a:t>
                      </a:r>
                    </a:p>
                  </a:txBody>
                  <a:tcPr/>
                </a:tc>
                <a:tc>
                  <a:txBody>
                    <a:bodyPr/>
                    <a:lstStyle/>
                    <a:p>
                      <a:pPr algn="l"/>
                      <a:r>
                        <a:rPr lang="zh-CN" altLang="en-US" sz="800" b="1" dirty="0">
                          <a:solidFill>
                            <a:schemeClr val="tx1"/>
                          </a:solidFill>
                        </a:rPr>
                        <a:t>基址</a:t>
                      </a:r>
                      <a:r>
                        <a:rPr lang="en-US" altLang="zh-CN" sz="800" b="1" dirty="0">
                          <a:solidFill>
                            <a:schemeClr val="tx1"/>
                          </a:solidFill>
                        </a:rPr>
                        <a:t>+</a:t>
                      </a:r>
                      <a:r>
                        <a:rPr lang="zh-CN" altLang="en-US" sz="800" b="1" dirty="0">
                          <a:solidFill>
                            <a:schemeClr val="tx1"/>
                          </a:solidFill>
                        </a:rPr>
                        <a:t>比例变址</a:t>
                      </a:r>
                      <a:r>
                        <a:rPr lang="en-US" altLang="zh-CN" sz="800" b="1" dirty="0">
                          <a:solidFill>
                            <a:schemeClr val="tx1"/>
                          </a:solidFill>
                        </a:rPr>
                        <a:t>+</a:t>
                      </a:r>
                      <a:r>
                        <a:rPr lang="zh-CN" altLang="en-US" sz="800" b="1" dirty="0">
                          <a:solidFill>
                            <a:schemeClr val="tx1"/>
                          </a:solidFill>
                        </a:rPr>
                        <a:t>偏移量寻址</a:t>
                      </a:r>
                    </a:p>
                  </a:txBody>
                  <a:tcPr/>
                </a:tc>
                <a:tc>
                  <a:txBody>
                    <a:bodyPr/>
                    <a:lstStyle/>
                    <a:p>
                      <a:pPr algn="l"/>
                      <a:r>
                        <a:rPr lang="en-US" altLang="zh-CN" sz="800" b="1" dirty="0">
                          <a:solidFill>
                            <a:schemeClr val="tx1"/>
                          </a:solidFill>
                        </a:rPr>
                        <a:t>EA=SIB+Disp8</a:t>
                      </a:r>
                      <a:endParaRPr lang="zh-CN" altLang="en-US" sz="800" b="1" dirty="0">
                        <a:solidFill>
                          <a:schemeClr val="tx1"/>
                        </a:solidFill>
                      </a:endParaRPr>
                    </a:p>
                  </a:txBody>
                  <a:tcPr/>
                </a:tc>
                <a:extLst>
                  <a:ext uri="{0D108BD9-81ED-4DB2-BD59-A6C34878D82A}">
                    <a16:rowId xmlns:a16="http://schemas.microsoft.com/office/drawing/2014/main" val="781810801"/>
                  </a:ext>
                </a:extLst>
              </a:tr>
              <a:tr h="230365">
                <a:tc>
                  <a:txBody>
                    <a:bodyPr/>
                    <a:lstStyle/>
                    <a:p>
                      <a:pPr algn="ctr"/>
                      <a:r>
                        <a:rPr lang="en-US" altLang="zh-CN" sz="800" b="1" dirty="0"/>
                        <a:t>10</a:t>
                      </a:r>
                      <a:endParaRPr lang="zh-CN" altLang="en-US" sz="800" b="1" dirty="0"/>
                    </a:p>
                  </a:txBody>
                  <a:tcPr/>
                </a:tc>
                <a:tc>
                  <a:txBody>
                    <a:bodyPr/>
                    <a:lstStyle/>
                    <a:p>
                      <a:pPr algn="ct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寄存器相对寻址</a:t>
                      </a:r>
                    </a:p>
                  </a:txBody>
                  <a:tcPr/>
                </a:tc>
                <a:tc>
                  <a:txBody>
                    <a:bodyPr/>
                    <a:lstStyle/>
                    <a:p>
                      <a:pPr algn="l"/>
                      <a:r>
                        <a:rPr lang="en-US" altLang="zh-CN" sz="800" b="1" dirty="0"/>
                        <a:t>EA=R[R/M]+Disp32</a:t>
                      </a:r>
                      <a:endParaRPr lang="zh-CN" altLang="en-US" sz="800" b="1" dirty="0"/>
                    </a:p>
                  </a:txBody>
                  <a:tcPr/>
                </a:tc>
                <a:extLst>
                  <a:ext uri="{0D108BD9-81ED-4DB2-BD59-A6C34878D82A}">
                    <a16:rowId xmlns:a16="http://schemas.microsoft.com/office/drawing/2014/main" val="2055830347"/>
                  </a:ext>
                </a:extLst>
              </a:tr>
              <a:tr h="230365">
                <a:tc>
                  <a:txBody>
                    <a:bodyPr/>
                    <a:lstStyle/>
                    <a:p>
                      <a:pPr algn="ctr"/>
                      <a:r>
                        <a:rPr lang="en-US" altLang="zh-CN" sz="800" b="1" dirty="0"/>
                        <a:t>10</a:t>
                      </a:r>
                      <a:endParaRPr lang="zh-CN" altLang="en-US" sz="800" b="1" dirty="0"/>
                    </a:p>
                  </a:txBody>
                  <a:tcPr/>
                </a:tc>
                <a:tc>
                  <a:txBody>
                    <a:bodyPr/>
                    <a:lstStyle/>
                    <a:p>
                      <a:pPr algn="ctr"/>
                      <a:r>
                        <a:rPr lang="en-US" altLang="zh-CN" sz="800" b="1" dirty="0"/>
                        <a:t>100</a:t>
                      </a:r>
                      <a:endParaRPr lang="zh-CN" altLang="en-US" sz="800" b="1" dirty="0"/>
                    </a:p>
                  </a:txBody>
                  <a:tcPr/>
                </a:tc>
                <a:tc>
                  <a:txBody>
                    <a:bodyPr/>
                    <a:lstStyle/>
                    <a:p>
                      <a:pPr algn="ctr"/>
                      <a:r>
                        <a:rPr lang="zh-CN" altLang="en-US" sz="800" b="1" dirty="0"/>
                        <a:t>存储器</a:t>
                      </a:r>
                    </a:p>
                  </a:txBody>
                  <a:tcPr/>
                </a:tc>
                <a:tc>
                  <a:txBody>
                    <a:bodyPr/>
                    <a:lstStyle/>
                    <a:p>
                      <a:pPr algn="l"/>
                      <a:r>
                        <a:rPr lang="zh-CN" altLang="en-US" sz="800" b="1" dirty="0"/>
                        <a:t>基址</a:t>
                      </a:r>
                      <a:r>
                        <a:rPr lang="en-US" altLang="zh-CN" sz="800" b="1" dirty="0"/>
                        <a:t>+</a:t>
                      </a:r>
                      <a:r>
                        <a:rPr lang="zh-CN" altLang="en-US" sz="800" b="1" dirty="0"/>
                        <a:t>比例变址</a:t>
                      </a:r>
                      <a:r>
                        <a:rPr lang="en-US" altLang="zh-CN" sz="800" b="1" dirty="0"/>
                        <a:t>+</a:t>
                      </a:r>
                      <a:r>
                        <a:rPr lang="zh-CN" altLang="en-US" sz="800" b="1" dirty="0"/>
                        <a:t>偏移量变址</a:t>
                      </a:r>
                    </a:p>
                  </a:txBody>
                  <a:tcPr/>
                </a:tc>
                <a:tc>
                  <a:txBody>
                    <a:bodyPr/>
                    <a:lstStyle/>
                    <a:p>
                      <a:pPr algn="l"/>
                      <a:r>
                        <a:rPr lang="en-US" altLang="zh-CN" sz="800" b="1" dirty="0"/>
                        <a:t>EA=SIB+Disp32</a:t>
                      </a:r>
                      <a:endParaRPr lang="zh-CN" altLang="en-US" sz="800" b="1" dirty="0"/>
                    </a:p>
                  </a:txBody>
                  <a:tcPr/>
                </a:tc>
                <a:extLst>
                  <a:ext uri="{0D108BD9-81ED-4DB2-BD59-A6C34878D82A}">
                    <a16:rowId xmlns:a16="http://schemas.microsoft.com/office/drawing/2014/main" val="2117986929"/>
                  </a:ext>
                </a:extLst>
              </a:tr>
              <a:tr h="230365">
                <a:tc>
                  <a:txBody>
                    <a:bodyPr/>
                    <a:lstStyle/>
                    <a:p>
                      <a:pPr algn="ctr"/>
                      <a:r>
                        <a:rPr lang="en-US" altLang="zh-CN" sz="800" b="1" dirty="0">
                          <a:solidFill>
                            <a:schemeClr val="tx1"/>
                          </a:solidFill>
                        </a:rPr>
                        <a:t>11</a:t>
                      </a:r>
                      <a:endParaRPr lang="zh-CN" altLang="en-US" sz="800" b="1" dirty="0">
                        <a:solidFill>
                          <a:schemeClr val="tx1"/>
                        </a:solidFill>
                      </a:endParaRPr>
                    </a:p>
                  </a:txBody>
                  <a:tcPr/>
                </a:tc>
                <a:tc>
                  <a:txBody>
                    <a:bodyPr/>
                    <a:lstStyle/>
                    <a:p>
                      <a:pPr algn="ctr"/>
                      <a:endParaRPr lang="zh-CN" altLang="en-US" sz="800" b="1" dirty="0">
                        <a:solidFill>
                          <a:schemeClr val="tx1"/>
                        </a:solidFill>
                      </a:endParaRPr>
                    </a:p>
                  </a:txBody>
                  <a:tcPr/>
                </a:tc>
                <a:tc>
                  <a:txBody>
                    <a:bodyPr/>
                    <a:lstStyle/>
                    <a:p>
                      <a:pPr algn="ctr"/>
                      <a:r>
                        <a:rPr lang="zh-CN" altLang="en-US" sz="800" b="1" dirty="0">
                          <a:solidFill>
                            <a:schemeClr val="tx1"/>
                          </a:solidFill>
                        </a:rPr>
                        <a:t>寄存器</a:t>
                      </a:r>
                    </a:p>
                  </a:txBody>
                  <a:tcPr/>
                </a:tc>
                <a:tc>
                  <a:txBody>
                    <a:bodyPr/>
                    <a:lstStyle/>
                    <a:p>
                      <a:pPr algn="l"/>
                      <a:r>
                        <a:rPr lang="zh-CN" altLang="en-US" sz="800" b="1" dirty="0">
                          <a:solidFill>
                            <a:schemeClr val="tx1"/>
                          </a:solidFill>
                        </a:rPr>
                        <a:t>寄存器寻址</a:t>
                      </a:r>
                    </a:p>
                  </a:txBody>
                  <a:tcPr/>
                </a:tc>
                <a:tc>
                  <a:txBody>
                    <a:bodyPr/>
                    <a:lstStyle/>
                    <a:p>
                      <a:pPr algn="l"/>
                      <a:r>
                        <a:rPr lang="en-US" altLang="zh-CN" sz="800" b="1" dirty="0">
                          <a:solidFill>
                            <a:schemeClr val="tx1"/>
                          </a:solidFill>
                        </a:rPr>
                        <a:t>S=R[R/M]</a:t>
                      </a:r>
                      <a:endParaRPr lang="zh-CN" altLang="en-US" sz="800" b="1" dirty="0">
                        <a:solidFill>
                          <a:schemeClr val="tx1"/>
                        </a:solidFill>
                      </a:endParaRPr>
                    </a:p>
                  </a:txBody>
                  <a:tcPr/>
                </a:tc>
                <a:extLst>
                  <a:ext uri="{0D108BD9-81ED-4DB2-BD59-A6C34878D82A}">
                    <a16:rowId xmlns:a16="http://schemas.microsoft.com/office/drawing/2014/main" val="3142193692"/>
                  </a:ext>
                </a:extLst>
              </a:tr>
            </a:tbl>
          </a:graphicData>
        </a:graphic>
      </p:graphicFrame>
      <p:sp>
        <p:nvSpPr>
          <p:cNvPr id="15" name="文本框 14">
            <a:extLst>
              <a:ext uri="{FF2B5EF4-FFF2-40B4-BE49-F238E27FC236}">
                <a16:creationId xmlns:a16="http://schemas.microsoft.com/office/drawing/2014/main" id="{F39685B4-98F9-4005-8754-991017403CC6}"/>
              </a:ext>
            </a:extLst>
          </p:cNvPr>
          <p:cNvSpPr txBox="1"/>
          <p:nvPr/>
        </p:nvSpPr>
        <p:spPr>
          <a:xfrm>
            <a:off x="5364088" y="4410598"/>
            <a:ext cx="2541080" cy="261610"/>
          </a:xfrm>
          <a:prstGeom prst="rect">
            <a:avLst/>
          </a:prstGeom>
          <a:noFill/>
        </p:spPr>
        <p:txBody>
          <a:bodyPr wrap="none" rtlCol="0">
            <a:spAutoFit/>
          </a:bodyPr>
          <a:lstStyle/>
          <a:p>
            <a:r>
              <a:rPr lang="zh-CN" altLang="en-US" sz="1100" b="1" dirty="0"/>
              <a:t>表</a:t>
            </a:r>
            <a:r>
              <a:rPr lang="en-US" altLang="zh-CN" sz="1100" b="1" dirty="0"/>
              <a:t>5.4      Mod R/M</a:t>
            </a:r>
            <a:r>
              <a:rPr lang="zh-CN" altLang="en-US" sz="1100" b="1" dirty="0"/>
              <a:t>字段对应的寻址方式</a:t>
            </a:r>
          </a:p>
        </p:txBody>
      </p:sp>
      <p:sp>
        <p:nvSpPr>
          <p:cNvPr id="16" name="文本框 15">
            <a:extLst>
              <a:ext uri="{FF2B5EF4-FFF2-40B4-BE49-F238E27FC236}">
                <a16:creationId xmlns:a16="http://schemas.microsoft.com/office/drawing/2014/main" id="{6ACCA755-A7DA-449E-96F9-B9C59EB365DD}"/>
              </a:ext>
            </a:extLst>
          </p:cNvPr>
          <p:cNvSpPr txBox="1"/>
          <p:nvPr/>
        </p:nvSpPr>
        <p:spPr>
          <a:xfrm>
            <a:off x="5364088" y="1770356"/>
            <a:ext cx="2613216" cy="261610"/>
          </a:xfrm>
          <a:prstGeom prst="rect">
            <a:avLst/>
          </a:prstGeom>
          <a:noFill/>
        </p:spPr>
        <p:txBody>
          <a:bodyPr wrap="none" rtlCol="0">
            <a:spAutoFit/>
          </a:bodyPr>
          <a:lstStyle/>
          <a:p>
            <a:r>
              <a:rPr lang="zh-CN" altLang="en-US" sz="1100" b="1" dirty="0"/>
              <a:t>图</a:t>
            </a:r>
            <a:r>
              <a:rPr lang="en-US" altLang="zh-CN" sz="1100" b="1" dirty="0"/>
              <a:t>5.23      </a:t>
            </a:r>
            <a:r>
              <a:rPr lang="zh-CN" altLang="en-US" sz="1100" b="1" dirty="0"/>
              <a:t>指令字</a:t>
            </a:r>
            <a:r>
              <a:rPr lang="en-US" altLang="zh-CN" sz="1100" b="1" dirty="0"/>
              <a:t>8304 BB66H</a:t>
            </a:r>
            <a:r>
              <a:rPr lang="zh-CN" altLang="en-US" sz="1100" b="1" dirty="0"/>
              <a:t>的指令格式</a:t>
            </a:r>
          </a:p>
        </p:txBody>
      </p:sp>
      <p:graphicFrame>
        <p:nvGraphicFramePr>
          <p:cNvPr id="17" name="表格 3">
            <a:extLst>
              <a:ext uri="{FF2B5EF4-FFF2-40B4-BE49-F238E27FC236}">
                <a16:creationId xmlns:a16="http://schemas.microsoft.com/office/drawing/2014/main" id="{C395FD14-E61D-4FA3-BA24-E82DCB05C7C5}"/>
              </a:ext>
            </a:extLst>
          </p:cNvPr>
          <p:cNvGraphicFramePr>
            <a:graphicFrameLocks noGrp="1"/>
          </p:cNvGraphicFramePr>
          <p:nvPr>
            <p:extLst>
              <p:ext uri="{D42A27DB-BD31-4B8C-83A1-F6EECF244321}">
                <p14:modId xmlns:p14="http://schemas.microsoft.com/office/powerpoint/2010/main" val="3062121911"/>
              </p:ext>
            </p:extLst>
          </p:nvPr>
        </p:nvGraphicFramePr>
        <p:xfrm>
          <a:off x="7442264" y="1192051"/>
          <a:ext cx="1666240" cy="3962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76155010"/>
                    </a:ext>
                  </a:extLst>
                </a:gridCol>
                <a:gridCol w="208280">
                  <a:extLst>
                    <a:ext uri="{9D8B030D-6E8A-4147-A177-3AD203B41FA5}">
                      <a16:colId xmlns:a16="http://schemas.microsoft.com/office/drawing/2014/main" val="3843554800"/>
                    </a:ext>
                  </a:extLst>
                </a:gridCol>
                <a:gridCol w="208280">
                  <a:extLst>
                    <a:ext uri="{9D8B030D-6E8A-4147-A177-3AD203B41FA5}">
                      <a16:colId xmlns:a16="http://schemas.microsoft.com/office/drawing/2014/main" val="3939858793"/>
                    </a:ext>
                  </a:extLst>
                </a:gridCol>
                <a:gridCol w="208280">
                  <a:extLst>
                    <a:ext uri="{9D8B030D-6E8A-4147-A177-3AD203B41FA5}">
                      <a16:colId xmlns:a16="http://schemas.microsoft.com/office/drawing/2014/main" val="4022389101"/>
                    </a:ext>
                  </a:extLst>
                </a:gridCol>
                <a:gridCol w="208280">
                  <a:extLst>
                    <a:ext uri="{9D8B030D-6E8A-4147-A177-3AD203B41FA5}">
                      <a16:colId xmlns:a16="http://schemas.microsoft.com/office/drawing/2014/main" val="2931487735"/>
                    </a:ext>
                  </a:extLst>
                </a:gridCol>
                <a:gridCol w="208280">
                  <a:extLst>
                    <a:ext uri="{9D8B030D-6E8A-4147-A177-3AD203B41FA5}">
                      <a16:colId xmlns:a16="http://schemas.microsoft.com/office/drawing/2014/main" val="1865540837"/>
                    </a:ext>
                  </a:extLst>
                </a:gridCol>
                <a:gridCol w="208280">
                  <a:extLst>
                    <a:ext uri="{9D8B030D-6E8A-4147-A177-3AD203B41FA5}">
                      <a16:colId xmlns:a16="http://schemas.microsoft.com/office/drawing/2014/main" val="2540173957"/>
                    </a:ext>
                  </a:extLst>
                </a:gridCol>
                <a:gridCol w="208280">
                  <a:extLst>
                    <a:ext uri="{9D8B030D-6E8A-4147-A177-3AD203B41FA5}">
                      <a16:colId xmlns:a16="http://schemas.microsoft.com/office/drawing/2014/main" val="1881891589"/>
                    </a:ext>
                  </a:extLst>
                </a:gridCol>
              </a:tblGrid>
              <a:tr h="0">
                <a:tc gridSpan="8">
                  <a:txBody>
                    <a:bodyPr/>
                    <a:lstStyle/>
                    <a:p>
                      <a:pPr algn="ctr"/>
                      <a:r>
                        <a:rPr lang="en-US" altLang="zh-CN" sz="700" b="1" dirty="0"/>
                        <a:t>Imm8</a:t>
                      </a:r>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hMerge="1">
                  <a:txBody>
                    <a:bodyPr/>
                    <a:lstStyle/>
                    <a:p>
                      <a:pPr algn="ctr"/>
                      <a:r>
                        <a:rPr lang="en-US" altLang="zh-CN" sz="600" b="1" dirty="0"/>
                        <a:t>d</a:t>
                      </a:r>
                      <a:endParaRPr lang="zh-CN" altLang="en-US" sz="600" b="1" dirty="0"/>
                    </a:p>
                  </a:txBody>
                  <a:tcPr/>
                </a:tc>
                <a:tc hMerge="1">
                  <a:txBody>
                    <a:bodyPr/>
                    <a:lstStyle/>
                    <a:p>
                      <a:pPr algn="ctr"/>
                      <a:r>
                        <a:rPr lang="en-US" altLang="zh-CN" sz="600" b="1" dirty="0"/>
                        <a:t>w</a:t>
                      </a:r>
                      <a:endParaRPr lang="zh-CN" altLang="en-US" sz="600" b="1" dirty="0"/>
                    </a:p>
                  </a:txBody>
                  <a:tcPr/>
                </a:tc>
                <a:extLst>
                  <a:ext uri="{0D108BD9-81ED-4DB2-BD59-A6C34878D82A}">
                    <a16:rowId xmlns:a16="http://schemas.microsoft.com/office/drawing/2014/main" val="2046097103"/>
                  </a:ext>
                </a:extLst>
              </a:tr>
              <a:tr h="185536">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extLst>
                  <a:ext uri="{0D108BD9-81ED-4DB2-BD59-A6C34878D82A}">
                    <a16:rowId xmlns:a16="http://schemas.microsoft.com/office/drawing/2014/main" val="3543678504"/>
                  </a:ext>
                </a:extLst>
              </a:tr>
            </a:tbl>
          </a:graphicData>
        </a:graphic>
      </p:graphicFrame>
      <p:sp>
        <p:nvSpPr>
          <p:cNvPr id="18" name="文本框 17">
            <a:extLst>
              <a:ext uri="{FF2B5EF4-FFF2-40B4-BE49-F238E27FC236}">
                <a16:creationId xmlns:a16="http://schemas.microsoft.com/office/drawing/2014/main" id="{07D8AA21-9015-4A08-8BA1-BCBE794B9A97}"/>
              </a:ext>
            </a:extLst>
          </p:cNvPr>
          <p:cNvSpPr txBox="1"/>
          <p:nvPr/>
        </p:nvSpPr>
        <p:spPr>
          <a:xfrm>
            <a:off x="6318472" y="980728"/>
            <a:ext cx="357790" cy="276999"/>
          </a:xfrm>
          <a:prstGeom prst="rect">
            <a:avLst/>
          </a:prstGeom>
          <a:noFill/>
        </p:spPr>
        <p:txBody>
          <a:bodyPr wrap="none" rtlCol="0">
            <a:spAutoFit/>
          </a:bodyPr>
          <a:lstStyle/>
          <a:p>
            <a:r>
              <a:rPr lang="en-US" altLang="zh-CN" sz="1200" b="1" dirty="0"/>
              <a:t>BB</a:t>
            </a:r>
            <a:endParaRPr lang="zh-CN" altLang="en-US" sz="1200" b="1" dirty="0"/>
          </a:p>
        </p:txBody>
      </p:sp>
      <p:graphicFrame>
        <p:nvGraphicFramePr>
          <p:cNvPr id="19" name="表格 3">
            <a:extLst>
              <a:ext uri="{FF2B5EF4-FFF2-40B4-BE49-F238E27FC236}">
                <a16:creationId xmlns:a16="http://schemas.microsoft.com/office/drawing/2014/main" id="{7E923951-F41F-4626-96E3-33D709229EDC}"/>
              </a:ext>
            </a:extLst>
          </p:cNvPr>
          <p:cNvGraphicFramePr>
            <a:graphicFrameLocks noGrp="1"/>
          </p:cNvGraphicFramePr>
          <p:nvPr/>
        </p:nvGraphicFramePr>
        <p:xfrm>
          <a:off x="5570056" y="1196752"/>
          <a:ext cx="1705928" cy="396240"/>
        </p:xfrm>
        <a:graphic>
          <a:graphicData uri="http://schemas.openxmlformats.org/drawingml/2006/table">
            <a:tbl>
              <a:tblPr firstRow="1" bandRow="1">
                <a:tableStyleId>{5C22544A-7EE6-4342-B048-85BDC9FD1C3A}</a:tableStyleId>
              </a:tblPr>
              <a:tblGrid>
                <a:gridCol w="247968">
                  <a:extLst>
                    <a:ext uri="{9D8B030D-6E8A-4147-A177-3AD203B41FA5}">
                      <a16:colId xmlns:a16="http://schemas.microsoft.com/office/drawing/2014/main" val="3676155010"/>
                    </a:ext>
                  </a:extLst>
                </a:gridCol>
                <a:gridCol w="208280">
                  <a:extLst>
                    <a:ext uri="{9D8B030D-6E8A-4147-A177-3AD203B41FA5}">
                      <a16:colId xmlns:a16="http://schemas.microsoft.com/office/drawing/2014/main" val="3843554800"/>
                    </a:ext>
                  </a:extLst>
                </a:gridCol>
                <a:gridCol w="208280">
                  <a:extLst>
                    <a:ext uri="{9D8B030D-6E8A-4147-A177-3AD203B41FA5}">
                      <a16:colId xmlns:a16="http://schemas.microsoft.com/office/drawing/2014/main" val="3939858793"/>
                    </a:ext>
                  </a:extLst>
                </a:gridCol>
                <a:gridCol w="208280">
                  <a:extLst>
                    <a:ext uri="{9D8B030D-6E8A-4147-A177-3AD203B41FA5}">
                      <a16:colId xmlns:a16="http://schemas.microsoft.com/office/drawing/2014/main" val="4022389101"/>
                    </a:ext>
                  </a:extLst>
                </a:gridCol>
                <a:gridCol w="208280">
                  <a:extLst>
                    <a:ext uri="{9D8B030D-6E8A-4147-A177-3AD203B41FA5}">
                      <a16:colId xmlns:a16="http://schemas.microsoft.com/office/drawing/2014/main" val="2931487735"/>
                    </a:ext>
                  </a:extLst>
                </a:gridCol>
                <a:gridCol w="208280">
                  <a:extLst>
                    <a:ext uri="{9D8B030D-6E8A-4147-A177-3AD203B41FA5}">
                      <a16:colId xmlns:a16="http://schemas.microsoft.com/office/drawing/2014/main" val="1865540837"/>
                    </a:ext>
                  </a:extLst>
                </a:gridCol>
                <a:gridCol w="208280">
                  <a:extLst>
                    <a:ext uri="{9D8B030D-6E8A-4147-A177-3AD203B41FA5}">
                      <a16:colId xmlns:a16="http://schemas.microsoft.com/office/drawing/2014/main" val="2540173957"/>
                    </a:ext>
                  </a:extLst>
                </a:gridCol>
                <a:gridCol w="208280">
                  <a:extLst>
                    <a:ext uri="{9D8B030D-6E8A-4147-A177-3AD203B41FA5}">
                      <a16:colId xmlns:a16="http://schemas.microsoft.com/office/drawing/2014/main" val="1881891589"/>
                    </a:ext>
                  </a:extLst>
                </a:gridCol>
              </a:tblGrid>
              <a:tr h="185677">
                <a:tc gridSpan="2">
                  <a:txBody>
                    <a:bodyPr/>
                    <a:lstStyle/>
                    <a:p>
                      <a:pPr algn="ctr"/>
                      <a:r>
                        <a:rPr lang="en-US" altLang="zh-CN" sz="700" b="1" dirty="0"/>
                        <a:t>Scale</a:t>
                      </a:r>
                      <a:endParaRPr lang="zh-CN" altLang="en-US" sz="700" b="1" dirty="0"/>
                    </a:p>
                  </a:txBody>
                  <a:tcPr/>
                </a:tc>
                <a:tc hMerge="1">
                  <a:txBody>
                    <a:bodyPr/>
                    <a:lstStyle/>
                    <a:p>
                      <a:endParaRPr lang="zh-CN" altLang="en-US" sz="1200" b="1" dirty="0"/>
                    </a:p>
                  </a:txBody>
                  <a:tcPr/>
                </a:tc>
                <a:tc gridSpan="3">
                  <a:txBody>
                    <a:bodyPr/>
                    <a:lstStyle/>
                    <a:p>
                      <a:pPr algn="ctr"/>
                      <a:r>
                        <a:rPr lang="en-US" altLang="zh-CN" sz="700" b="1" dirty="0"/>
                        <a:t>index</a:t>
                      </a:r>
                      <a:endParaRPr lang="zh-CN" altLang="en-US" sz="700" b="1" dirty="0"/>
                    </a:p>
                  </a:txBody>
                  <a:tcPr/>
                </a:tc>
                <a:tc hMerge="1">
                  <a:txBody>
                    <a:bodyPr/>
                    <a:lstStyle/>
                    <a:p>
                      <a:endParaRPr lang="zh-CN" altLang="en-US" sz="1200" b="1" dirty="0"/>
                    </a:p>
                  </a:txBody>
                  <a:tcPr/>
                </a:tc>
                <a:tc hMerge="1">
                  <a:txBody>
                    <a:bodyPr/>
                    <a:lstStyle/>
                    <a:p>
                      <a:endParaRPr lang="zh-CN" altLang="en-US" sz="1200" b="1" dirty="0"/>
                    </a:p>
                  </a:txBody>
                  <a:tcPr/>
                </a:tc>
                <a:tc gridSpan="3">
                  <a:txBody>
                    <a:bodyPr/>
                    <a:lstStyle/>
                    <a:p>
                      <a:pPr algn="ctr"/>
                      <a:r>
                        <a:rPr lang="en-US" altLang="zh-CN" sz="700" b="1" dirty="0"/>
                        <a:t>Base</a:t>
                      </a:r>
                    </a:p>
                  </a:txBody>
                  <a:tcPr/>
                </a:tc>
                <a:tc hMerge="1">
                  <a:txBody>
                    <a:bodyPr/>
                    <a:lstStyle/>
                    <a:p>
                      <a:r>
                        <a:rPr lang="en-US" altLang="zh-CN" sz="1200" b="1" dirty="0"/>
                        <a:t>d</a:t>
                      </a:r>
                      <a:endParaRPr lang="zh-CN" altLang="en-US" sz="1200" b="1" dirty="0"/>
                    </a:p>
                  </a:txBody>
                  <a:tcPr/>
                </a:tc>
                <a:tc hMerge="1">
                  <a:txBody>
                    <a:bodyPr/>
                    <a:lstStyle/>
                    <a:p>
                      <a:r>
                        <a:rPr lang="en-US" altLang="zh-CN" sz="1200" b="1" dirty="0"/>
                        <a:t>w</a:t>
                      </a:r>
                      <a:endParaRPr lang="zh-CN" altLang="en-US" sz="1200" b="1" dirty="0"/>
                    </a:p>
                  </a:txBody>
                  <a:tcPr/>
                </a:tc>
                <a:extLst>
                  <a:ext uri="{0D108BD9-81ED-4DB2-BD59-A6C34878D82A}">
                    <a16:rowId xmlns:a16="http://schemas.microsoft.com/office/drawing/2014/main" val="2046097103"/>
                  </a:ext>
                </a:extLst>
              </a:tr>
              <a:tr h="185677">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0</a:t>
                      </a:r>
                      <a:endParaRPr lang="zh-CN" altLang="en-US" sz="700" b="1" dirty="0"/>
                    </a:p>
                  </a:txBody>
                  <a:tcPr/>
                </a:tc>
                <a:tc>
                  <a:txBody>
                    <a:bodyPr/>
                    <a:lstStyle/>
                    <a:p>
                      <a:pPr algn="ctr"/>
                      <a:r>
                        <a:rPr lang="en-US" altLang="zh-CN" sz="700" b="1" dirty="0"/>
                        <a:t>1</a:t>
                      </a:r>
                      <a:endParaRPr lang="zh-CN" altLang="en-US" sz="700" b="1" dirty="0"/>
                    </a:p>
                  </a:txBody>
                  <a:tcPr/>
                </a:tc>
                <a:tc>
                  <a:txBody>
                    <a:bodyPr/>
                    <a:lstStyle/>
                    <a:p>
                      <a:pPr algn="ctr"/>
                      <a:r>
                        <a:rPr lang="en-US" altLang="zh-CN" sz="700" b="1" dirty="0"/>
                        <a:t>1</a:t>
                      </a:r>
                      <a:endParaRPr lang="zh-CN" altLang="en-US" sz="700" b="1" dirty="0"/>
                    </a:p>
                  </a:txBody>
                  <a:tcPr/>
                </a:tc>
                <a:extLst>
                  <a:ext uri="{0D108BD9-81ED-4DB2-BD59-A6C34878D82A}">
                    <a16:rowId xmlns:a16="http://schemas.microsoft.com/office/drawing/2014/main" val="3543678504"/>
                  </a:ext>
                </a:extLst>
              </a:tr>
            </a:tbl>
          </a:graphicData>
        </a:graphic>
      </p:graphicFrame>
      <p:sp>
        <p:nvSpPr>
          <p:cNvPr id="20" name="文本框 19">
            <a:extLst>
              <a:ext uri="{FF2B5EF4-FFF2-40B4-BE49-F238E27FC236}">
                <a16:creationId xmlns:a16="http://schemas.microsoft.com/office/drawing/2014/main" id="{9464FCF1-F38E-487F-89EB-BF722EC065E5}"/>
              </a:ext>
            </a:extLst>
          </p:cNvPr>
          <p:cNvSpPr txBox="1"/>
          <p:nvPr/>
        </p:nvSpPr>
        <p:spPr>
          <a:xfrm>
            <a:off x="2629345" y="1015450"/>
            <a:ext cx="341760" cy="276999"/>
          </a:xfrm>
          <a:prstGeom prst="rect">
            <a:avLst/>
          </a:prstGeom>
          <a:noFill/>
        </p:spPr>
        <p:txBody>
          <a:bodyPr wrap="none" rtlCol="0">
            <a:spAutoFit/>
          </a:bodyPr>
          <a:lstStyle/>
          <a:p>
            <a:r>
              <a:rPr lang="en-US" altLang="zh-CN" sz="1200" b="1" dirty="0"/>
              <a:t>83</a:t>
            </a:r>
            <a:endParaRPr lang="zh-CN" altLang="en-US" sz="1200" b="1" dirty="0"/>
          </a:p>
        </p:txBody>
      </p:sp>
      <p:cxnSp>
        <p:nvCxnSpPr>
          <p:cNvPr id="8" name="直接箭头连接符 7">
            <a:extLst>
              <a:ext uri="{FF2B5EF4-FFF2-40B4-BE49-F238E27FC236}">
                <a16:creationId xmlns:a16="http://schemas.microsoft.com/office/drawing/2014/main" id="{395C5613-A960-467A-8298-EBCADF0AD481}"/>
              </a:ext>
            </a:extLst>
          </p:cNvPr>
          <p:cNvCxnSpPr>
            <a:cxnSpLocks/>
          </p:cNvCxnSpPr>
          <p:nvPr/>
        </p:nvCxnSpPr>
        <p:spPr>
          <a:xfrm flipH="1">
            <a:off x="1115613" y="2564904"/>
            <a:ext cx="1008115" cy="39604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0DC42CF3-3146-4764-90A3-E03D03C30C23}"/>
              </a:ext>
            </a:extLst>
          </p:cNvPr>
          <p:cNvPicPr>
            <a:picLocks noChangeAspect="1"/>
          </p:cNvPicPr>
          <p:nvPr/>
        </p:nvPicPr>
        <p:blipFill>
          <a:blip r:embed="rId2"/>
          <a:stretch>
            <a:fillRect/>
          </a:stretch>
        </p:blipFill>
        <p:spPr>
          <a:xfrm>
            <a:off x="6187388" y="2209330"/>
            <a:ext cx="2798040" cy="399155"/>
          </a:xfrm>
          <a:prstGeom prst="rect">
            <a:avLst/>
          </a:prstGeom>
        </p:spPr>
      </p:pic>
      <p:cxnSp>
        <p:nvCxnSpPr>
          <p:cNvPr id="21" name="直接箭头连接符 20">
            <a:extLst>
              <a:ext uri="{FF2B5EF4-FFF2-40B4-BE49-F238E27FC236}">
                <a16:creationId xmlns:a16="http://schemas.microsoft.com/office/drawing/2014/main" id="{9C86ACC8-D01A-43BB-8004-057C2A9AEEDF}"/>
              </a:ext>
            </a:extLst>
          </p:cNvPr>
          <p:cNvCxnSpPr>
            <a:cxnSpLocks/>
          </p:cNvCxnSpPr>
          <p:nvPr/>
        </p:nvCxnSpPr>
        <p:spPr>
          <a:xfrm>
            <a:off x="3779912" y="3068960"/>
            <a:ext cx="2538560" cy="22322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E9BFED3-C0CE-45D8-824A-B22E46D5F967}"/>
              </a:ext>
            </a:extLst>
          </p:cNvPr>
          <p:cNvCxnSpPr/>
          <p:nvPr/>
        </p:nvCxnSpPr>
        <p:spPr>
          <a:xfrm>
            <a:off x="2971105" y="4077072"/>
            <a:ext cx="376759" cy="2448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B9AAB472-8A06-47B8-800D-A71EB7F07826}"/>
              </a:ext>
            </a:extLst>
          </p:cNvPr>
          <p:cNvCxnSpPr/>
          <p:nvPr/>
        </p:nvCxnSpPr>
        <p:spPr>
          <a:xfrm flipV="1">
            <a:off x="7442264" y="2708920"/>
            <a:ext cx="586120" cy="5040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5E03241-A083-496A-83FB-68845E7BC47D}"/>
              </a:ext>
            </a:extLst>
          </p:cNvPr>
          <p:cNvSpPr txBox="1"/>
          <p:nvPr/>
        </p:nvSpPr>
        <p:spPr>
          <a:xfrm>
            <a:off x="2359817" y="1639833"/>
            <a:ext cx="1060055" cy="276999"/>
          </a:xfrm>
          <a:prstGeom prst="rect">
            <a:avLst/>
          </a:prstGeom>
          <a:noFill/>
        </p:spPr>
        <p:txBody>
          <a:bodyPr wrap="square" rtlCol="0">
            <a:spAutoFit/>
          </a:bodyPr>
          <a:lstStyle/>
          <a:p>
            <a:r>
              <a:rPr lang="zh-CN" altLang="en-US" sz="1200" b="1" dirty="0">
                <a:solidFill>
                  <a:srgbClr val="C00000"/>
                </a:solidFill>
              </a:rPr>
              <a:t>扩展操作码</a:t>
            </a:r>
          </a:p>
        </p:txBody>
      </p:sp>
    </p:spTree>
    <p:extLst>
      <p:ext uri="{BB962C8B-B14F-4D97-AF65-F5344CB8AC3E}">
        <p14:creationId xmlns:p14="http://schemas.microsoft.com/office/powerpoint/2010/main" val="5038223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332656"/>
            <a:ext cx="8229600" cy="4525963"/>
          </a:xfrm>
        </p:spPr>
        <p:txBody>
          <a:bodyPr/>
          <a:lstStyle/>
          <a:p>
            <a:pPr lvl="1"/>
            <a:r>
              <a:rPr lang="en-US" altLang="zh-CN" sz="2000" b="1" dirty="0"/>
              <a:t>3</a:t>
            </a:r>
            <a:r>
              <a:rPr lang="zh-CN" altLang="en-US" sz="2000" b="1" dirty="0"/>
              <a:t>、寻址方式</a:t>
            </a:r>
            <a:endParaRPr lang="en-US" altLang="zh-CN" sz="2000" b="1" dirty="0"/>
          </a:p>
          <a:p>
            <a:pPr lvl="2"/>
            <a:endParaRPr lang="en-US" altLang="zh-CN" sz="1600" b="1" dirty="0"/>
          </a:p>
          <a:p>
            <a:pPr lvl="2"/>
            <a:r>
              <a:rPr lang="zh-CN" altLang="en-US" sz="1400" b="1" dirty="0"/>
              <a:t>操作数的主要来源为：立即数、寄存器、存储单元；当操作数为</a:t>
            </a:r>
            <a:r>
              <a:rPr lang="zh-CN" altLang="en-US" sz="1400" b="1" dirty="0">
                <a:solidFill>
                  <a:srgbClr val="FF0000"/>
                </a:solidFill>
              </a:rPr>
              <a:t>存储单元</a:t>
            </a:r>
            <a:r>
              <a:rPr lang="zh-CN" altLang="en-US" sz="1400" b="1" dirty="0"/>
              <a:t>时，需要进行</a:t>
            </a:r>
            <a:r>
              <a:rPr lang="zh-CN" altLang="en-US" sz="1400" b="1" dirty="0">
                <a:solidFill>
                  <a:srgbClr val="FF0000"/>
                </a:solidFill>
              </a:rPr>
              <a:t>地址转换</a:t>
            </a:r>
            <a:endParaRPr lang="en-US" altLang="zh-CN" sz="1400" b="1" dirty="0">
              <a:solidFill>
                <a:srgbClr val="FF0000"/>
              </a:solidFill>
            </a:endParaRPr>
          </a:p>
          <a:p>
            <a:pPr lvl="2"/>
            <a:endParaRPr lang="en-US" altLang="zh-CN" sz="1400" b="1" dirty="0"/>
          </a:p>
          <a:p>
            <a:pPr lvl="2"/>
            <a:r>
              <a:rPr lang="en-US" altLang="zh-CN" sz="1400" b="1" dirty="0"/>
              <a:t>x86</a:t>
            </a:r>
            <a:r>
              <a:rPr lang="zh-CN" altLang="en-US" sz="1400" b="1" dirty="0"/>
              <a:t>处理器采用</a:t>
            </a:r>
            <a:r>
              <a:rPr lang="zh-CN" altLang="en-US" sz="1400" b="1" dirty="0">
                <a:solidFill>
                  <a:srgbClr val="FF0000"/>
                </a:solidFill>
              </a:rPr>
              <a:t>段页式</a:t>
            </a:r>
            <a:r>
              <a:rPr lang="zh-CN" altLang="en-US" sz="1400" b="1" dirty="0"/>
              <a:t>存储管理机制，有</a:t>
            </a:r>
            <a:r>
              <a:rPr lang="en-US" altLang="zh-CN" sz="1400" b="1" dirty="0"/>
              <a:t>3</a:t>
            </a:r>
            <a:r>
              <a:rPr lang="zh-CN" altLang="en-US" sz="1400" b="1" dirty="0"/>
              <a:t>类地址：逻辑地址、线性地址、物理地址</a:t>
            </a:r>
            <a:endParaRPr lang="en-US" altLang="zh-CN" sz="1400" b="1" dirty="0"/>
          </a:p>
          <a:p>
            <a:pPr lvl="2"/>
            <a:endParaRPr lang="en-US" altLang="zh-CN" sz="1400" b="1" dirty="0"/>
          </a:p>
          <a:p>
            <a:pPr lvl="2"/>
            <a:r>
              <a:rPr lang="zh-CN" altLang="en-US" sz="1400" b="1" dirty="0">
                <a:solidFill>
                  <a:srgbClr val="FF0000"/>
                </a:solidFill>
              </a:rPr>
              <a:t>逻辑地址</a:t>
            </a:r>
            <a:r>
              <a:rPr lang="zh-CN" altLang="en-US" sz="1400" b="1" dirty="0"/>
              <a:t>为段式虚拟地址，包括段寄存器和段内偏移地址，即指令中的有效地址</a:t>
            </a:r>
            <a:r>
              <a:rPr lang="en-US" altLang="zh-CN" sz="1400" b="1" dirty="0"/>
              <a:t>EA</a:t>
            </a:r>
          </a:p>
          <a:p>
            <a:pPr lvl="2"/>
            <a:endParaRPr lang="en-US" altLang="zh-CN" sz="1400" b="1" dirty="0"/>
          </a:p>
          <a:p>
            <a:pPr lvl="2"/>
            <a:r>
              <a:rPr lang="zh-CN" altLang="en-US" sz="1400" b="1" dirty="0">
                <a:solidFill>
                  <a:srgbClr val="FF0000"/>
                </a:solidFill>
              </a:rPr>
              <a:t>线性地址</a:t>
            </a:r>
            <a:r>
              <a:rPr lang="zh-CN" altLang="en-US" sz="1400" b="1" dirty="0"/>
              <a:t>（</a:t>
            </a:r>
            <a:r>
              <a:rPr lang="en-US" altLang="zh-CN" sz="1400" b="1" dirty="0"/>
              <a:t>LA</a:t>
            </a:r>
            <a:r>
              <a:rPr lang="zh-CN" altLang="en-US" sz="1400" b="1" dirty="0"/>
              <a:t>：</a:t>
            </a:r>
            <a:r>
              <a:rPr lang="en-US" altLang="zh-CN" sz="1400" b="1" dirty="0"/>
              <a:t>Linear Address</a:t>
            </a:r>
            <a:r>
              <a:rPr lang="zh-CN" altLang="en-US" sz="1400" b="1" dirty="0"/>
              <a:t>）为页式虚拟地址（见</a:t>
            </a:r>
            <a:r>
              <a:rPr lang="en-US" altLang="zh-CN" sz="1400" b="1" dirty="0"/>
              <a:t>4.6.3 </a:t>
            </a:r>
            <a:r>
              <a:rPr lang="zh-CN" altLang="en-US" sz="1400" b="1" dirty="0"/>
              <a:t>页式虚拟存储器）</a:t>
            </a:r>
            <a:endParaRPr lang="en-US" altLang="zh-CN" sz="1400" b="1" dirty="0"/>
          </a:p>
          <a:p>
            <a:pPr lvl="2"/>
            <a:endParaRPr lang="en-US" altLang="zh-CN" sz="1400" b="1" dirty="0"/>
          </a:p>
          <a:p>
            <a:pPr lvl="2"/>
            <a:r>
              <a:rPr lang="zh-CN" altLang="en-US" sz="1400" b="1" dirty="0"/>
              <a:t>地址转换时，首先通过</a:t>
            </a:r>
            <a:r>
              <a:rPr lang="zh-CN" altLang="en-US" sz="1400" b="1" dirty="0">
                <a:highlight>
                  <a:srgbClr val="FFFF00"/>
                </a:highlight>
              </a:rPr>
              <a:t>分段方式</a:t>
            </a:r>
            <a:r>
              <a:rPr lang="zh-CN" altLang="en-US" sz="1400" b="1" dirty="0"/>
              <a:t>将逻辑地址转换为线性地址，然后再通过</a:t>
            </a:r>
            <a:r>
              <a:rPr lang="zh-CN" altLang="en-US" sz="1400" b="1" dirty="0">
                <a:highlight>
                  <a:srgbClr val="FFFF00"/>
                </a:highlight>
              </a:rPr>
              <a:t>分页方式</a:t>
            </a:r>
            <a:r>
              <a:rPr lang="zh-CN" altLang="en-US" sz="1400" b="1" dirty="0"/>
              <a:t>将线性地址转换为</a:t>
            </a:r>
            <a:r>
              <a:rPr lang="zh-CN" altLang="en-US" sz="1400" b="1" dirty="0">
                <a:solidFill>
                  <a:srgbClr val="FF0000"/>
                </a:solidFill>
              </a:rPr>
              <a:t>物理地址</a:t>
            </a:r>
            <a:endParaRPr lang="en-US" altLang="zh-CN" sz="1400" b="1" dirty="0">
              <a:solidFill>
                <a:srgbClr val="FF0000"/>
              </a:solidFill>
            </a:endParaRPr>
          </a:p>
          <a:p>
            <a:pPr lvl="2"/>
            <a:endParaRPr lang="en-US" altLang="zh-CN" sz="1400" b="1" dirty="0">
              <a:solidFill>
                <a:srgbClr val="FF0000"/>
              </a:solidFill>
            </a:endParaRPr>
          </a:p>
          <a:p>
            <a:pPr marL="914400" lvl="2" indent="0" algn="ctr">
              <a:buNone/>
            </a:pPr>
            <a:r>
              <a:rPr lang="zh-CN" altLang="en-US" sz="1400" b="1" dirty="0"/>
              <a:t>逻辑地址</a:t>
            </a:r>
            <a:r>
              <a:rPr lang="en-US" altLang="zh-CN" sz="1400" b="1" dirty="0"/>
              <a:t>—&gt;</a:t>
            </a:r>
            <a:r>
              <a:rPr lang="zh-CN" altLang="en-US" sz="1400" b="1" dirty="0"/>
              <a:t>线性地址</a:t>
            </a:r>
            <a:r>
              <a:rPr lang="en-US" altLang="zh-CN" sz="1400" b="1" dirty="0"/>
              <a:t>—&gt;</a:t>
            </a:r>
            <a:r>
              <a:rPr lang="zh-CN" altLang="en-US" sz="1400" b="1" dirty="0"/>
              <a:t>物理地址</a:t>
            </a:r>
            <a:endParaRPr lang="en-US" altLang="zh-CN" sz="1400" b="1" dirty="0"/>
          </a:p>
          <a:p>
            <a:pPr lvl="2"/>
            <a:endParaRPr lang="en-US" altLang="zh-CN" sz="1400" b="1" dirty="0"/>
          </a:p>
          <a:p>
            <a:pPr lvl="2"/>
            <a:r>
              <a:rPr lang="zh-CN" altLang="en-US" sz="1400" b="1" dirty="0"/>
              <a:t>在</a:t>
            </a:r>
            <a:r>
              <a:rPr lang="zh-CN" altLang="en-US" sz="1400" b="1" dirty="0">
                <a:solidFill>
                  <a:srgbClr val="FF0000"/>
                </a:solidFill>
              </a:rPr>
              <a:t>实模式</a:t>
            </a:r>
            <a:r>
              <a:rPr lang="zh-CN" altLang="en-US" sz="1400" b="1" dirty="0"/>
              <a:t>下：物理地址（</a:t>
            </a:r>
            <a:r>
              <a:rPr lang="en-US" altLang="zh-CN" sz="1400" b="1" dirty="0"/>
              <a:t>20</a:t>
            </a:r>
            <a:r>
              <a:rPr lang="zh-CN" altLang="en-US" sz="1400" b="1" dirty="0"/>
              <a:t>位）</a:t>
            </a:r>
            <a:r>
              <a:rPr lang="en-US" altLang="zh-CN" sz="1400" b="1" dirty="0"/>
              <a:t>= </a:t>
            </a:r>
            <a:r>
              <a:rPr lang="zh-CN" altLang="en-US" sz="1400" b="1" dirty="0"/>
              <a:t>段寄存器（</a:t>
            </a:r>
            <a:r>
              <a:rPr lang="en-US" altLang="zh-CN" sz="1400" b="1" dirty="0"/>
              <a:t>16</a:t>
            </a:r>
            <a:r>
              <a:rPr lang="zh-CN" altLang="en-US" sz="1400" b="1" dirty="0"/>
              <a:t>位）左移</a:t>
            </a:r>
            <a:r>
              <a:rPr lang="en-US" altLang="zh-CN" sz="1400" b="1" dirty="0"/>
              <a:t>4</a:t>
            </a:r>
            <a:r>
              <a:rPr lang="zh-CN" altLang="en-US" sz="1400" b="1" dirty="0"/>
              <a:t>位 </a:t>
            </a:r>
            <a:r>
              <a:rPr lang="en-US" altLang="zh-CN" sz="1400" b="1" dirty="0"/>
              <a:t>+ </a:t>
            </a:r>
            <a:r>
              <a:rPr lang="zh-CN" altLang="en-US" sz="1400" b="1" dirty="0"/>
              <a:t>段内偏移地址</a:t>
            </a:r>
            <a:endParaRPr lang="en-US" altLang="zh-CN" sz="1400" b="1" dirty="0"/>
          </a:p>
          <a:p>
            <a:pPr lvl="2"/>
            <a:endParaRPr lang="en-US" altLang="zh-CN" sz="1400" b="1" dirty="0"/>
          </a:p>
          <a:p>
            <a:pPr lvl="2"/>
            <a:r>
              <a:rPr lang="zh-CN" altLang="en-US" sz="1400" b="1" dirty="0"/>
              <a:t>在</a:t>
            </a:r>
            <a:r>
              <a:rPr lang="zh-CN" altLang="en-US" sz="1400" b="1" dirty="0">
                <a:solidFill>
                  <a:srgbClr val="FF0000"/>
                </a:solidFill>
              </a:rPr>
              <a:t>保护模式</a:t>
            </a:r>
            <a:r>
              <a:rPr lang="zh-CN" altLang="en-US" sz="1400" b="1" dirty="0"/>
              <a:t>下：线性地址（</a:t>
            </a:r>
            <a:r>
              <a:rPr lang="en-US" altLang="zh-CN" sz="1400" b="1" dirty="0"/>
              <a:t>32</a:t>
            </a:r>
            <a:r>
              <a:rPr lang="zh-CN" altLang="en-US" sz="1400" b="1" dirty="0"/>
              <a:t>位）</a:t>
            </a:r>
            <a:r>
              <a:rPr lang="en-US" altLang="zh-CN" sz="1400" b="1" dirty="0"/>
              <a:t>= </a:t>
            </a:r>
            <a:r>
              <a:rPr lang="zh-CN" altLang="en-US" sz="1400" b="1" dirty="0"/>
              <a:t>段基址（</a:t>
            </a:r>
            <a:r>
              <a:rPr lang="en-US" altLang="zh-CN" sz="1400" b="1" dirty="0"/>
              <a:t>32</a:t>
            </a:r>
            <a:r>
              <a:rPr lang="zh-CN" altLang="en-US" sz="1400" b="1" dirty="0"/>
              <a:t>位）</a:t>
            </a:r>
            <a:r>
              <a:rPr lang="en-US" altLang="zh-CN" sz="1400" b="1" dirty="0"/>
              <a:t>+ </a:t>
            </a:r>
            <a:r>
              <a:rPr lang="zh-CN" altLang="en-US" sz="1400" b="1" dirty="0"/>
              <a:t>段内偏移地址；再将线性地址通过存储器管理部件（</a:t>
            </a:r>
            <a:r>
              <a:rPr lang="en-US" altLang="zh-CN" sz="1400" b="1" dirty="0"/>
              <a:t>MMU</a:t>
            </a:r>
            <a:r>
              <a:rPr lang="zh-CN" altLang="en-US" sz="1400" b="1" dirty="0"/>
              <a:t>）转换为物理地址（</a:t>
            </a:r>
            <a:r>
              <a:rPr lang="en-US" altLang="zh-CN" sz="1400" b="1" dirty="0"/>
              <a:t>32</a:t>
            </a:r>
            <a:r>
              <a:rPr lang="zh-CN" altLang="en-US" sz="1400" b="1" dirty="0"/>
              <a:t>位）</a:t>
            </a:r>
            <a:endParaRPr lang="en-US" altLang="zh-CN" sz="1400" b="1" dirty="0"/>
          </a:p>
          <a:p>
            <a:pPr lvl="2"/>
            <a:endParaRPr lang="en-US" altLang="zh-CN" sz="1400" b="1" dirty="0"/>
          </a:p>
          <a:p>
            <a:pPr lvl="2"/>
            <a:r>
              <a:rPr lang="zh-CN" altLang="en-US" sz="1400" b="1" dirty="0"/>
              <a:t>地址转换中最关键是</a:t>
            </a:r>
            <a:r>
              <a:rPr lang="zh-CN" altLang="en-US" sz="1400" b="1" dirty="0">
                <a:solidFill>
                  <a:srgbClr val="FF0000"/>
                </a:solidFill>
              </a:rPr>
              <a:t>段内偏移地址</a:t>
            </a:r>
            <a:r>
              <a:rPr lang="zh-CN" altLang="en-US" sz="1400" b="1" dirty="0"/>
              <a:t>的计算，段内偏移地址由寻址方式确定，</a:t>
            </a:r>
            <a:r>
              <a:rPr lang="en-US" altLang="zh-CN" sz="1400" b="1" dirty="0"/>
              <a:t>x86</a:t>
            </a:r>
            <a:r>
              <a:rPr lang="zh-CN" altLang="en-US" sz="1400" b="1" dirty="0"/>
              <a:t>的主要寻址方式如表</a:t>
            </a:r>
            <a:r>
              <a:rPr lang="en-US" altLang="zh-CN" sz="1400" b="1" dirty="0"/>
              <a:t>5.6</a:t>
            </a:r>
            <a:r>
              <a:rPr lang="zh-CN" altLang="en-US" sz="1400" b="1" dirty="0"/>
              <a:t>所示</a:t>
            </a:r>
            <a:endParaRPr lang="en-US" altLang="zh-CN" sz="1400" b="1" dirty="0"/>
          </a:p>
          <a:p>
            <a:pPr lvl="2"/>
            <a:endParaRPr lang="en-US" altLang="zh-CN" sz="1400" b="1" dirty="0"/>
          </a:p>
          <a:p>
            <a:pPr lvl="2"/>
            <a:endParaRPr lang="zh-CN" altLang="en-US" sz="1050" b="1" dirty="0"/>
          </a:p>
        </p:txBody>
      </p:sp>
    </p:spTree>
    <p:extLst>
      <p:ext uri="{BB962C8B-B14F-4D97-AF65-F5344CB8AC3E}">
        <p14:creationId xmlns:p14="http://schemas.microsoft.com/office/powerpoint/2010/main" val="193484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D088D7B6-3B0A-4C23-B878-0CEDFAE2BAB1}"/>
              </a:ext>
            </a:extLst>
          </p:cNvPr>
          <p:cNvGraphicFramePr>
            <a:graphicFrameLocks noGrp="1"/>
          </p:cNvGraphicFramePr>
          <p:nvPr>
            <p:extLst>
              <p:ext uri="{D42A27DB-BD31-4B8C-83A1-F6EECF244321}">
                <p14:modId xmlns:p14="http://schemas.microsoft.com/office/powerpoint/2010/main" val="1065129654"/>
              </p:ext>
            </p:extLst>
          </p:nvPr>
        </p:nvGraphicFramePr>
        <p:xfrm>
          <a:off x="755576" y="1891640"/>
          <a:ext cx="7704856" cy="3337560"/>
        </p:xfrm>
        <a:graphic>
          <a:graphicData uri="http://schemas.openxmlformats.org/drawingml/2006/table">
            <a:tbl>
              <a:tblPr firstRow="1" bandRow="1">
                <a:tableStyleId>{5C22544A-7EE6-4342-B048-85BDC9FD1C3A}</a:tableStyleId>
              </a:tblPr>
              <a:tblGrid>
                <a:gridCol w="849021">
                  <a:extLst>
                    <a:ext uri="{9D8B030D-6E8A-4147-A177-3AD203B41FA5}">
                      <a16:colId xmlns:a16="http://schemas.microsoft.com/office/drawing/2014/main" val="1793237684"/>
                    </a:ext>
                  </a:extLst>
                </a:gridCol>
                <a:gridCol w="2247323">
                  <a:extLst>
                    <a:ext uri="{9D8B030D-6E8A-4147-A177-3AD203B41FA5}">
                      <a16:colId xmlns:a16="http://schemas.microsoft.com/office/drawing/2014/main" val="1437379115"/>
                    </a:ext>
                  </a:extLst>
                </a:gridCol>
                <a:gridCol w="2160240">
                  <a:extLst>
                    <a:ext uri="{9D8B030D-6E8A-4147-A177-3AD203B41FA5}">
                      <a16:colId xmlns:a16="http://schemas.microsoft.com/office/drawing/2014/main" val="410915667"/>
                    </a:ext>
                  </a:extLst>
                </a:gridCol>
                <a:gridCol w="2448272">
                  <a:extLst>
                    <a:ext uri="{9D8B030D-6E8A-4147-A177-3AD203B41FA5}">
                      <a16:colId xmlns:a16="http://schemas.microsoft.com/office/drawing/2014/main" val="614615352"/>
                    </a:ext>
                  </a:extLst>
                </a:gridCol>
              </a:tblGrid>
              <a:tr h="370840">
                <a:tc>
                  <a:txBody>
                    <a:bodyPr/>
                    <a:lstStyle/>
                    <a:p>
                      <a:pPr algn="ctr"/>
                      <a:r>
                        <a:rPr lang="zh-CN" altLang="en-US" sz="1200" b="1" dirty="0"/>
                        <a:t>序号</a:t>
                      </a:r>
                    </a:p>
                  </a:txBody>
                  <a:tcPr anchor="ctr"/>
                </a:tc>
                <a:tc>
                  <a:txBody>
                    <a:bodyPr/>
                    <a:lstStyle/>
                    <a:p>
                      <a:pPr algn="ctr"/>
                      <a:r>
                        <a:rPr lang="zh-CN" altLang="en-US" sz="1200" b="1" dirty="0"/>
                        <a:t>寻址方式</a:t>
                      </a:r>
                    </a:p>
                  </a:txBody>
                  <a:tcPr anchor="ctr"/>
                </a:tc>
                <a:tc>
                  <a:txBody>
                    <a:bodyPr/>
                    <a:lstStyle/>
                    <a:p>
                      <a:pPr algn="ctr"/>
                      <a:r>
                        <a:rPr lang="zh-CN" altLang="en-US" sz="1200" b="1" dirty="0"/>
                        <a:t>有效地址</a:t>
                      </a:r>
                      <a:r>
                        <a:rPr lang="en-US" altLang="zh-CN" sz="1200" b="1" dirty="0"/>
                        <a:t>EA/</a:t>
                      </a:r>
                      <a:r>
                        <a:rPr lang="zh-CN" altLang="en-US" sz="1200" b="1" dirty="0"/>
                        <a:t>操作数</a:t>
                      </a:r>
                      <a:r>
                        <a:rPr lang="en-US" altLang="zh-CN" sz="1200" b="1" dirty="0"/>
                        <a:t>S</a:t>
                      </a:r>
                      <a:endParaRPr lang="zh-CN" altLang="en-US" sz="1200" b="1" dirty="0"/>
                    </a:p>
                  </a:txBody>
                  <a:tcPr anchor="ctr"/>
                </a:tc>
                <a:tc>
                  <a:txBody>
                    <a:bodyPr/>
                    <a:lstStyle/>
                    <a:p>
                      <a:pPr algn="ctr"/>
                      <a:r>
                        <a:rPr lang="zh-CN" altLang="en-US" sz="1200" b="1" dirty="0"/>
                        <a:t>指令示例</a:t>
                      </a:r>
                    </a:p>
                  </a:txBody>
                  <a:tcPr anchor="ctr"/>
                </a:tc>
                <a:extLst>
                  <a:ext uri="{0D108BD9-81ED-4DB2-BD59-A6C34878D82A}">
                    <a16:rowId xmlns:a16="http://schemas.microsoft.com/office/drawing/2014/main" val="2470587383"/>
                  </a:ext>
                </a:extLst>
              </a:tr>
              <a:tr h="370840">
                <a:tc>
                  <a:txBody>
                    <a:bodyPr/>
                    <a:lstStyle/>
                    <a:p>
                      <a:pPr algn="ctr"/>
                      <a:r>
                        <a:rPr lang="en-US" altLang="zh-CN" sz="1200" b="1" dirty="0"/>
                        <a:t>1</a:t>
                      </a:r>
                      <a:endParaRPr lang="zh-CN" altLang="en-US" sz="1200" b="1" dirty="0"/>
                    </a:p>
                  </a:txBody>
                  <a:tcPr anchor="ctr"/>
                </a:tc>
                <a:tc>
                  <a:txBody>
                    <a:bodyPr/>
                    <a:lstStyle/>
                    <a:p>
                      <a:r>
                        <a:rPr lang="zh-CN" altLang="en-US" sz="1200" b="1" dirty="0"/>
                        <a:t>立即数寻址</a:t>
                      </a:r>
                    </a:p>
                  </a:txBody>
                  <a:tcPr anchor="ctr"/>
                </a:tc>
                <a:tc>
                  <a:txBody>
                    <a:bodyPr/>
                    <a:lstStyle/>
                    <a:p>
                      <a:pPr algn="l"/>
                      <a:r>
                        <a:rPr lang="en-US" altLang="zh-CN" sz="1200" b="1" dirty="0"/>
                        <a:t>S=</a:t>
                      </a:r>
                      <a:r>
                        <a:rPr lang="en-US" altLang="zh-CN" sz="1200" b="1" dirty="0" err="1"/>
                        <a:t>Disp</a:t>
                      </a:r>
                      <a:endParaRPr lang="zh-CN" altLang="en-US" sz="1200" b="1" dirty="0"/>
                    </a:p>
                  </a:txBody>
                  <a:tcPr anchor="ctr"/>
                </a:tc>
                <a:tc>
                  <a:txBody>
                    <a:bodyPr/>
                    <a:lstStyle/>
                    <a:p>
                      <a:r>
                        <a:rPr lang="en-US" altLang="zh-CN" sz="1200" b="1" dirty="0"/>
                        <a:t>MOV EAX,</a:t>
                      </a:r>
                      <a:r>
                        <a:rPr lang="en-US" altLang="zh-CN" sz="1200" b="1" dirty="0">
                          <a:solidFill>
                            <a:srgbClr val="FF0000"/>
                          </a:solidFill>
                        </a:rPr>
                        <a:t>1000</a:t>
                      </a:r>
                      <a:endParaRPr lang="zh-CN" altLang="en-US" sz="1200" b="1" dirty="0">
                        <a:solidFill>
                          <a:srgbClr val="FF0000"/>
                        </a:solidFill>
                      </a:endParaRPr>
                    </a:p>
                  </a:txBody>
                  <a:tcPr anchor="ctr"/>
                </a:tc>
                <a:extLst>
                  <a:ext uri="{0D108BD9-81ED-4DB2-BD59-A6C34878D82A}">
                    <a16:rowId xmlns:a16="http://schemas.microsoft.com/office/drawing/2014/main" val="3045418888"/>
                  </a:ext>
                </a:extLst>
              </a:tr>
              <a:tr h="370840">
                <a:tc>
                  <a:txBody>
                    <a:bodyPr/>
                    <a:lstStyle/>
                    <a:p>
                      <a:pPr algn="ctr"/>
                      <a:r>
                        <a:rPr lang="en-US" altLang="zh-CN" sz="1200" b="1" dirty="0"/>
                        <a:t>2</a:t>
                      </a:r>
                      <a:endParaRPr lang="zh-CN" altLang="en-US" sz="1200" b="1" dirty="0"/>
                    </a:p>
                  </a:txBody>
                  <a:tcPr anchor="ctr"/>
                </a:tc>
                <a:tc>
                  <a:txBody>
                    <a:bodyPr/>
                    <a:lstStyle/>
                    <a:p>
                      <a:r>
                        <a:rPr lang="zh-CN" altLang="en-US" sz="1200" b="1" dirty="0"/>
                        <a:t>直接寻址</a:t>
                      </a:r>
                    </a:p>
                  </a:txBody>
                  <a:tcPr anchor="ctr"/>
                </a:tc>
                <a:tc>
                  <a:txBody>
                    <a:bodyPr/>
                    <a:lstStyle/>
                    <a:p>
                      <a:pPr algn="l"/>
                      <a:r>
                        <a:rPr lang="en-US" altLang="zh-CN" sz="1200" b="1" dirty="0"/>
                        <a:t>EA=</a:t>
                      </a:r>
                      <a:r>
                        <a:rPr lang="en-US" altLang="zh-CN" sz="1200" b="1" dirty="0" err="1"/>
                        <a:t>Disp</a:t>
                      </a:r>
                      <a:endParaRPr lang="zh-CN" altLang="en-US" sz="1200" b="1" dirty="0"/>
                    </a:p>
                  </a:txBody>
                  <a:tcPr anchor="ctr"/>
                </a:tc>
                <a:tc>
                  <a:txBody>
                    <a:bodyPr/>
                    <a:lstStyle/>
                    <a:p>
                      <a:r>
                        <a:rPr lang="en-US" altLang="zh-CN" sz="1200" b="1" dirty="0"/>
                        <a:t>MOV EAX,</a:t>
                      </a:r>
                      <a:r>
                        <a:rPr lang="en-US" altLang="zh-CN" sz="1200" b="1" dirty="0">
                          <a:solidFill>
                            <a:srgbClr val="FF0000"/>
                          </a:solidFill>
                        </a:rPr>
                        <a:t>[1080H]</a:t>
                      </a:r>
                      <a:endParaRPr lang="zh-CN" altLang="en-US" sz="1200" b="1" dirty="0">
                        <a:solidFill>
                          <a:srgbClr val="FF0000"/>
                        </a:solidFill>
                      </a:endParaRPr>
                    </a:p>
                  </a:txBody>
                  <a:tcPr anchor="ctr"/>
                </a:tc>
                <a:extLst>
                  <a:ext uri="{0D108BD9-81ED-4DB2-BD59-A6C34878D82A}">
                    <a16:rowId xmlns:a16="http://schemas.microsoft.com/office/drawing/2014/main" val="139281547"/>
                  </a:ext>
                </a:extLst>
              </a:tr>
              <a:tr h="370840">
                <a:tc>
                  <a:txBody>
                    <a:bodyPr/>
                    <a:lstStyle/>
                    <a:p>
                      <a:pPr algn="ctr"/>
                      <a:r>
                        <a:rPr lang="en-US" altLang="zh-CN" sz="1200" b="1" dirty="0"/>
                        <a:t>3</a:t>
                      </a:r>
                      <a:endParaRPr lang="zh-CN" altLang="en-US" sz="1200" b="1" dirty="0"/>
                    </a:p>
                  </a:txBody>
                  <a:tcPr anchor="ctr"/>
                </a:tc>
                <a:tc>
                  <a:txBody>
                    <a:bodyPr/>
                    <a:lstStyle/>
                    <a:p>
                      <a:r>
                        <a:rPr lang="zh-CN" altLang="en-US" sz="1200" b="1" dirty="0"/>
                        <a:t>寄存器寻址</a:t>
                      </a:r>
                    </a:p>
                  </a:txBody>
                  <a:tcPr anchor="ctr"/>
                </a:tc>
                <a:tc>
                  <a:txBody>
                    <a:bodyPr/>
                    <a:lstStyle/>
                    <a:p>
                      <a:pPr algn="l"/>
                      <a:r>
                        <a:rPr lang="en-US" altLang="zh-CN" sz="1200" b="1" dirty="0"/>
                        <a:t>S=R[R/M]</a:t>
                      </a:r>
                      <a:endParaRPr lang="zh-CN" altLang="en-US" sz="1200" b="1" dirty="0"/>
                    </a:p>
                  </a:txBody>
                  <a:tcPr anchor="ctr"/>
                </a:tc>
                <a:tc>
                  <a:txBody>
                    <a:bodyPr/>
                    <a:lstStyle/>
                    <a:p>
                      <a:r>
                        <a:rPr lang="en-US" altLang="zh-CN" sz="1200" b="1" dirty="0"/>
                        <a:t>MOV EAX,</a:t>
                      </a:r>
                      <a:r>
                        <a:rPr lang="en-US" altLang="zh-CN" sz="1200" b="1" dirty="0">
                          <a:solidFill>
                            <a:srgbClr val="FF0000"/>
                          </a:solidFill>
                        </a:rPr>
                        <a:t>ECX</a:t>
                      </a:r>
                      <a:endParaRPr lang="zh-CN" altLang="en-US" sz="1200" b="1" dirty="0">
                        <a:solidFill>
                          <a:srgbClr val="FF0000"/>
                        </a:solidFill>
                      </a:endParaRPr>
                    </a:p>
                  </a:txBody>
                  <a:tcPr anchor="ctr"/>
                </a:tc>
                <a:extLst>
                  <a:ext uri="{0D108BD9-81ED-4DB2-BD59-A6C34878D82A}">
                    <a16:rowId xmlns:a16="http://schemas.microsoft.com/office/drawing/2014/main" val="2612952310"/>
                  </a:ext>
                </a:extLst>
              </a:tr>
              <a:tr h="370840">
                <a:tc>
                  <a:txBody>
                    <a:bodyPr/>
                    <a:lstStyle/>
                    <a:p>
                      <a:pPr algn="ctr"/>
                      <a:r>
                        <a:rPr lang="en-US" altLang="zh-CN" sz="1200" b="1" dirty="0"/>
                        <a:t>4</a:t>
                      </a:r>
                      <a:endParaRPr lang="zh-CN" altLang="en-US" sz="1200" b="1" dirty="0"/>
                    </a:p>
                  </a:txBody>
                  <a:tcPr anchor="ctr"/>
                </a:tc>
                <a:tc>
                  <a:txBody>
                    <a:bodyPr/>
                    <a:lstStyle/>
                    <a:p>
                      <a:r>
                        <a:rPr lang="zh-CN" altLang="en-US" sz="1200" b="1" dirty="0"/>
                        <a:t>寄存器间接寻址</a:t>
                      </a:r>
                    </a:p>
                  </a:txBody>
                  <a:tcPr anchor="ctr"/>
                </a:tc>
                <a:tc>
                  <a:txBody>
                    <a:bodyPr/>
                    <a:lstStyle/>
                    <a:p>
                      <a:pPr algn="l"/>
                      <a:r>
                        <a:rPr lang="en-US" altLang="zh-CN" sz="1200" b="1" dirty="0"/>
                        <a:t>EA=R[R/M]</a:t>
                      </a:r>
                      <a:endParaRPr lang="zh-CN" altLang="en-US" sz="1200" b="1" dirty="0"/>
                    </a:p>
                  </a:txBody>
                  <a:tcPr anchor="ctr"/>
                </a:tc>
                <a:tc>
                  <a:txBody>
                    <a:bodyPr/>
                    <a:lstStyle/>
                    <a:p>
                      <a:r>
                        <a:rPr lang="en-US" altLang="zh-CN" sz="1200" b="1" dirty="0"/>
                        <a:t>MOV EAX,</a:t>
                      </a:r>
                      <a:r>
                        <a:rPr lang="en-US" altLang="zh-CN" sz="1200" b="1" dirty="0">
                          <a:solidFill>
                            <a:srgbClr val="FF0000"/>
                          </a:solidFill>
                        </a:rPr>
                        <a:t>[EBX]</a:t>
                      </a:r>
                      <a:endParaRPr lang="zh-CN" altLang="en-US" sz="1200" b="1" dirty="0">
                        <a:solidFill>
                          <a:srgbClr val="FF0000"/>
                        </a:solidFill>
                      </a:endParaRPr>
                    </a:p>
                  </a:txBody>
                  <a:tcPr anchor="ctr"/>
                </a:tc>
                <a:extLst>
                  <a:ext uri="{0D108BD9-81ED-4DB2-BD59-A6C34878D82A}">
                    <a16:rowId xmlns:a16="http://schemas.microsoft.com/office/drawing/2014/main" val="3177816947"/>
                  </a:ext>
                </a:extLst>
              </a:tr>
              <a:tr h="370840">
                <a:tc>
                  <a:txBody>
                    <a:bodyPr/>
                    <a:lstStyle/>
                    <a:p>
                      <a:pPr algn="ctr"/>
                      <a:r>
                        <a:rPr lang="en-US" altLang="zh-CN" sz="1200" b="1" dirty="0"/>
                        <a:t>5</a:t>
                      </a:r>
                      <a:endParaRPr lang="zh-CN" altLang="en-US" sz="1200" b="1" dirty="0"/>
                    </a:p>
                  </a:txBody>
                  <a:tcPr anchor="ctr"/>
                </a:tc>
                <a:tc>
                  <a:txBody>
                    <a:bodyPr/>
                    <a:lstStyle/>
                    <a:p>
                      <a:r>
                        <a:rPr lang="zh-CN" altLang="en-US" sz="1200" b="1" dirty="0"/>
                        <a:t>基址寻址（寄存器相对寻址）</a:t>
                      </a:r>
                    </a:p>
                  </a:txBody>
                  <a:tcPr anchor="ctr"/>
                </a:tc>
                <a:tc>
                  <a:txBody>
                    <a:bodyPr/>
                    <a:lstStyle/>
                    <a:p>
                      <a:pPr algn="l"/>
                      <a:r>
                        <a:rPr lang="en-US" altLang="zh-CN" sz="1200" b="1" dirty="0"/>
                        <a:t>EA=R[R/M]+Disp8</a:t>
                      </a:r>
                      <a:endParaRPr lang="zh-CN" altLang="en-US" sz="1200" b="1" dirty="0"/>
                    </a:p>
                  </a:txBody>
                  <a:tcPr anchor="ctr"/>
                </a:tc>
                <a:tc>
                  <a:txBody>
                    <a:bodyPr/>
                    <a:lstStyle/>
                    <a:p>
                      <a:r>
                        <a:rPr lang="en-US" altLang="zh-CN" sz="1200" b="1" dirty="0"/>
                        <a:t>MOV EAX,</a:t>
                      </a:r>
                      <a:r>
                        <a:rPr lang="en-US" altLang="zh-CN" sz="1200" b="1" dirty="0">
                          <a:solidFill>
                            <a:srgbClr val="FF0000"/>
                          </a:solidFill>
                        </a:rPr>
                        <a:t>[ESI+100H]</a:t>
                      </a:r>
                      <a:endParaRPr lang="zh-CN" altLang="en-US" sz="1200" b="1" dirty="0">
                        <a:solidFill>
                          <a:srgbClr val="FF0000"/>
                        </a:solidFill>
                      </a:endParaRPr>
                    </a:p>
                  </a:txBody>
                  <a:tcPr anchor="ctr"/>
                </a:tc>
                <a:extLst>
                  <a:ext uri="{0D108BD9-81ED-4DB2-BD59-A6C34878D82A}">
                    <a16:rowId xmlns:a16="http://schemas.microsoft.com/office/drawing/2014/main" val="1406973717"/>
                  </a:ext>
                </a:extLst>
              </a:tr>
              <a:tr h="370840">
                <a:tc>
                  <a:txBody>
                    <a:bodyPr/>
                    <a:lstStyle/>
                    <a:p>
                      <a:pPr algn="ctr"/>
                      <a:r>
                        <a:rPr lang="en-US" altLang="zh-CN" sz="1200" b="1" dirty="0"/>
                        <a:t>6</a:t>
                      </a:r>
                      <a:endParaRPr lang="zh-CN" altLang="en-US" sz="1200" b="1" dirty="0"/>
                    </a:p>
                  </a:txBody>
                  <a:tcPr anchor="ctr"/>
                </a:tc>
                <a:tc>
                  <a:txBody>
                    <a:bodyPr/>
                    <a:lstStyle/>
                    <a:p>
                      <a:r>
                        <a:rPr lang="zh-CN" altLang="en-US" sz="1200" b="1" dirty="0"/>
                        <a:t>基址</a:t>
                      </a:r>
                      <a:r>
                        <a:rPr lang="en-US" altLang="zh-CN" sz="1200" b="1" dirty="0"/>
                        <a:t>+</a:t>
                      </a:r>
                      <a:r>
                        <a:rPr lang="zh-CN" altLang="en-US" sz="1200" b="1" dirty="0"/>
                        <a:t>比例变址寻址</a:t>
                      </a:r>
                    </a:p>
                  </a:txBody>
                  <a:tcPr anchor="ctr"/>
                </a:tc>
                <a:tc>
                  <a:txBody>
                    <a:bodyPr/>
                    <a:lstStyle/>
                    <a:p>
                      <a:pPr algn="l"/>
                      <a:r>
                        <a:rPr lang="en-US" altLang="zh-CN" sz="1200" b="1" dirty="0"/>
                        <a:t>EA=S*</a:t>
                      </a:r>
                      <a:r>
                        <a:rPr lang="en-US" altLang="zh-CN" sz="1200" b="1" dirty="0" err="1"/>
                        <a:t>index+Base</a:t>
                      </a:r>
                      <a:endParaRPr lang="zh-CN" altLang="en-US" sz="1200" b="1" dirty="0"/>
                    </a:p>
                  </a:txBody>
                  <a:tcPr anchor="ctr"/>
                </a:tc>
                <a:tc>
                  <a:txBody>
                    <a:bodyPr/>
                    <a:lstStyle/>
                    <a:p>
                      <a:r>
                        <a:rPr lang="en-US" altLang="zh-CN" sz="1200" b="1" dirty="0"/>
                        <a:t>MOV EAX,</a:t>
                      </a:r>
                      <a:r>
                        <a:rPr lang="en-US" altLang="zh-CN" sz="1200" b="1" dirty="0">
                          <a:solidFill>
                            <a:srgbClr val="FF0000"/>
                          </a:solidFill>
                        </a:rPr>
                        <a:t>[EBX+EDI*4]</a:t>
                      </a:r>
                      <a:endParaRPr lang="zh-CN" altLang="en-US" sz="1200" b="1" dirty="0">
                        <a:solidFill>
                          <a:srgbClr val="FF0000"/>
                        </a:solidFill>
                      </a:endParaRPr>
                    </a:p>
                  </a:txBody>
                  <a:tcPr anchor="ctr"/>
                </a:tc>
                <a:extLst>
                  <a:ext uri="{0D108BD9-81ED-4DB2-BD59-A6C34878D82A}">
                    <a16:rowId xmlns:a16="http://schemas.microsoft.com/office/drawing/2014/main" val="2434307760"/>
                  </a:ext>
                </a:extLst>
              </a:tr>
              <a:tr h="370840">
                <a:tc>
                  <a:txBody>
                    <a:bodyPr/>
                    <a:lstStyle/>
                    <a:p>
                      <a:pPr algn="ctr"/>
                      <a:r>
                        <a:rPr lang="en-US" altLang="zh-CN" sz="1200" b="1" dirty="0"/>
                        <a:t>7</a:t>
                      </a:r>
                      <a:endParaRPr lang="zh-CN" altLang="en-US" sz="1200" b="1" dirty="0"/>
                    </a:p>
                  </a:txBody>
                  <a:tcPr anchor="ctr"/>
                </a:tc>
                <a:tc>
                  <a:txBody>
                    <a:bodyPr/>
                    <a:lstStyle/>
                    <a:p>
                      <a:r>
                        <a:rPr lang="zh-CN" altLang="en-US" sz="1200" b="1" dirty="0"/>
                        <a:t>基址</a:t>
                      </a:r>
                      <a:r>
                        <a:rPr lang="en-US" altLang="zh-CN" sz="1200" b="1" dirty="0"/>
                        <a:t>+</a:t>
                      </a:r>
                      <a:r>
                        <a:rPr lang="zh-CN" altLang="en-US" sz="1200" b="1" dirty="0"/>
                        <a:t>比例变址</a:t>
                      </a:r>
                      <a:r>
                        <a:rPr lang="en-US" altLang="zh-CN" sz="1200" b="1" dirty="0"/>
                        <a:t>+</a:t>
                      </a:r>
                      <a:r>
                        <a:rPr lang="zh-CN" altLang="en-US" sz="1200" b="1" dirty="0"/>
                        <a:t>偏移量寻址</a:t>
                      </a:r>
                    </a:p>
                  </a:txBody>
                  <a:tcPr anchor="ctr"/>
                </a:tc>
                <a:tc>
                  <a:txBody>
                    <a:bodyPr/>
                    <a:lstStyle/>
                    <a:p>
                      <a:pPr algn="l"/>
                      <a:r>
                        <a:rPr lang="en-US" altLang="zh-CN" sz="1200" b="1" dirty="0"/>
                        <a:t>EA=S*</a:t>
                      </a:r>
                      <a:r>
                        <a:rPr lang="en-US" altLang="zh-CN" sz="1200" b="1" dirty="0" err="1"/>
                        <a:t>index+Base+Disp</a:t>
                      </a:r>
                      <a:endParaRPr lang="zh-CN" altLang="en-US" sz="1200" b="1" dirty="0"/>
                    </a:p>
                  </a:txBody>
                  <a:tcPr anchor="ctr"/>
                </a:tc>
                <a:tc>
                  <a:txBody>
                    <a:bodyPr/>
                    <a:lstStyle/>
                    <a:p>
                      <a:r>
                        <a:rPr lang="en-US" altLang="zh-CN" sz="1200" b="1" dirty="0"/>
                        <a:t>MOV EAX,</a:t>
                      </a:r>
                      <a:r>
                        <a:rPr lang="en-US" altLang="zh-CN" sz="1200" b="1" dirty="0">
                          <a:solidFill>
                            <a:srgbClr val="FF0000"/>
                          </a:solidFill>
                        </a:rPr>
                        <a:t>[EBX+EDI*4+66]</a:t>
                      </a:r>
                      <a:endParaRPr lang="zh-CN" altLang="en-US" sz="1200" b="1" dirty="0">
                        <a:solidFill>
                          <a:srgbClr val="FF0000"/>
                        </a:solidFill>
                      </a:endParaRPr>
                    </a:p>
                  </a:txBody>
                  <a:tcPr anchor="ctr"/>
                </a:tc>
                <a:extLst>
                  <a:ext uri="{0D108BD9-81ED-4DB2-BD59-A6C34878D82A}">
                    <a16:rowId xmlns:a16="http://schemas.microsoft.com/office/drawing/2014/main" val="1217918272"/>
                  </a:ext>
                </a:extLst>
              </a:tr>
              <a:tr h="370840">
                <a:tc>
                  <a:txBody>
                    <a:bodyPr/>
                    <a:lstStyle/>
                    <a:p>
                      <a:pPr algn="ctr"/>
                      <a:r>
                        <a:rPr lang="en-US" altLang="zh-CN" sz="1200" b="1" dirty="0"/>
                        <a:t>8</a:t>
                      </a:r>
                      <a:endParaRPr lang="zh-CN" altLang="en-US" sz="1200" b="1" dirty="0"/>
                    </a:p>
                  </a:txBody>
                  <a:tcPr anchor="ctr"/>
                </a:tc>
                <a:tc>
                  <a:txBody>
                    <a:bodyPr/>
                    <a:lstStyle/>
                    <a:p>
                      <a:r>
                        <a:rPr lang="zh-CN" altLang="en-US" sz="1200" b="1" dirty="0"/>
                        <a:t>相对寻址</a:t>
                      </a:r>
                    </a:p>
                  </a:txBody>
                  <a:tcPr anchor="ctr"/>
                </a:tc>
                <a:tc>
                  <a:txBody>
                    <a:bodyPr/>
                    <a:lstStyle/>
                    <a:p>
                      <a:pPr algn="l"/>
                      <a:r>
                        <a:rPr lang="en-US" altLang="zh-CN" sz="1200" b="1" dirty="0"/>
                        <a:t>EA=</a:t>
                      </a:r>
                      <a:r>
                        <a:rPr lang="en-US" altLang="zh-CN" sz="1200" b="1" dirty="0" err="1"/>
                        <a:t>PC+Disp</a:t>
                      </a:r>
                      <a:endParaRPr lang="zh-CN" altLang="en-US" sz="1200" b="1" dirty="0"/>
                    </a:p>
                  </a:txBody>
                  <a:tcPr anchor="ctr"/>
                </a:tc>
                <a:tc>
                  <a:txBody>
                    <a:bodyPr/>
                    <a:lstStyle/>
                    <a:p>
                      <a:r>
                        <a:rPr lang="en-US" altLang="zh-CN" sz="1200" b="1" dirty="0"/>
                        <a:t>JMP</a:t>
                      </a:r>
                      <a:r>
                        <a:rPr lang="en-US" altLang="zh-CN" sz="1200" b="1" dirty="0">
                          <a:solidFill>
                            <a:srgbClr val="FF0000"/>
                          </a:solidFill>
                        </a:rPr>
                        <a:t> 1000H</a:t>
                      </a:r>
                      <a:endParaRPr lang="zh-CN" altLang="en-US" sz="1200" b="1" dirty="0">
                        <a:solidFill>
                          <a:srgbClr val="FF0000"/>
                        </a:solidFill>
                      </a:endParaRPr>
                    </a:p>
                  </a:txBody>
                  <a:tcPr anchor="ctr"/>
                </a:tc>
                <a:extLst>
                  <a:ext uri="{0D108BD9-81ED-4DB2-BD59-A6C34878D82A}">
                    <a16:rowId xmlns:a16="http://schemas.microsoft.com/office/drawing/2014/main" val="3881007198"/>
                  </a:ext>
                </a:extLst>
              </a:tr>
            </a:tbl>
          </a:graphicData>
        </a:graphic>
      </p:graphicFrame>
      <p:sp>
        <p:nvSpPr>
          <p:cNvPr id="10" name="文本框 9">
            <a:extLst>
              <a:ext uri="{FF2B5EF4-FFF2-40B4-BE49-F238E27FC236}">
                <a16:creationId xmlns:a16="http://schemas.microsoft.com/office/drawing/2014/main" id="{E93DEDD0-311B-4BE0-83AF-5064801FF390}"/>
              </a:ext>
            </a:extLst>
          </p:cNvPr>
          <p:cNvSpPr txBox="1"/>
          <p:nvPr/>
        </p:nvSpPr>
        <p:spPr>
          <a:xfrm>
            <a:off x="3203848" y="1331352"/>
            <a:ext cx="2394012" cy="307777"/>
          </a:xfrm>
          <a:prstGeom prst="rect">
            <a:avLst/>
          </a:prstGeom>
          <a:noFill/>
        </p:spPr>
        <p:txBody>
          <a:bodyPr wrap="square">
            <a:spAutoFit/>
          </a:bodyPr>
          <a:lstStyle/>
          <a:p>
            <a:r>
              <a:rPr lang="zh-CN" altLang="en-US" sz="1400" b="1" dirty="0"/>
              <a:t>表</a:t>
            </a:r>
            <a:r>
              <a:rPr lang="en-US" altLang="zh-CN" sz="1400" b="1" dirty="0"/>
              <a:t>5.6    x86</a:t>
            </a:r>
            <a:r>
              <a:rPr lang="zh-CN" altLang="en-US" sz="1400" b="1" dirty="0"/>
              <a:t>的主要寻址方式</a:t>
            </a:r>
            <a:endParaRPr lang="zh-CN" altLang="en-US" sz="1400" dirty="0"/>
          </a:p>
        </p:txBody>
      </p:sp>
    </p:spTree>
    <p:extLst>
      <p:ext uri="{BB962C8B-B14F-4D97-AF65-F5344CB8AC3E}">
        <p14:creationId xmlns:p14="http://schemas.microsoft.com/office/powerpoint/2010/main" val="30268857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60648"/>
            <a:ext cx="8229600" cy="4525963"/>
          </a:xfrm>
        </p:spPr>
        <p:txBody>
          <a:bodyPr/>
          <a:lstStyle/>
          <a:p>
            <a:pPr eaLnBrk="1" hangingPunct="1"/>
            <a:r>
              <a:rPr lang="en-US" altLang="zh-CN" b="1" dirty="0">
                <a:ea typeface="黑体" panose="02010609060101010101" pitchFamily="49" charset="-122"/>
              </a:rPr>
              <a:t>5.7.3  MIPS</a:t>
            </a:r>
            <a:r>
              <a:rPr lang="zh-CN" altLang="en-US" b="1" dirty="0">
                <a:ea typeface="黑体" panose="02010609060101010101" pitchFamily="49" charset="-122"/>
              </a:rPr>
              <a:t>指令系统</a:t>
            </a:r>
            <a:endParaRPr lang="en-US" altLang="zh-CN" b="1" dirty="0"/>
          </a:p>
          <a:p>
            <a:pPr lvl="1" eaLnBrk="1" hangingPunct="1"/>
            <a:endParaRPr lang="en-US" altLang="zh-CN" sz="2000" b="1" dirty="0"/>
          </a:p>
          <a:p>
            <a:pPr lvl="1" eaLnBrk="1" hangingPunct="1"/>
            <a:r>
              <a:rPr lang="en-US" altLang="zh-CN" sz="1600" b="1" dirty="0"/>
              <a:t>MIPS</a:t>
            </a:r>
            <a:r>
              <a:rPr lang="zh-CN" altLang="en-US" sz="1600" b="1" dirty="0"/>
              <a:t>：</a:t>
            </a:r>
            <a:r>
              <a:rPr lang="en-US" altLang="zh-CN" sz="1600" b="1" dirty="0"/>
              <a:t>Microprocessor without Interlocked Pipeline Stages</a:t>
            </a:r>
            <a:r>
              <a:rPr lang="zh-CN" altLang="en-US" sz="1600" b="1" dirty="0"/>
              <a:t>，无互锁流水线的微处理器</a:t>
            </a:r>
            <a:endParaRPr lang="en-US" altLang="zh-CN" sz="1600" b="1" dirty="0"/>
          </a:p>
          <a:p>
            <a:pPr lvl="1" eaLnBrk="1" hangingPunct="1"/>
            <a:endParaRPr lang="en-US" altLang="zh-CN" sz="1600" b="1" dirty="0"/>
          </a:p>
          <a:p>
            <a:pPr lvl="1" eaLnBrk="1" hangingPunct="1"/>
            <a:r>
              <a:rPr lang="en-US" altLang="zh-CN" sz="1600" b="1" dirty="0"/>
              <a:t>MIPS</a:t>
            </a:r>
            <a:r>
              <a:rPr lang="zh-CN" altLang="en-US" sz="1600" b="1" dirty="0"/>
              <a:t>：</a:t>
            </a:r>
            <a:r>
              <a:rPr lang="en-US" altLang="zh-CN" sz="1600" b="1" dirty="0"/>
              <a:t>Million Instructions Per Second</a:t>
            </a:r>
            <a:r>
              <a:rPr lang="zh-CN" altLang="en-US" sz="1600" b="1" dirty="0"/>
              <a:t>，每秒执行百万条指令</a:t>
            </a:r>
            <a:endParaRPr lang="en-US" altLang="zh-CN" sz="1600" b="1" dirty="0"/>
          </a:p>
          <a:p>
            <a:pPr lvl="1" eaLnBrk="1" hangingPunct="1"/>
            <a:endParaRPr lang="en-US" altLang="zh-CN" sz="1600" b="1" dirty="0"/>
          </a:p>
          <a:p>
            <a:pPr lvl="1" eaLnBrk="1" hangingPunct="1"/>
            <a:r>
              <a:rPr lang="en-US" altLang="zh-CN" sz="1600" b="1" dirty="0"/>
              <a:t>MIPS</a:t>
            </a:r>
            <a:r>
              <a:rPr lang="zh-CN" altLang="en-US" sz="1600" b="1" dirty="0"/>
              <a:t>指令系统是</a:t>
            </a:r>
            <a:r>
              <a:rPr lang="en-US" altLang="zh-CN" sz="1600" b="1" dirty="0"/>
              <a:t>1981</a:t>
            </a:r>
            <a:r>
              <a:rPr lang="zh-CN" altLang="en-US" sz="1600" b="1" dirty="0"/>
              <a:t>年斯坦福大学</a:t>
            </a:r>
            <a:r>
              <a:rPr lang="en-US" altLang="zh-CN" sz="1600" b="1" dirty="0">
                <a:solidFill>
                  <a:srgbClr val="FF0000"/>
                </a:solidFill>
              </a:rPr>
              <a:t>Hennessy</a:t>
            </a:r>
            <a:r>
              <a:rPr lang="zh-CN" altLang="en-US" sz="1600" b="1" dirty="0">
                <a:solidFill>
                  <a:srgbClr val="FF0000"/>
                </a:solidFill>
              </a:rPr>
              <a:t>教授</a:t>
            </a:r>
            <a:r>
              <a:rPr lang="zh-CN" altLang="en-US" sz="1600" b="1" dirty="0"/>
              <a:t>研究小组研制并商用，是一种非常优雅、简洁、高效的</a:t>
            </a:r>
            <a:r>
              <a:rPr lang="en-US" altLang="zh-CN" sz="1600" b="1" dirty="0">
                <a:solidFill>
                  <a:srgbClr val="FF0000"/>
                </a:solidFill>
              </a:rPr>
              <a:t>RISC</a:t>
            </a:r>
            <a:r>
              <a:rPr lang="zh-CN" altLang="en-US" sz="1600" b="1" dirty="0">
                <a:solidFill>
                  <a:srgbClr val="FF0000"/>
                </a:solidFill>
              </a:rPr>
              <a:t>体系结构</a:t>
            </a:r>
            <a:r>
              <a:rPr lang="zh-CN" altLang="en-US" sz="1600" b="1" dirty="0"/>
              <a:t>，非常适合于教学研究，包括</a:t>
            </a:r>
            <a:r>
              <a:rPr lang="en-US" altLang="zh-CN" sz="1600" b="1" dirty="0">
                <a:solidFill>
                  <a:srgbClr val="FF0000"/>
                </a:solidFill>
              </a:rPr>
              <a:t>MIPS 32</a:t>
            </a:r>
            <a:r>
              <a:rPr lang="zh-CN" altLang="en-US" sz="1600" b="1" dirty="0"/>
              <a:t>（</a:t>
            </a:r>
            <a:r>
              <a:rPr lang="en-US" altLang="zh-CN" sz="1600" b="1" dirty="0"/>
              <a:t>32</a:t>
            </a:r>
            <a:r>
              <a:rPr lang="zh-CN" altLang="en-US" sz="1600" b="1" dirty="0"/>
              <a:t>位架构）和</a:t>
            </a:r>
            <a:r>
              <a:rPr lang="en-US" altLang="zh-CN" sz="1600" b="1" dirty="0">
                <a:solidFill>
                  <a:srgbClr val="FF0000"/>
                </a:solidFill>
              </a:rPr>
              <a:t>MIPS 64</a:t>
            </a:r>
            <a:r>
              <a:rPr lang="zh-CN" altLang="en-US" sz="1600" b="1" dirty="0"/>
              <a:t>（</a:t>
            </a:r>
            <a:r>
              <a:rPr lang="en-US" altLang="zh-CN" sz="1600" b="1" dirty="0"/>
              <a:t>64</a:t>
            </a:r>
            <a:r>
              <a:rPr lang="zh-CN" altLang="en-US" sz="1600" b="1" dirty="0"/>
              <a:t>位架构）</a:t>
            </a:r>
            <a:endParaRPr lang="en-US" altLang="zh-CN" sz="1600" b="1" dirty="0"/>
          </a:p>
          <a:p>
            <a:pPr lvl="1" eaLnBrk="1" hangingPunct="1"/>
            <a:endParaRPr lang="en-US" altLang="zh-CN" sz="1600" b="1" dirty="0"/>
          </a:p>
          <a:p>
            <a:pPr lvl="1" eaLnBrk="1" hangingPunct="1"/>
            <a:r>
              <a:rPr lang="zh-CN" altLang="en-US" sz="1600" b="1" dirty="0">
                <a:solidFill>
                  <a:srgbClr val="FF0000"/>
                </a:solidFill>
              </a:rPr>
              <a:t>龙芯</a:t>
            </a:r>
            <a:r>
              <a:rPr lang="zh-CN" altLang="en-US" sz="1600" b="1" dirty="0"/>
              <a:t>处理器就是基于</a:t>
            </a:r>
            <a:r>
              <a:rPr lang="en-US" altLang="zh-CN" sz="1600" b="1" dirty="0"/>
              <a:t>MIPS</a:t>
            </a:r>
            <a:r>
              <a:rPr lang="zh-CN" altLang="en-US" sz="1600" b="1" dirty="0"/>
              <a:t>指令系统</a:t>
            </a:r>
          </a:p>
          <a:p>
            <a:pPr lvl="1" eaLnBrk="1" hangingPunct="1"/>
            <a:endParaRPr lang="en-US" altLang="zh-CN" sz="1400" b="1" dirty="0"/>
          </a:p>
          <a:p>
            <a:pPr lvl="1" eaLnBrk="1" hangingPunct="1"/>
            <a:endParaRPr lang="en-US" altLang="zh-CN" sz="1600" b="1" dirty="0"/>
          </a:p>
          <a:p>
            <a:pPr lvl="2" eaLnBrk="1" hangingPunct="1"/>
            <a:endParaRPr lang="en-US" altLang="zh-CN" sz="1600" b="1" dirty="0"/>
          </a:p>
        </p:txBody>
      </p:sp>
      <p:pic>
        <p:nvPicPr>
          <p:cNvPr id="4098" name="Picture 2">
            <a:extLst>
              <a:ext uri="{FF2B5EF4-FFF2-40B4-BE49-F238E27FC236}">
                <a16:creationId xmlns:a16="http://schemas.microsoft.com/office/drawing/2014/main" id="{3D5C57AD-D1FD-427B-AC11-DFD82ABDE4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653136"/>
            <a:ext cx="3065537" cy="189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990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9FB90-0F62-4E1C-8F23-C9881A065B89}"/>
              </a:ext>
            </a:extLst>
          </p:cNvPr>
          <p:cNvSpPr>
            <a:spLocks noGrp="1"/>
          </p:cNvSpPr>
          <p:nvPr>
            <p:ph type="title"/>
          </p:nvPr>
        </p:nvSpPr>
        <p:spPr/>
        <p:txBody>
          <a:bodyPr/>
          <a:lstStyle/>
          <a:p>
            <a:r>
              <a:rPr lang="zh-CN" altLang="en-US" sz="4000" b="1" dirty="0">
                <a:latin typeface="+mn-lt"/>
                <a:ea typeface="黑体" panose="02010609060101010101" pitchFamily="49" charset="-122"/>
                <a:cs typeface="+mn-cs"/>
              </a:rPr>
              <a:t>约翰</a:t>
            </a:r>
            <a:r>
              <a:rPr lang="en-US" altLang="zh-CN" sz="4000" b="1" dirty="0">
                <a:latin typeface="+mn-lt"/>
                <a:ea typeface="黑体" panose="02010609060101010101" pitchFamily="49" charset="-122"/>
                <a:cs typeface="+mn-cs"/>
              </a:rPr>
              <a:t>·</a:t>
            </a:r>
            <a:r>
              <a:rPr lang="zh-CN" altLang="en-US" sz="4000" b="1" dirty="0">
                <a:latin typeface="+mn-lt"/>
                <a:ea typeface="黑体" panose="02010609060101010101" pitchFamily="49" charset="-122"/>
                <a:cs typeface="+mn-cs"/>
              </a:rPr>
              <a:t>亨尼斯（</a:t>
            </a:r>
            <a:r>
              <a:rPr lang="en-US" altLang="zh-CN" sz="4000" b="1" dirty="0">
                <a:latin typeface="+mn-lt"/>
                <a:ea typeface="黑体" panose="02010609060101010101" pitchFamily="49" charset="-122"/>
                <a:cs typeface="+mn-cs"/>
              </a:rPr>
              <a:t>John Hennessy</a:t>
            </a:r>
            <a:r>
              <a:rPr lang="zh-CN" altLang="en-US" sz="4000" b="1" dirty="0">
                <a:latin typeface="+mn-lt"/>
                <a:ea typeface="黑体" panose="02010609060101010101" pitchFamily="49" charset="-122"/>
                <a:cs typeface="+mn-cs"/>
              </a:rPr>
              <a:t>）</a:t>
            </a:r>
          </a:p>
        </p:txBody>
      </p:sp>
      <p:sp>
        <p:nvSpPr>
          <p:cNvPr id="3" name="内容占位符 2">
            <a:extLst>
              <a:ext uri="{FF2B5EF4-FFF2-40B4-BE49-F238E27FC236}">
                <a16:creationId xmlns:a16="http://schemas.microsoft.com/office/drawing/2014/main" id="{00249275-47DD-4975-A48C-570C1F323BB0}"/>
              </a:ext>
            </a:extLst>
          </p:cNvPr>
          <p:cNvSpPr>
            <a:spLocks noGrp="1"/>
          </p:cNvSpPr>
          <p:nvPr>
            <p:ph idx="1"/>
          </p:nvPr>
        </p:nvSpPr>
        <p:spPr/>
        <p:txBody>
          <a:bodyPr/>
          <a:lstStyle/>
          <a:p>
            <a:r>
              <a:rPr lang="zh-CN" altLang="en-US" sz="1800" b="1" dirty="0"/>
              <a:t>约翰</a:t>
            </a:r>
            <a:r>
              <a:rPr lang="en-US" altLang="zh-CN" sz="1800" b="1" dirty="0"/>
              <a:t>·</a:t>
            </a:r>
            <a:r>
              <a:rPr lang="zh-CN" altLang="en-US" sz="1800" b="1" dirty="0"/>
              <a:t>汉尼斯（</a:t>
            </a:r>
            <a:r>
              <a:rPr lang="en-US" altLang="zh-CN" sz="1800" b="1" dirty="0"/>
              <a:t>John Hennessy</a:t>
            </a:r>
            <a:r>
              <a:rPr lang="zh-CN" altLang="en-US" sz="1800" b="1" dirty="0"/>
              <a:t>，</a:t>
            </a:r>
            <a:r>
              <a:rPr lang="en-US" altLang="zh-CN" sz="1800" b="1" dirty="0"/>
              <a:t>1953</a:t>
            </a:r>
            <a:r>
              <a:rPr lang="zh-CN" altLang="en-US" sz="1800" b="1" dirty="0"/>
              <a:t>年－），美国计算机科学家。为</a:t>
            </a:r>
            <a:r>
              <a:rPr lang="en-US" altLang="zh-CN" sz="1800" b="1" dirty="0"/>
              <a:t>MIPS</a:t>
            </a:r>
            <a:r>
              <a:rPr lang="zh-CN" altLang="en-US" sz="1800" b="1" dirty="0"/>
              <a:t>科技公司创办人，第十任</a:t>
            </a:r>
            <a:r>
              <a:rPr lang="zh-CN" altLang="en-US" sz="1800" b="1" dirty="0">
                <a:solidFill>
                  <a:srgbClr val="FF0000"/>
                </a:solidFill>
              </a:rPr>
              <a:t>斯坦福大学校长</a:t>
            </a:r>
            <a:r>
              <a:rPr lang="zh-CN" altLang="en-US" sz="1800" b="1" dirty="0"/>
              <a:t>。</a:t>
            </a:r>
            <a:endParaRPr lang="en-US" altLang="zh-CN" sz="1800" b="1" dirty="0"/>
          </a:p>
          <a:p>
            <a:endParaRPr lang="en-US" altLang="zh-CN" sz="1800" b="1" dirty="0"/>
          </a:p>
          <a:p>
            <a:r>
              <a:rPr lang="zh-CN" altLang="en-US" sz="1800" b="1" dirty="0"/>
              <a:t>毕业于维拉诺瓦大学取得电机工程学士学位，毕业于纽约石溪大学取得计算机科学硕士及博士学位。</a:t>
            </a:r>
            <a:endParaRPr lang="en-US" altLang="zh-CN" sz="1800" b="1" dirty="0"/>
          </a:p>
          <a:p>
            <a:endParaRPr lang="en-US" altLang="zh-CN" sz="1800" b="1" dirty="0"/>
          </a:p>
          <a:p>
            <a:r>
              <a:rPr lang="en-US" altLang="zh-CN" sz="1800" b="1" dirty="0"/>
              <a:t>1984</a:t>
            </a:r>
            <a:r>
              <a:rPr lang="zh-CN" altLang="en-US" sz="1800" b="1" dirty="0"/>
              <a:t>年创办</a:t>
            </a:r>
            <a:r>
              <a:rPr lang="en-US" altLang="zh-CN" sz="1800" b="1" dirty="0"/>
              <a:t>MIPS</a:t>
            </a:r>
            <a:r>
              <a:rPr lang="zh-CN" altLang="en-US" sz="1800" b="1" dirty="0"/>
              <a:t>科技公司。</a:t>
            </a:r>
            <a:r>
              <a:rPr lang="en-US" altLang="zh-CN" sz="1800" b="1" dirty="0"/>
              <a:t>1997</a:t>
            </a:r>
            <a:r>
              <a:rPr lang="zh-CN" altLang="en-US" sz="1800" b="1" dirty="0"/>
              <a:t>年成为计算机协会成员。</a:t>
            </a:r>
            <a:r>
              <a:rPr lang="en-US" altLang="zh-CN" sz="1800" b="1" dirty="0"/>
              <a:t>2000</a:t>
            </a:r>
            <a:r>
              <a:rPr lang="zh-CN" altLang="en-US" sz="1800" b="1" dirty="0"/>
              <a:t>年，得到约翰</a:t>
            </a:r>
            <a:r>
              <a:rPr lang="en-US" altLang="zh-CN" sz="1800" b="1" dirty="0"/>
              <a:t>·</a:t>
            </a:r>
            <a:r>
              <a:rPr lang="zh-CN" altLang="en-US" sz="1800" b="1" dirty="0"/>
              <a:t>冯诺依曼奖。</a:t>
            </a:r>
          </a:p>
        </p:txBody>
      </p:sp>
      <p:pic>
        <p:nvPicPr>
          <p:cNvPr id="1026" name="Picture 2">
            <a:extLst>
              <a:ext uri="{FF2B5EF4-FFF2-40B4-BE49-F238E27FC236}">
                <a16:creationId xmlns:a16="http://schemas.microsoft.com/office/drawing/2014/main" id="{1A0FE344-BB93-429B-913D-AA0704004D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077072"/>
            <a:ext cx="3707904" cy="269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897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EEE75-3D8A-48D4-ACAA-D093EFA14574}"/>
              </a:ext>
            </a:extLst>
          </p:cNvPr>
          <p:cNvSpPr>
            <a:spLocks noGrp="1"/>
          </p:cNvSpPr>
          <p:nvPr>
            <p:ph type="title"/>
          </p:nvPr>
        </p:nvSpPr>
        <p:spPr/>
        <p:txBody>
          <a:bodyPr/>
          <a:lstStyle/>
          <a:p>
            <a:r>
              <a:rPr lang="zh-CN" altLang="en-US" b="1" dirty="0">
                <a:latin typeface="+mn-lt"/>
                <a:ea typeface="黑体" panose="02010609060101010101" pitchFamily="49" charset="-122"/>
                <a:cs typeface="+mn-cs"/>
              </a:rPr>
              <a:t>龙芯</a:t>
            </a:r>
          </a:p>
        </p:txBody>
      </p:sp>
      <p:sp>
        <p:nvSpPr>
          <p:cNvPr id="3" name="内容占位符 2">
            <a:extLst>
              <a:ext uri="{FF2B5EF4-FFF2-40B4-BE49-F238E27FC236}">
                <a16:creationId xmlns:a16="http://schemas.microsoft.com/office/drawing/2014/main" id="{7A2E2DA9-CB58-40B7-A5B1-B10A87050B69}"/>
              </a:ext>
            </a:extLst>
          </p:cNvPr>
          <p:cNvSpPr>
            <a:spLocks noGrp="1"/>
          </p:cNvSpPr>
          <p:nvPr>
            <p:ph idx="1"/>
          </p:nvPr>
        </p:nvSpPr>
        <p:spPr/>
        <p:txBody>
          <a:bodyPr/>
          <a:lstStyle/>
          <a:p>
            <a:r>
              <a:rPr lang="en-US" altLang="zh-CN" sz="1400" b="1" dirty="0"/>
              <a:t>2002</a:t>
            </a:r>
            <a:r>
              <a:rPr lang="zh-CN" altLang="en-US" sz="1400" b="1" dirty="0"/>
              <a:t>年</a:t>
            </a:r>
            <a:r>
              <a:rPr lang="en-US" altLang="zh-CN" sz="1400" b="1" dirty="0"/>
              <a:t>8</a:t>
            </a:r>
            <a:r>
              <a:rPr lang="zh-CN" altLang="en-US" sz="1400" b="1" dirty="0"/>
              <a:t>月</a:t>
            </a:r>
            <a:r>
              <a:rPr lang="en-US" altLang="zh-CN" sz="1400" b="1" dirty="0"/>
              <a:t>10</a:t>
            </a:r>
            <a:r>
              <a:rPr lang="zh-CN" altLang="en-US" sz="1400" b="1" dirty="0"/>
              <a:t>日诞生的“龙芯一号”是我国首枚拥有自主知识产权的通用高性能微处理芯片。龙芯从</a:t>
            </a:r>
            <a:r>
              <a:rPr lang="en-US" altLang="zh-CN" sz="1400" b="1" dirty="0"/>
              <a:t>2001</a:t>
            </a:r>
            <a:r>
              <a:rPr lang="zh-CN" altLang="en-US" sz="1400" b="1" dirty="0"/>
              <a:t>年以来共开发了</a:t>
            </a:r>
            <a:r>
              <a:rPr lang="en-US" altLang="zh-CN" sz="1400" b="1" dirty="0"/>
              <a:t>1</a:t>
            </a:r>
            <a:r>
              <a:rPr lang="zh-CN" altLang="en-US" sz="1400" b="1" dirty="0"/>
              <a:t>号、</a:t>
            </a:r>
            <a:r>
              <a:rPr lang="en-US" altLang="zh-CN" sz="1400" b="1" dirty="0"/>
              <a:t>2</a:t>
            </a:r>
            <a:r>
              <a:rPr lang="zh-CN" altLang="en-US" sz="1400" b="1" dirty="0"/>
              <a:t>号、</a:t>
            </a:r>
            <a:r>
              <a:rPr lang="en-US" altLang="zh-CN" sz="1400" b="1" dirty="0"/>
              <a:t>3</a:t>
            </a:r>
            <a:r>
              <a:rPr lang="zh-CN" altLang="en-US" sz="1400" b="1" dirty="0"/>
              <a:t>号三个系列处理器和龙芯桥片系列，在政企、安全、金融、能源等应用场景得到了广泛的应用。龙芯</a:t>
            </a:r>
            <a:r>
              <a:rPr lang="en-US" altLang="zh-CN" sz="1400" b="1" dirty="0"/>
              <a:t>1</a:t>
            </a:r>
            <a:r>
              <a:rPr lang="zh-CN" altLang="en-US" sz="1400" b="1" dirty="0"/>
              <a:t>号系列为</a:t>
            </a:r>
            <a:r>
              <a:rPr lang="en-US" altLang="zh-CN" sz="1400" b="1" dirty="0"/>
              <a:t>32</a:t>
            </a:r>
            <a:r>
              <a:rPr lang="zh-CN" altLang="en-US" sz="1400" b="1" dirty="0"/>
              <a:t>位低功耗、低成本处理器，主要面向低端嵌入式和专用应用领域；龙芯</a:t>
            </a:r>
            <a:r>
              <a:rPr lang="en-US" altLang="zh-CN" sz="1400" b="1" dirty="0"/>
              <a:t>2</a:t>
            </a:r>
            <a:r>
              <a:rPr lang="zh-CN" altLang="en-US" sz="1400" b="1" dirty="0"/>
              <a:t>号系列为</a:t>
            </a:r>
            <a:r>
              <a:rPr lang="en-US" altLang="zh-CN" sz="1400" b="1" dirty="0"/>
              <a:t>64</a:t>
            </a:r>
            <a:r>
              <a:rPr lang="zh-CN" altLang="en-US" sz="1400" b="1" dirty="0"/>
              <a:t>位低功耗单核或双核系列处理器，主要面向工控和终端等领域；龙芯</a:t>
            </a:r>
            <a:r>
              <a:rPr lang="en-US" altLang="zh-CN" sz="1400" b="1" dirty="0"/>
              <a:t>3</a:t>
            </a:r>
            <a:r>
              <a:rPr lang="zh-CN" altLang="en-US" sz="1400" b="1" dirty="0"/>
              <a:t>号系列为</a:t>
            </a:r>
            <a:r>
              <a:rPr lang="en-US" altLang="zh-CN" sz="1400" b="1" dirty="0"/>
              <a:t>64</a:t>
            </a:r>
            <a:r>
              <a:rPr lang="zh-CN" altLang="en-US" sz="1400" b="1" dirty="0"/>
              <a:t>位多核系列处理器，主要面向桌面和服务器等领域。</a:t>
            </a:r>
            <a:endParaRPr lang="en-US" altLang="zh-CN" sz="1400" b="1" dirty="0"/>
          </a:p>
          <a:p>
            <a:endParaRPr lang="en-US" altLang="zh-CN" sz="1400" b="1" dirty="0"/>
          </a:p>
          <a:p>
            <a:r>
              <a:rPr lang="en-US" altLang="zh-CN" sz="1400" b="1" dirty="0"/>
              <a:t>2015</a:t>
            </a:r>
            <a:r>
              <a:rPr lang="zh-CN" altLang="en-US" sz="1400" b="1" dirty="0"/>
              <a:t>年</a:t>
            </a:r>
            <a:r>
              <a:rPr lang="en-US" altLang="zh-CN" sz="1400" b="1" dirty="0"/>
              <a:t>3</a:t>
            </a:r>
            <a:r>
              <a:rPr lang="zh-CN" altLang="en-US" sz="1400" b="1" dirty="0"/>
              <a:t>月</a:t>
            </a:r>
            <a:r>
              <a:rPr lang="en-US" altLang="zh-CN" sz="1400" b="1" dirty="0"/>
              <a:t>31</a:t>
            </a:r>
            <a:r>
              <a:rPr lang="zh-CN" altLang="en-US" sz="1400" b="1" dirty="0"/>
              <a:t>日，中国发射首枚使用“龙芯”北斗卫星。 </a:t>
            </a:r>
            <a:endParaRPr lang="en-US" altLang="zh-CN" sz="1400" b="1" dirty="0"/>
          </a:p>
          <a:p>
            <a:endParaRPr lang="en-US" altLang="zh-CN" sz="1400" b="1" dirty="0"/>
          </a:p>
          <a:p>
            <a:r>
              <a:rPr lang="en-US" altLang="zh-CN" sz="1400" b="1" dirty="0"/>
              <a:t>2019</a:t>
            </a:r>
            <a:r>
              <a:rPr lang="zh-CN" altLang="en-US" sz="1400" b="1" dirty="0"/>
              <a:t>年</a:t>
            </a:r>
            <a:r>
              <a:rPr lang="en-US" altLang="zh-CN" sz="1400" b="1" dirty="0"/>
              <a:t>12</a:t>
            </a:r>
            <a:r>
              <a:rPr lang="zh-CN" altLang="en-US" sz="1400" b="1" dirty="0"/>
              <a:t>月</a:t>
            </a:r>
            <a:r>
              <a:rPr lang="en-US" altLang="zh-CN" sz="1400" b="1" dirty="0"/>
              <a:t>24</a:t>
            </a:r>
            <a:r>
              <a:rPr lang="zh-CN" altLang="en-US" sz="1400" b="1" dirty="0"/>
              <a:t>日，龙芯</a:t>
            </a:r>
            <a:r>
              <a:rPr lang="en-US" altLang="zh-CN" sz="1400" b="1" dirty="0"/>
              <a:t>3A4000/3B4000</a:t>
            </a:r>
            <a:r>
              <a:rPr lang="zh-CN" altLang="en-US" sz="1400" b="1" dirty="0"/>
              <a:t>在北京发布，使用与上一代产品相同的</a:t>
            </a:r>
            <a:r>
              <a:rPr lang="en-US" altLang="zh-CN" sz="1400" b="1" dirty="0"/>
              <a:t>28nm</a:t>
            </a:r>
            <a:r>
              <a:rPr lang="zh-CN" altLang="en-US" sz="1400" b="1" dirty="0"/>
              <a:t>工艺，通过设计优化，实现了性能的成倍提升。龙芯坚持自主研发，芯片中的所有功能模块，包括</a:t>
            </a:r>
            <a:r>
              <a:rPr lang="en-US" altLang="zh-CN" sz="1400" b="1" dirty="0"/>
              <a:t>CPU</a:t>
            </a:r>
            <a:r>
              <a:rPr lang="zh-CN" altLang="en-US" sz="1400" b="1" dirty="0"/>
              <a:t>核心等在内的所有源代码均实现自主设计，所有定制模块也均为自主研发。</a:t>
            </a:r>
            <a:endParaRPr lang="en-US" altLang="zh-CN" sz="1400" b="1" dirty="0"/>
          </a:p>
          <a:p>
            <a:endParaRPr lang="en-US" altLang="zh-CN" sz="1400" b="1" dirty="0"/>
          </a:p>
          <a:p>
            <a:r>
              <a:rPr lang="zh-CN" altLang="en-US" sz="1400" b="1" dirty="0"/>
              <a:t> </a:t>
            </a:r>
            <a:r>
              <a:rPr lang="en-US" altLang="zh-CN" sz="1400" b="1" dirty="0"/>
              <a:t>2020</a:t>
            </a:r>
            <a:r>
              <a:rPr lang="zh-CN" altLang="en-US" sz="1400" b="1" dirty="0"/>
              <a:t>年</a:t>
            </a:r>
            <a:r>
              <a:rPr lang="en-US" altLang="zh-CN" sz="1400" b="1" dirty="0"/>
              <a:t>3</a:t>
            </a:r>
            <a:r>
              <a:rPr lang="zh-CN" altLang="en-US" sz="1400" b="1" dirty="0"/>
              <a:t>月</a:t>
            </a:r>
            <a:r>
              <a:rPr lang="en-US" altLang="zh-CN" sz="1400" b="1" dirty="0"/>
              <a:t>3</a:t>
            </a:r>
            <a:r>
              <a:rPr lang="zh-CN" altLang="en-US" sz="1400" b="1" dirty="0"/>
              <a:t>日，</a:t>
            </a:r>
            <a:r>
              <a:rPr lang="en-US" altLang="zh-CN" sz="1400" b="1" dirty="0"/>
              <a:t>360</a:t>
            </a:r>
            <a:r>
              <a:rPr lang="zh-CN" altLang="en-US" sz="1400" b="1" dirty="0"/>
              <a:t>公司与龙芯中科技术有限公司联合宣布，双方将加深多维度合作，在芯片应用和网络安全开发等领域进行研发创新，并展开多方面技术与市场合作。</a:t>
            </a:r>
          </a:p>
          <a:p>
            <a:endParaRPr lang="en-US" altLang="zh-CN" sz="1400" b="1" dirty="0"/>
          </a:p>
          <a:p>
            <a:r>
              <a:rPr lang="en-US" altLang="zh-CN" sz="1400" b="1" dirty="0"/>
              <a:t>2021</a:t>
            </a:r>
            <a:r>
              <a:rPr lang="zh-CN" altLang="en-US" sz="1400" b="1" dirty="0"/>
              <a:t>年</a:t>
            </a:r>
            <a:r>
              <a:rPr lang="en-US" altLang="zh-CN" sz="1400" b="1" dirty="0"/>
              <a:t>4</a:t>
            </a:r>
            <a:r>
              <a:rPr lang="zh-CN" altLang="en-US" sz="1400" b="1" dirty="0"/>
              <a:t>月龙芯自主指令系统架构（</a:t>
            </a:r>
            <a:r>
              <a:rPr lang="en-US" altLang="zh-CN" sz="1400" b="1" dirty="0" err="1"/>
              <a:t>Loongson</a:t>
            </a:r>
            <a:r>
              <a:rPr lang="en-US" altLang="zh-CN" sz="1400" b="1" dirty="0"/>
              <a:t> Architecture</a:t>
            </a:r>
            <a:r>
              <a:rPr lang="zh-CN" altLang="en-US" sz="1400" b="1" dirty="0"/>
              <a:t>，以下简称龙芯架构或</a:t>
            </a:r>
            <a:r>
              <a:rPr lang="en-US" altLang="zh-CN" sz="1400" b="1" dirty="0" err="1"/>
              <a:t>LoongArch</a:t>
            </a:r>
            <a:r>
              <a:rPr lang="zh-CN" altLang="en-US" sz="1400" b="1" dirty="0"/>
              <a:t>）的基础架构通过国内第三方知名知识产权评估机构的评估。 </a:t>
            </a:r>
            <a:endParaRPr lang="en-US" altLang="zh-CN" sz="1400" b="1" dirty="0"/>
          </a:p>
          <a:p>
            <a:endParaRPr lang="en-US" altLang="zh-CN" sz="1400" b="1" dirty="0"/>
          </a:p>
          <a:p>
            <a:r>
              <a:rPr lang="en-US" altLang="zh-CN" sz="1400" b="1" dirty="0"/>
              <a:t>2021</a:t>
            </a:r>
            <a:r>
              <a:rPr lang="zh-CN" altLang="en-US" sz="1400" b="1" dirty="0"/>
              <a:t>年</a:t>
            </a:r>
            <a:r>
              <a:rPr lang="en-US" altLang="zh-CN" sz="1400" b="1" dirty="0"/>
              <a:t>12</a:t>
            </a:r>
            <a:r>
              <a:rPr lang="zh-CN" altLang="en-US" sz="1400" b="1" dirty="0"/>
              <a:t>月</a:t>
            </a:r>
            <a:r>
              <a:rPr lang="en-US" altLang="zh-CN" sz="1400" b="1" dirty="0"/>
              <a:t>17</a:t>
            </a:r>
            <a:r>
              <a:rPr lang="zh-CN" altLang="en-US" sz="1400" b="1" dirty="0"/>
              <a:t>日，龙芯中科技术股份有限公司（简称“</a:t>
            </a:r>
            <a:r>
              <a:rPr lang="zh-CN" altLang="en-US" sz="1400" b="1" dirty="0">
                <a:solidFill>
                  <a:srgbClr val="FF0000"/>
                </a:solidFill>
              </a:rPr>
              <a:t>龙芯中科</a:t>
            </a:r>
            <a:r>
              <a:rPr lang="zh-CN" altLang="en-US" sz="1400" b="1" dirty="0"/>
              <a:t>”）首发上会。</a:t>
            </a:r>
          </a:p>
        </p:txBody>
      </p:sp>
      <p:pic>
        <p:nvPicPr>
          <p:cNvPr id="2050" name="Picture 2">
            <a:extLst>
              <a:ext uri="{FF2B5EF4-FFF2-40B4-BE49-F238E27FC236}">
                <a16:creationId xmlns:a16="http://schemas.microsoft.com/office/drawing/2014/main" id="{E200DBEC-64CB-40F3-A625-0382B58536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887" y="171304"/>
            <a:ext cx="2375545" cy="1337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9D539A3-79F6-40D7-B5F7-1D3BC41E1C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71304"/>
            <a:ext cx="1979712" cy="132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231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60648"/>
            <a:ext cx="8229600" cy="4525963"/>
          </a:xfrm>
        </p:spPr>
        <p:txBody>
          <a:bodyPr/>
          <a:lstStyle/>
          <a:p>
            <a:pPr lvl="1" eaLnBrk="1" hangingPunct="1"/>
            <a:r>
              <a:rPr lang="en-US" altLang="zh-CN" sz="2000" b="1" dirty="0"/>
              <a:t>1</a:t>
            </a:r>
            <a:r>
              <a:rPr lang="zh-CN" altLang="en-US" sz="2000" b="1" dirty="0"/>
              <a:t>、</a:t>
            </a:r>
            <a:r>
              <a:rPr lang="en-US" altLang="zh-CN" sz="2000" b="1" dirty="0"/>
              <a:t>MIPS</a:t>
            </a:r>
            <a:r>
              <a:rPr lang="zh-CN" altLang="en-US" sz="2000" b="1" dirty="0"/>
              <a:t>体系结构中的寄存器</a:t>
            </a:r>
            <a:endParaRPr lang="en-US" altLang="zh-CN" sz="1600" b="1" dirty="0"/>
          </a:p>
          <a:p>
            <a:pPr lvl="2" eaLnBrk="1" hangingPunct="1"/>
            <a:endParaRPr lang="en-US" altLang="zh-CN" sz="1200" b="1" dirty="0"/>
          </a:p>
          <a:p>
            <a:pPr lvl="2" eaLnBrk="1" hangingPunct="1"/>
            <a:r>
              <a:rPr lang="en-US" altLang="zh-CN" sz="1400" b="1" dirty="0"/>
              <a:t>32</a:t>
            </a:r>
            <a:r>
              <a:rPr lang="zh-CN" altLang="en-US" sz="1400" b="1" dirty="0"/>
              <a:t>个</a:t>
            </a:r>
            <a:r>
              <a:rPr lang="en-US" altLang="zh-CN" sz="1400" b="1" dirty="0"/>
              <a:t>32</a:t>
            </a:r>
            <a:r>
              <a:rPr lang="zh-CN" altLang="en-US" sz="1400" b="1" dirty="0"/>
              <a:t>位的通用寄存器：</a:t>
            </a:r>
            <a:r>
              <a:rPr lang="en-US" altLang="zh-CN" sz="1400" b="1" dirty="0">
                <a:solidFill>
                  <a:srgbClr val="FF0000"/>
                </a:solidFill>
              </a:rPr>
              <a:t>$0</a:t>
            </a:r>
            <a:r>
              <a:rPr lang="zh-CN" altLang="en-US" sz="1400" b="1" dirty="0">
                <a:solidFill>
                  <a:srgbClr val="FF0000"/>
                </a:solidFill>
                <a:latin typeface="等线" panose="02010600030101010101" pitchFamily="2" charset="-122"/>
                <a:ea typeface="等线" panose="02010600030101010101" pitchFamily="2" charset="-122"/>
              </a:rPr>
              <a:t>～</a:t>
            </a:r>
            <a:r>
              <a:rPr lang="en-US" altLang="zh-CN" sz="1400" b="1" dirty="0">
                <a:solidFill>
                  <a:srgbClr val="FF0000"/>
                </a:solidFill>
              </a:rPr>
              <a:t>$31</a:t>
            </a:r>
            <a:r>
              <a:rPr lang="zh-CN" altLang="en-US" sz="1400" b="1" dirty="0"/>
              <a:t>；也可以表示为：</a:t>
            </a:r>
            <a:r>
              <a:rPr lang="en-US" altLang="zh-CN" sz="1400" b="1" dirty="0"/>
              <a:t>$zero</a:t>
            </a:r>
            <a:r>
              <a:rPr lang="zh-CN" altLang="en-US" sz="1400" b="1" dirty="0"/>
              <a:t>、</a:t>
            </a:r>
            <a:r>
              <a:rPr lang="en-US" altLang="zh-CN" sz="1400" b="1" dirty="0"/>
              <a:t>$at</a:t>
            </a:r>
            <a:r>
              <a:rPr lang="zh-CN" altLang="en-US" sz="1400" b="1" dirty="0"/>
              <a:t>、</a:t>
            </a:r>
            <a:r>
              <a:rPr lang="en-US" altLang="zh-CN" sz="1400" b="1" dirty="0"/>
              <a:t>……</a:t>
            </a:r>
            <a:r>
              <a:rPr lang="zh-CN" altLang="en-US" sz="1400" b="1" dirty="0"/>
              <a:t>、</a:t>
            </a:r>
            <a:r>
              <a:rPr lang="en-US" altLang="zh-CN" sz="1400" b="1" dirty="0"/>
              <a:t>$</a:t>
            </a:r>
            <a:r>
              <a:rPr lang="en-US" altLang="zh-CN" sz="1400" b="1" dirty="0" err="1"/>
              <a:t>ra</a:t>
            </a:r>
            <a:r>
              <a:rPr lang="zh-CN" altLang="en-US" sz="1400" b="1" dirty="0"/>
              <a:t>；见表</a:t>
            </a:r>
            <a:r>
              <a:rPr lang="en-US" altLang="zh-CN" sz="1400" b="1" dirty="0"/>
              <a:t>5.7</a:t>
            </a:r>
          </a:p>
          <a:p>
            <a:pPr lvl="2" eaLnBrk="1" hangingPunct="1"/>
            <a:endParaRPr lang="en-US" altLang="zh-CN" sz="1400" b="1" dirty="0"/>
          </a:p>
          <a:p>
            <a:pPr lvl="2" eaLnBrk="1" hangingPunct="1"/>
            <a:r>
              <a:rPr lang="en-US" altLang="zh-CN" sz="1400" b="1" dirty="0"/>
              <a:t>32</a:t>
            </a:r>
            <a:r>
              <a:rPr lang="zh-CN" altLang="en-US" sz="1400" b="1" dirty="0"/>
              <a:t>个</a:t>
            </a:r>
            <a:r>
              <a:rPr lang="en-US" altLang="zh-CN" sz="1400" b="1" dirty="0"/>
              <a:t>32</a:t>
            </a:r>
            <a:r>
              <a:rPr lang="zh-CN" altLang="en-US" sz="1400" b="1" dirty="0"/>
              <a:t>位单精度浮点寄存器：</a:t>
            </a:r>
            <a:r>
              <a:rPr lang="en-US" altLang="zh-CN" sz="1400" b="1" dirty="0">
                <a:solidFill>
                  <a:srgbClr val="FF0000"/>
                </a:solidFill>
              </a:rPr>
              <a:t>f0</a:t>
            </a:r>
            <a:r>
              <a:rPr lang="zh-CN" altLang="en-US" sz="1400" b="1" dirty="0">
                <a:solidFill>
                  <a:srgbClr val="FF0000"/>
                </a:solidFill>
                <a:latin typeface="等线" panose="02010600030101010101" pitchFamily="2" charset="-122"/>
                <a:ea typeface="等线" panose="02010600030101010101" pitchFamily="2" charset="-122"/>
              </a:rPr>
              <a:t>～</a:t>
            </a:r>
            <a:r>
              <a:rPr lang="en-US" altLang="zh-CN" sz="1400" b="1" dirty="0">
                <a:solidFill>
                  <a:srgbClr val="FF0000"/>
                </a:solidFill>
                <a:latin typeface="等线" panose="02010600030101010101" pitchFamily="2" charset="-122"/>
                <a:ea typeface="等线" panose="02010600030101010101" pitchFamily="2" charset="-122"/>
              </a:rPr>
              <a:t>f</a:t>
            </a:r>
            <a:r>
              <a:rPr lang="en-US" altLang="zh-CN" sz="1400" b="1" dirty="0">
                <a:solidFill>
                  <a:srgbClr val="FF0000"/>
                </a:solidFill>
              </a:rPr>
              <a:t>31</a:t>
            </a:r>
            <a:r>
              <a:rPr lang="zh-CN" altLang="en-US" sz="1400" b="1" dirty="0"/>
              <a:t>；它们可配对为</a:t>
            </a:r>
            <a:r>
              <a:rPr lang="en-US" altLang="zh-CN" sz="1400" b="1" dirty="0"/>
              <a:t>16</a:t>
            </a:r>
            <a:r>
              <a:rPr lang="zh-CN" altLang="en-US" sz="1400" b="1" dirty="0"/>
              <a:t>个</a:t>
            </a:r>
            <a:r>
              <a:rPr lang="en-US" altLang="zh-CN" sz="1400" b="1" dirty="0"/>
              <a:t>64</a:t>
            </a:r>
            <a:r>
              <a:rPr lang="zh-CN" altLang="en-US" sz="1400" b="1" dirty="0"/>
              <a:t>位的浮点寄存器</a:t>
            </a:r>
            <a:endParaRPr lang="en-US" altLang="zh-CN" sz="1400" b="1" dirty="0"/>
          </a:p>
          <a:p>
            <a:pPr lvl="2" eaLnBrk="1" hangingPunct="1"/>
            <a:endParaRPr lang="en-US" altLang="zh-CN" sz="1400" b="1" dirty="0"/>
          </a:p>
          <a:p>
            <a:pPr lvl="2" eaLnBrk="1" hangingPunct="1"/>
            <a:r>
              <a:rPr lang="en-US" altLang="zh-CN" sz="1400" b="1" dirty="0"/>
              <a:t>2</a:t>
            </a:r>
            <a:r>
              <a:rPr lang="zh-CN" altLang="en-US" sz="1400" b="1" dirty="0"/>
              <a:t>个特殊的寄存器：</a:t>
            </a:r>
            <a:r>
              <a:rPr lang="en-US" altLang="zh-CN" sz="1400" b="1" dirty="0"/>
              <a:t>$hi</a:t>
            </a:r>
            <a:r>
              <a:rPr lang="zh-CN" altLang="en-US" sz="1400" b="1" dirty="0"/>
              <a:t>、</a:t>
            </a:r>
            <a:r>
              <a:rPr lang="en-US" altLang="zh-CN" sz="1400" b="1" dirty="0"/>
              <a:t>$lo</a:t>
            </a:r>
            <a:r>
              <a:rPr lang="zh-CN" altLang="en-US" sz="1400" b="1" dirty="0"/>
              <a:t>，用于保存乘（</a:t>
            </a:r>
            <a:r>
              <a:rPr lang="en-US" altLang="zh-CN" sz="1400" b="1" dirty="0"/>
              <a:t>64</a:t>
            </a:r>
            <a:r>
              <a:rPr lang="zh-CN" altLang="en-US" sz="1400" b="1" dirty="0"/>
              <a:t>位的乘积）、除（商和余数）运算结果</a:t>
            </a:r>
            <a:endParaRPr lang="en-US" altLang="zh-CN" sz="1400" b="1" dirty="0"/>
          </a:p>
        </p:txBody>
      </p:sp>
      <p:pic>
        <p:nvPicPr>
          <p:cNvPr id="5" name="图片 4">
            <a:extLst>
              <a:ext uri="{FF2B5EF4-FFF2-40B4-BE49-F238E27FC236}">
                <a16:creationId xmlns:a16="http://schemas.microsoft.com/office/drawing/2014/main" id="{1C8D00B9-8B48-4EEC-9088-892A2B39293A}"/>
              </a:ext>
            </a:extLst>
          </p:cNvPr>
          <p:cNvPicPr>
            <a:picLocks noChangeAspect="1"/>
          </p:cNvPicPr>
          <p:nvPr/>
        </p:nvPicPr>
        <p:blipFill>
          <a:blip r:embed="rId2"/>
          <a:stretch>
            <a:fillRect/>
          </a:stretch>
        </p:blipFill>
        <p:spPr>
          <a:xfrm>
            <a:off x="2380518" y="2708920"/>
            <a:ext cx="4184688" cy="3182154"/>
          </a:xfrm>
          <a:prstGeom prst="rect">
            <a:avLst/>
          </a:prstGeom>
        </p:spPr>
      </p:pic>
      <p:sp>
        <p:nvSpPr>
          <p:cNvPr id="8" name="文本框 7">
            <a:extLst>
              <a:ext uri="{FF2B5EF4-FFF2-40B4-BE49-F238E27FC236}">
                <a16:creationId xmlns:a16="http://schemas.microsoft.com/office/drawing/2014/main" id="{0D576DC1-E9D7-4E0E-A27D-9A770BB9D38C}"/>
              </a:ext>
            </a:extLst>
          </p:cNvPr>
          <p:cNvSpPr txBox="1"/>
          <p:nvPr/>
        </p:nvSpPr>
        <p:spPr>
          <a:xfrm>
            <a:off x="3275856" y="2325808"/>
            <a:ext cx="2394012" cy="307777"/>
          </a:xfrm>
          <a:prstGeom prst="rect">
            <a:avLst/>
          </a:prstGeom>
          <a:noFill/>
        </p:spPr>
        <p:txBody>
          <a:bodyPr wrap="square">
            <a:spAutoFit/>
          </a:bodyPr>
          <a:lstStyle/>
          <a:p>
            <a:r>
              <a:rPr lang="zh-CN" altLang="en-US" sz="1400" b="1" dirty="0"/>
              <a:t>表</a:t>
            </a:r>
            <a:r>
              <a:rPr lang="en-US" altLang="zh-CN" sz="1400" b="1" dirty="0"/>
              <a:t>5.7    MIPS</a:t>
            </a:r>
            <a:r>
              <a:rPr lang="zh-CN" altLang="en-US" sz="1400" b="1" dirty="0"/>
              <a:t>的通用寄存器</a:t>
            </a:r>
            <a:endParaRPr lang="zh-CN" altLang="en-US" sz="1400" dirty="0"/>
          </a:p>
        </p:txBody>
      </p:sp>
      <p:sp>
        <p:nvSpPr>
          <p:cNvPr id="2" name="对话气泡: 圆角矩形 1">
            <a:extLst>
              <a:ext uri="{FF2B5EF4-FFF2-40B4-BE49-F238E27FC236}">
                <a16:creationId xmlns:a16="http://schemas.microsoft.com/office/drawing/2014/main" id="{C902263A-FBC6-452D-B621-268263B578F0}"/>
              </a:ext>
            </a:extLst>
          </p:cNvPr>
          <p:cNvSpPr/>
          <p:nvPr/>
        </p:nvSpPr>
        <p:spPr>
          <a:xfrm>
            <a:off x="6156176" y="4953699"/>
            <a:ext cx="1080120" cy="432048"/>
          </a:xfrm>
          <a:prstGeom prst="wedgeRoundRectCallout">
            <a:avLst>
              <a:gd name="adj1" fmla="val -92630"/>
              <a:gd name="adj2" fmla="val 707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用于过程</a:t>
            </a:r>
            <a:endParaRPr lang="en-US" altLang="zh-CN" sz="1400" dirty="0"/>
          </a:p>
          <a:p>
            <a:pPr algn="ctr"/>
            <a:r>
              <a:rPr lang="zh-CN" altLang="en-US" sz="1400" dirty="0"/>
              <a:t>调用</a:t>
            </a:r>
          </a:p>
        </p:txBody>
      </p:sp>
      <p:sp>
        <p:nvSpPr>
          <p:cNvPr id="3" name="矩形 2">
            <a:extLst>
              <a:ext uri="{FF2B5EF4-FFF2-40B4-BE49-F238E27FC236}">
                <a16:creationId xmlns:a16="http://schemas.microsoft.com/office/drawing/2014/main" id="{5FB245E6-3823-4483-87BE-29EB85FB113E}"/>
              </a:ext>
            </a:extLst>
          </p:cNvPr>
          <p:cNvSpPr/>
          <p:nvPr/>
        </p:nvSpPr>
        <p:spPr>
          <a:xfrm>
            <a:off x="1691680" y="6058162"/>
            <a:ext cx="6336704" cy="338554"/>
          </a:xfrm>
          <a:prstGeom prst="rect">
            <a:avLst/>
          </a:prstGeom>
        </p:spPr>
        <p:txBody>
          <a:bodyPr wrap="square">
            <a:spAutoFit/>
          </a:bodyPr>
          <a:lstStyle/>
          <a:p>
            <a:r>
              <a:rPr lang="zh-CN" altLang="en-US" sz="1600" dirty="0">
                <a:hlinkClick r:id="rId3"/>
              </a:rPr>
              <a:t>栈指针</a:t>
            </a:r>
            <a:r>
              <a:rPr lang="en-US" altLang="zh-CN" sz="1600" dirty="0">
                <a:hlinkClick r:id="rId3"/>
              </a:rPr>
              <a:t>&amp;&amp; </a:t>
            </a:r>
            <a:r>
              <a:rPr lang="zh-CN" altLang="en-US" sz="1600" dirty="0">
                <a:hlinkClick r:id="rId3"/>
              </a:rPr>
              <a:t>帧指针详解</a:t>
            </a:r>
            <a:r>
              <a:rPr lang="en-US" altLang="zh-CN" sz="1600" dirty="0">
                <a:hlinkClick r:id="rId3"/>
              </a:rPr>
              <a:t>_weixin_41632560</a:t>
            </a:r>
            <a:r>
              <a:rPr lang="zh-CN" altLang="en-US" sz="1600" dirty="0">
                <a:hlinkClick r:id="rId3"/>
              </a:rPr>
              <a:t>的博客</a:t>
            </a:r>
            <a:r>
              <a:rPr lang="en-US" altLang="zh-CN" sz="1600" dirty="0">
                <a:hlinkClick r:id="rId3"/>
              </a:rPr>
              <a:t>-CSDN</a:t>
            </a:r>
            <a:r>
              <a:rPr lang="zh-CN" altLang="en-US" sz="1600" dirty="0">
                <a:hlinkClick r:id="rId3"/>
              </a:rPr>
              <a:t>博客</a:t>
            </a:r>
            <a:r>
              <a:rPr lang="en-US" altLang="zh-CN" sz="1600" dirty="0">
                <a:hlinkClick r:id="rId3"/>
              </a:rPr>
              <a:t>_</a:t>
            </a:r>
            <a:r>
              <a:rPr lang="zh-CN" altLang="en-US" sz="1600" dirty="0">
                <a:hlinkClick r:id="rId3"/>
              </a:rPr>
              <a:t>帧指针</a:t>
            </a:r>
            <a:endParaRPr lang="zh-CN" altLang="en-US" sz="1600" dirty="0"/>
          </a:p>
        </p:txBody>
      </p:sp>
      <p:sp>
        <p:nvSpPr>
          <p:cNvPr id="9" name="对话气泡: 圆角矩形 8">
            <a:extLst>
              <a:ext uri="{FF2B5EF4-FFF2-40B4-BE49-F238E27FC236}">
                <a16:creationId xmlns:a16="http://schemas.microsoft.com/office/drawing/2014/main" id="{D019AA26-8849-463F-A4E4-04D57138C096}"/>
              </a:ext>
            </a:extLst>
          </p:cNvPr>
          <p:cNvSpPr/>
          <p:nvPr/>
        </p:nvSpPr>
        <p:spPr>
          <a:xfrm>
            <a:off x="6696236" y="5413911"/>
            <a:ext cx="1080120" cy="432048"/>
          </a:xfrm>
          <a:prstGeom prst="wedgeRoundRectCallout">
            <a:avLst>
              <a:gd name="adj1" fmla="val -99205"/>
              <a:gd name="adj2" fmla="val 460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子程序返回地址</a:t>
            </a:r>
          </a:p>
        </p:txBody>
      </p:sp>
    </p:spTree>
    <p:extLst>
      <p:ext uri="{BB962C8B-B14F-4D97-AF65-F5344CB8AC3E}">
        <p14:creationId xmlns:p14="http://schemas.microsoft.com/office/powerpoint/2010/main" val="34950072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88640"/>
            <a:ext cx="8229600" cy="4525963"/>
          </a:xfrm>
        </p:spPr>
        <p:txBody>
          <a:bodyPr/>
          <a:lstStyle/>
          <a:p>
            <a:pPr lvl="1" eaLnBrk="1" hangingPunct="1"/>
            <a:r>
              <a:rPr lang="en-US" altLang="zh-CN" sz="2000" b="1" dirty="0"/>
              <a:t>2</a:t>
            </a:r>
            <a:r>
              <a:rPr lang="zh-CN" altLang="en-US" sz="2000" b="1" dirty="0"/>
              <a:t>、</a:t>
            </a:r>
            <a:r>
              <a:rPr lang="en-US" altLang="zh-CN" sz="2000" b="1" dirty="0"/>
              <a:t>MIPS</a:t>
            </a:r>
            <a:r>
              <a:rPr lang="zh-CN" altLang="en-US" sz="2000" b="1" dirty="0"/>
              <a:t>指令格式</a:t>
            </a:r>
            <a:endParaRPr lang="en-US" altLang="zh-CN" sz="1600" b="1" dirty="0"/>
          </a:p>
          <a:p>
            <a:pPr lvl="2" eaLnBrk="1" hangingPunct="1"/>
            <a:endParaRPr lang="en-US" altLang="zh-CN" sz="1200" b="1" dirty="0"/>
          </a:p>
          <a:p>
            <a:pPr lvl="2" eaLnBrk="1" hangingPunct="1"/>
            <a:r>
              <a:rPr lang="zh-CN" altLang="en-US" sz="1400" b="1" dirty="0"/>
              <a:t>所有的指令都是</a:t>
            </a:r>
            <a:r>
              <a:rPr lang="en-US" altLang="zh-CN" sz="1400" b="1" dirty="0">
                <a:solidFill>
                  <a:srgbClr val="FF0000"/>
                </a:solidFill>
              </a:rPr>
              <a:t>32</a:t>
            </a:r>
            <a:r>
              <a:rPr lang="zh-CN" altLang="en-US" sz="1400" b="1" dirty="0">
                <a:solidFill>
                  <a:srgbClr val="FF0000"/>
                </a:solidFill>
              </a:rPr>
              <a:t>位的定长指令</a:t>
            </a:r>
            <a:r>
              <a:rPr lang="zh-CN" altLang="en-US" sz="1400" b="1" dirty="0"/>
              <a:t>（每条指令对应的机器码都是</a:t>
            </a:r>
            <a:r>
              <a:rPr lang="en-US" altLang="zh-CN" sz="1400" b="1" dirty="0"/>
              <a:t>32</a:t>
            </a:r>
            <a:r>
              <a:rPr lang="zh-CN" altLang="en-US" sz="1400" b="1" dirty="0"/>
              <a:t>位），包括</a:t>
            </a:r>
            <a:r>
              <a:rPr lang="en-US" altLang="zh-CN" sz="1400" b="1" dirty="0">
                <a:solidFill>
                  <a:srgbClr val="FF0000"/>
                </a:solidFill>
              </a:rPr>
              <a:t>R</a:t>
            </a:r>
            <a:r>
              <a:rPr lang="zh-CN" altLang="en-US" sz="1400" b="1" dirty="0">
                <a:solidFill>
                  <a:srgbClr val="FF0000"/>
                </a:solidFill>
              </a:rPr>
              <a:t>型（寄存器型）</a:t>
            </a:r>
            <a:r>
              <a:rPr lang="zh-CN" altLang="en-US" sz="1400" b="1" dirty="0"/>
              <a:t>、</a:t>
            </a:r>
            <a:r>
              <a:rPr lang="en-US" altLang="zh-CN" sz="1400" b="1" dirty="0">
                <a:solidFill>
                  <a:srgbClr val="FF0000"/>
                </a:solidFill>
              </a:rPr>
              <a:t>I</a:t>
            </a:r>
            <a:r>
              <a:rPr lang="zh-CN" altLang="en-US" sz="1400" b="1" dirty="0">
                <a:solidFill>
                  <a:srgbClr val="FF0000"/>
                </a:solidFill>
              </a:rPr>
              <a:t>型（立即数型）</a:t>
            </a:r>
            <a:r>
              <a:rPr lang="zh-CN" altLang="en-US" sz="1400" b="1" dirty="0"/>
              <a:t>、</a:t>
            </a:r>
            <a:r>
              <a:rPr lang="en-US" altLang="zh-CN" sz="1400" b="1" dirty="0">
                <a:solidFill>
                  <a:srgbClr val="FF0000"/>
                </a:solidFill>
              </a:rPr>
              <a:t>J</a:t>
            </a:r>
            <a:r>
              <a:rPr lang="zh-CN" altLang="en-US" sz="1400" b="1" dirty="0">
                <a:solidFill>
                  <a:srgbClr val="FF0000"/>
                </a:solidFill>
              </a:rPr>
              <a:t>型（无条件转移型）</a:t>
            </a:r>
            <a:r>
              <a:rPr lang="en-US" altLang="zh-CN" sz="1400" b="1" dirty="0"/>
              <a:t>3</a:t>
            </a:r>
            <a:r>
              <a:rPr lang="zh-CN" altLang="en-US" sz="1400" b="1" dirty="0"/>
              <a:t>种指令格式，见图</a:t>
            </a:r>
            <a:r>
              <a:rPr lang="en-US" altLang="zh-CN" sz="1400" b="1" dirty="0"/>
              <a:t>5.24</a:t>
            </a:r>
          </a:p>
          <a:p>
            <a:pPr lvl="2" eaLnBrk="1" hangingPunct="1"/>
            <a:endParaRPr lang="en-US" altLang="zh-CN" sz="1400" b="1" dirty="0"/>
          </a:p>
          <a:p>
            <a:pPr lvl="2" eaLnBrk="1" hangingPunct="1"/>
            <a:r>
              <a:rPr lang="zh-CN" altLang="en-US" sz="1400" b="1" dirty="0"/>
              <a:t>操作码</a:t>
            </a:r>
            <a:r>
              <a:rPr lang="en-US" altLang="zh-CN" sz="1400" b="1" dirty="0"/>
              <a:t>OP=6</a:t>
            </a:r>
            <a:r>
              <a:rPr lang="zh-CN" altLang="en-US" sz="1400" b="1" dirty="0"/>
              <a:t>位；</a:t>
            </a:r>
            <a:r>
              <a:rPr lang="en-US" altLang="zh-CN" sz="1400" b="1" dirty="0"/>
              <a:t>R</a:t>
            </a:r>
            <a:r>
              <a:rPr lang="zh-CN" altLang="en-US" sz="1400" b="1" dirty="0"/>
              <a:t>型指令的</a:t>
            </a:r>
            <a:r>
              <a:rPr lang="en-US" altLang="zh-CN" sz="1400" b="1" dirty="0"/>
              <a:t>OP=000000</a:t>
            </a:r>
            <a:r>
              <a:rPr lang="zh-CN" altLang="en-US" sz="1400" b="1" dirty="0"/>
              <a:t>，采用扩展操作码的方式，</a:t>
            </a:r>
            <a:r>
              <a:rPr lang="zh-CN" altLang="en-US" sz="1400" b="1" dirty="0">
                <a:highlight>
                  <a:srgbClr val="FFFF00"/>
                </a:highlight>
              </a:rPr>
              <a:t>指令的功能由</a:t>
            </a:r>
            <a:r>
              <a:rPr lang="en-US" altLang="zh-CN" sz="1400" b="1" dirty="0" err="1">
                <a:highlight>
                  <a:srgbClr val="FFFF00"/>
                </a:highlight>
              </a:rPr>
              <a:t>funct</a:t>
            </a:r>
            <a:r>
              <a:rPr lang="zh-CN" altLang="en-US" sz="1400" b="1" dirty="0">
                <a:highlight>
                  <a:srgbClr val="FFFF00"/>
                </a:highlight>
              </a:rPr>
              <a:t>字段（</a:t>
            </a:r>
            <a:r>
              <a:rPr lang="en-US" altLang="zh-CN" sz="1400" b="1" dirty="0">
                <a:highlight>
                  <a:srgbClr val="FFFF00"/>
                </a:highlight>
              </a:rPr>
              <a:t>6</a:t>
            </a:r>
            <a:r>
              <a:rPr lang="zh-CN" altLang="en-US" sz="1400" b="1" dirty="0">
                <a:highlight>
                  <a:srgbClr val="FFFF00"/>
                </a:highlight>
              </a:rPr>
              <a:t>位）决定</a:t>
            </a:r>
            <a:endParaRPr lang="en-US" altLang="zh-CN" sz="1400" b="1" dirty="0">
              <a:highlight>
                <a:srgbClr val="FFFF00"/>
              </a:highlight>
            </a:endParaRPr>
          </a:p>
          <a:p>
            <a:pPr lvl="2" eaLnBrk="1" hangingPunct="1"/>
            <a:endParaRPr lang="en-US" altLang="zh-CN" sz="1400" b="1" dirty="0"/>
          </a:p>
          <a:p>
            <a:pPr lvl="2" eaLnBrk="1" hangingPunct="1"/>
            <a:r>
              <a:rPr lang="en-US" altLang="zh-CN" sz="1400" b="1" dirty="0"/>
              <a:t>Rs</a:t>
            </a:r>
            <a:r>
              <a:rPr lang="zh-CN" altLang="en-US" sz="1400" b="1" dirty="0"/>
              <a:t>、</a:t>
            </a:r>
            <a:r>
              <a:rPr lang="en-US" altLang="zh-CN" sz="1400" b="1" dirty="0"/>
              <a:t>Rt</a:t>
            </a:r>
            <a:r>
              <a:rPr lang="zh-CN" altLang="en-US" sz="1400" b="1" dirty="0"/>
              <a:t>、</a:t>
            </a:r>
            <a:r>
              <a:rPr lang="en-US" altLang="zh-CN" sz="1400" b="1" dirty="0"/>
              <a:t>Rd</a:t>
            </a:r>
            <a:r>
              <a:rPr lang="zh-CN" altLang="en-US" sz="1400" b="1" dirty="0"/>
              <a:t>为寄存器操作数字段，均为</a:t>
            </a:r>
            <a:r>
              <a:rPr lang="en-US" altLang="zh-CN" sz="1400" b="1" dirty="0"/>
              <a:t>5</a:t>
            </a:r>
            <a:r>
              <a:rPr lang="zh-CN" altLang="en-US" sz="1400" b="1" dirty="0"/>
              <a:t>位，可以访问</a:t>
            </a:r>
            <a:r>
              <a:rPr lang="en-US" altLang="zh-CN" sz="1400" b="1" dirty="0"/>
              <a:t>32</a:t>
            </a:r>
            <a:r>
              <a:rPr lang="zh-CN" altLang="en-US" sz="1400" b="1" dirty="0"/>
              <a:t>个通用寄存器</a:t>
            </a:r>
            <a:endParaRPr lang="en-US" altLang="zh-CN" sz="1400" b="1" dirty="0"/>
          </a:p>
          <a:p>
            <a:pPr lvl="2" eaLnBrk="1" hangingPunct="1"/>
            <a:endParaRPr lang="en-US" altLang="zh-CN" sz="1400" b="1" dirty="0"/>
          </a:p>
          <a:p>
            <a:pPr lvl="2" eaLnBrk="1" hangingPunct="1"/>
            <a:r>
              <a:rPr lang="en-US" altLang="zh-CN" sz="1400" b="1" dirty="0" err="1"/>
              <a:t>shamt</a:t>
            </a:r>
            <a:r>
              <a:rPr lang="zh-CN" altLang="en-US" sz="1400" b="1" dirty="0"/>
              <a:t>字段为</a:t>
            </a:r>
            <a:r>
              <a:rPr lang="zh-CN" altLang="en-US" sz="1400" b="1" dirty="0">
                <a:highlight>
                  <a:srgbClr val="FFFF00"/>
                </a:highlight>
              </a:rPr>
              <a:t>移位变量</a:t>
            </a:r>
            <a:r>
              <a:rPr lang="zh-CN" altLang="en-US" sz="1400" b="1" dirty="0"/>
              <a:t>（</a:t>
            </a:r>
            <a:r>
              <a:rPr lang="en-US" altLang="zh-CN" sz="1400" b="1" dirty="0"/>
              <a:t>5</a:t>
            </a:r>
            <a:r>
              <a:rPr lang="zh-CN" altLang="en-US" sz="1400" b="1" dirty="0"/>
              <a:t>位），用于移位指令，其他指令无效</a:t>
            </a:r>
            <a:endParaRPr lang="en-US" altLang="zh-CN" sz="1400" b="1" dirty="0"/>
          </a:p>
          <a:p>
            <a:pPr lvl="2" eaLnBrk="1" hangingPunct="1"/>
            <a:endParaRPr lang="en-US" altLang="zh-CN" sz="1400" b="1" dirty="0"/>
          </a:p>
          <a:p>
            <a:pPr lvl="2" eaLnBrk="1" hangingPunct="1"/>
            <a:r>
              <a:rPr lang="zh-CN" altLang="en-US" sz="1400" b="1" dirty="0"/>
              <a:t>立即数有</a:t>
            </a:r>
            <a:r>
              <a:rPr lang="en-US" altLang="zh-CN" sz="1400" b="1" dirty="0"/>
              <a:t>16</a:t>
            </a:r>
            <a:r>
              <a:rPr lang="zh-CN" altLang="en-US" sz="1400" b="1" dirty="0"/>
              <a:t>位（</a:t>
            </a:r>
            <a:r>
              <a:rPr lang="en-US" altLang="zh-CN" sz="1400" b="1" dirty="0"/>
              <a:t>I</a:t>
            </a:r>
            <a:r>
              <a:rPr lang="zh-CN" altLang="en-US" sz="1400" b="1" dirty="0"/>
              <a:t>型指令）和</a:t>
            </a:r>
            <a:r>
              <a:rPr lang="en-US" altLang="zh-CN" sz="1400" b="1" dirty="0"/>
              <a:t>26</a:t>
            </a:r>
            <a:r>
              <a:rPr lang="zh-CN" altLang="en-US" sz="1400" b="1" dirty="0"/>
              <a:t>位（</a:t>
            </a:r>
            <a:r>
              <a:rPr lang="en-US" altLang="zh-CN" sz="1400" b="1" dirty="0"/>
              <a:t>J</a:t>
            </a:r>
            <a:r>
              <a:rPr lang="zh-CN" altLang="en-US" sz="1400" b="1" dirty="0"/>
              <a:t>型指令）两种</a:t>
            </a:r>
            <a:endParaRPr lang="en-US" altLang="zh-CN" sz="1400" b="1" dirty="0"/>
          </a:p>
          <a:p>
            <a:pPr lvl="2" eaLnBrk="1" hangingPunct="1"/>
            <a:endParaRPr lang="en-US" altLang="zh-CN" sz="1400" b="1" dirty="0"/>
          </a:p>
          <a:p>
            <a:pPr lvl="2" eaLnBrk="1" hangingPunct="1"/>
            <a:r>
              <a:rPr lang="zh-CN" altLang="en-US" sz="1400" b="1" dirty="0"/>
              <a:t>指令字中没有独立的寻址方式字段，</a:t>
            </a:r>
            <a:r>
              <a:rPr lang="zh-CN" altLang="en-US" sz="1400" b="1" dirty="0">
                <a:highlight>
                  <a:srgbClr val="FFFF00"/>
                </a:highlight>
              </a:rPr>
              <a:t>指令的寻址方式由操作码</a:t>
            </a:r>
            <a:r>
              <a:rPr lang="zh-CN" altLang="en-US" sz="1400" b="1" dirty="0"/>
              <a:t>决定</a:t>
            </a:r>
            <a:endParaRPr lang="en-US" altLang="zh-CN" sz="1400" b="1" dirty="0"/>
          </a:p>
          <a:p>
            <a:pPr lvl="2" eaLnBrk="1" hangingPunct="1"/>
            <a:endParaRPr lang="en-US" altLang="zh-CN" sz="1400" b="1" dirty="0"/>
          </a:p>
          <a:p>
            <a:pPr lvl="2" eaLnBrk="1" hangingPunct="1"/>
            <a:endParaRPr lang="en-US" altLang="zh-CN" sz="1400" b="1" dirty="0"/>
          </a:p>
        </p:txBody>
      </p:sp>
      <p:grpSp>
        <p:nvGrpSpPr>
          <p:cNvPr id="4" name="组合 3">
            <a:extLst>
              <a:ext uri="{FF2B5EF4-FFF2-40B4-BE49-F238E27FC236}">
                <a16:creationId xmlns:a16="http://schemas.microsoft.com/office/drawing/2014/main" id="{F2C569A0-F92E-4DE5-A19B-7C1CE529245B}"/>
              </a:ext>
            </a:extLst>
          </p:cNvPr>
          <p:cNvGrpSpPr/>
          <p:nvPr/>
        </p:nvGrpSpPr>
        <p:grpSpPr>
          <a:xfrm>
            <a:off x="2987824" y="4354850"/>
            <a:ext cx="3680127" cy="2458526"/>
            <a:chOff x="1691680" y="2276872"/>
            <a:chExt cx="5696351" cy="3895259"/>
          </a:xfrm>
        </p:grpSpPr>
        <p:sp>
          <p:nvSpPr>
            <p:cNvPr id="8" name="文本框 7">
              <a:extLst>
                <a:ext uri="{FF2B5EF4-FFF2-40B4-BE49-F238E27FC236}">
                  <a16:creationId xmlns:a16="http://schemas.microsoft.com/office/drawing/2014/main" id="{0D576DC1-E9D7-4E0E-A27D-9A770BB9D38C}"/>
                </a:ext>
              </a:extLst>
            </p:cNvPr>
            <p:cNvSpPr txBox="1"/>
            <p:nvPr/>
          </p:nvSpPr>
          <p:spPr>
            <a:xfrm>
              <a:off x="3252104" y="5733257"/>
              <a:ext cx="3009388" cy="438874"/>
            </a:xfrm>
            <a:prstGeom prst="rect">
              <a:avLst/>
            </a:prstGeom>
            <a:noFill/>
          </p:spPr>
          <p:txBody>
            <a:bodyPr wrap="square">
              <a:spAutoFit/>
            </a:bodyPr>
            <a:lstStyle/>
            <a:p>
              <a:r>
                <a:rPr lang="zh-CN" altLang="en-US" sz="1200" b="1" dirty="0"/>
                <a:t>图</a:t>
              </a:r>
              <a:r>
                <a:rPr lang="en-US" altLang="zh-CN" sz="1200" b="1" dirty="0"/>
                <a:t>5.24    MIPS</a:t>
              </a:r>
              <a:r>
                <a:rPr lang="zh-CN" altLang="en-US" sz="1200" b="1" dirty="0"/>
                <a:t>的指令格式</a:t>
              </a:r>
              <a:endParaRPr lang="zh-CN" altLang="en-US" sz="1200" dirty="0"/>
            </a:p>
          </p:txBody>
        </p:sp>
        <p:pic>
          <p:nvPicPr>
            <p:cNvPr id="3" name="图片 2">
              <a:extLst>
                <a:ext uri="{FF2B5EF4-FFF2-40B4-BE49-F238E27FC236}">
                  <a16:creationId xmlns:a16="http://schemas.microsoft.com/office/drawing/2014/main" id="{9E0F1255-266A-4671-AEF7-14AFD17B7739}"/>
                </a:ext>
              </a:extLst>
            </p:cNvPr>
            <p:cNvPicPr>
              <a:picLocks noChangeAspect="1"/>
            </p:cNvPicPr>
            <p:nvPr/>
          </p:nvPicPr>
          <p:blipFill>
            <a:blip r:embed="rId2"/>
            <a:stretch>
              <a:fillRect/>
            </a:stretch>
          </p:blipFill>
          <p:spPr>
            <a:xfrm>
              <a:off x="1691680" y="2276872"/>
              <a:ext cx="5696351" cy="3085741"/>
            </a:xfrm>
            <a:prstGeom prst="rect">
              <a:avLst/>
            </a:prstGeom>
          </p:spPr>
        </p:pic>
      </p:grpSp>
    </p:spTree>
    <p:extLst>
      <p:ext uri="{BB962C8B-B14F-4D97-AF65-F5344CB8AC3E}">
        <p14:creationId xmlns:p14="http://schemas.microsoft.com/office/powerpoint/2010/main" val="3239621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525963"/>
          </a:xfrm>
        </p:spPr>
        <p:txBody>
          <a:bodyPr/>
          <a:lstStyle/>
          <a:p>
            <a:pPr lvl="2" eaLnBrk="1" hangingPunct="1"/>
            <a:r>
              <a:rPr lang="zh-CN" altLang="en-US" sz="1800" b="1" dirty="0"/>
              <a:t>（</a:t>
            </a:r>
            <a:r>
              <a:rPr lang="en-US" altLang="zh-CN" sz="1800" b="1" dirty="0"/>
              <a:t>1</a:t>
            </a:r>
            <a:r>
              <a:rPr lang="zh-CN" altLang="en-US" sz="1800" b="1" dirty="0"/>
              <a:t>）</a:t>
            </a:r>
            <a:r>
              <a:rPr lang="en-US" altLang="zh-CN" sz="1800" b="1" dirty="0"/>
              <a:t>R</a:t>
            </a:r>
            <a:r>
              <a:rPr lang="zh-CN" altLang="en-US" sz="1800" b="1" dirty="0"/>
              <a:t>型指令（寄存器型）</a:t>
            </a:r>
            <a:endParaRPr lang="en-US" altLang="zh-CN" sz="1800" b="1" dirty="0"/>
          </a:p>
          <a:p>
            <a:pPr lvl="2" eaLnBrk="1" hangingPunct="1"/>
            <a:endParaRPr lang="en-US" altLang="zh-CN" sz="1000" b="1" dirty="0"/>
          </a:p>
          <a:p>
            <a:pPr lvl="3" eaLnBrk="1" hangingPunct="1"/>
            <a:r>
              <a:rPr lang="en-US" altLang="zh-CN" sz="1400" b="1" dirty="0"/>
              <a:t>R</a:t>
            </a:r>
            <a:r>
              <a:rPr lang="zh-CN" altLang="en-US" sz="1400" b="1" dirty="0"/>
              <a:t>型指令的操作数只能是寄存器，运算结果也只能存入寄存器，属于</a:t>
            </a:r>
            <a:r>
              <a:rPr lang="en-US" altLang="zh-CN" sz="1400" b="1" dirty="0">
                <a:solidFill>
                  <a:srgbClr val="FF0000"/>
                </a:solidFill>
              </a:rPr>
              <a:t>RR</a:t>
            </a:r>
            <a:r>
              <a:rPr lang="zh-CN" altLang="en-US" sz="1400" b="1" dirty="0">
                <a:solidFill>
                  <a:srgbClr val="FF0000"/>
                </a:solidFill>
              </a:rPr>
              <a:t>（寄存器</a:t>
            </a:r>
            <a:r>
              <a:rPr lang="en-US" altLang="zh-CN" sz="1400" b="1" dirty="0">
                <a:solidFill>
                  <a:srgbClr val="FF0000"/>
                </a:solidFill>
              </a:rPr>
              <a:t>-</a:t>
            </a:r>
            <a:r>
              <a:rPr lang="zh-CN" altLang="en-US" sz="1400" b="1" dirty="0">
                <a:solidFill>
                  <a:srgbClr val="FF0000"/>
                </a:solidFill>
              </a:rPr>
              <a:t>寄存器）型</a:t>
            </a:r>
            <a:r>
              <a:rPr lang="zh-CN" altLang="en-US" sz="1400" b="1" dirty="0"/>
              <a:t>指令</a:t>
            </a:r>
            <a:endParaRPr lang="en-US" altLang="zh-CN" sz="1400" b="1" dirty="0"/>
          </a:p>
          <a:p>
            <a:pPr lvl="3" eaLnBrk="1" hangingPunct="1"/>
            <a:endParaRPr lang="en-US" altLang="zh-CN" sz="1400" b="1" dirty="0"/>
          </a:p>
          <a:p>
            <a:pPr lvl="3" eaLnBrk="1" hangingPunct="1"/>
            <a:r>
              <a:rPr lang="en-US" altLang="zh-CN" sz="1400" b="1" dirty="0"/>
              <a:t>OP=000000</a:t>
            </a:r>
            <a:r>
              <a:rPr lang="zh-CN" altLang="en-US" sz="1400" b="1" dirty="0"/>
              <a:t>，指令的功能由</a:t>
            </a:r>
            <a:r>
              <a:rPr lang="en-US" altLang="zh-CN" sz="1400" b="1" dirty="0" err="1"/>
              <a:t>funct</a:t>
            </a:r>
            <a:r>
              <a:rPr lang="zh-CN" altLang="en-US" sz="1400" b="1" dirty="0"/>
              <a:t>字段指定（</a:t>
            </a:r>
            <a:r>
              <a:rPr lang="en-US" altLang="zh-CN" sz="1400" b="1" dirty="0"/>
              <a:t>6</a:t>
            </a:r>
            <a:r>
              <a:rPr lang="zh-CN" altLang="en-US" sz="1400" b="1" dirty="0"/>
              <a:t>位，</a:t>
            </a:r>
            <a:r>
              <a:rPr lang="en-US" altLang="zh-CN" sz="1400" b="1" dirty="0"/>
              <a:t>64</a:t>
            </a:r>
            <a:r>
              <a:rPr lang="zh-CN" altLang="en-US" sz="1400" b="1" dirty="0"/>
              <a:t>种功能），如表</a:t>
            </a:r>
            <a:r>
              <a:rPr lang="en-US" altLang="zh-CN" sz="1400" b="1" dirty="0"/>
              <a:t>5.8</a:t>
            </a:r>
            <a:r>
              <a:rPr lang="zh-CN" altLang="en-US" sz="1400" b="1" dirty="0"/>
              <a:t>所示</a:t>
            </a:r>
            <a:endParaRPr lang="en-US" altLang="zh-CN" sz="1400" b="1" dirty="0"/>
          </a:p>
          <a:p>
            <a:pPr lvl="3" eaLnBrk="1" hangingPunct="1"/>
            <a:endParaRPr lang="en-US" altLang="zh-CN" sz="1400" b="1" dirty="0"/>
          </a:p>
          <a:p>
            <a:pPr lvl="3" eaLnBrk="1" hangingPunct="1"/>
            <a:r>
              <a:rPr lang="zh-CN" altLang="en-US" sz="1400" b="1" dirty="0"/>
              <a:t>如果是双目运算，</a:t>
            </a:r>
            <a:r>
              <a:rPr lang="en-US" altLang="zh-CN" sz="1400" b="1" dirty="0" err="1"/>
              <a:t>rs</a:t>
            </a:r>
            <a:r>
              <a:rPr lang="zh-CN" altLang="en-US" sz="1400" b="1" dirty="0"/>
              <a:t>、</a:t>
            </a:r>
            <a:r>
              <a:rPr lang="en-US" altLang="zh-CN" sz="1400" b="1" dirty="0"/>
              <a:t>rt</a:t>
            </a:r>
            <a:r>
              <a:rPr lang="zh-CN" altLang="en-US" sz="1400" b="1" dirty="0"/>
              <a:t>分别是第一和第二源操作数，</a:t>
            </a:r>
            <a:r>
              <a:rPr lang="en-US" altLang="zh-CN" sz="1400" b="1" dirty="0" err="1"/>
              <a:t>rd</a:t>
            </a:r>
            <a:r>
              <a:rPr lang="zh-CN" altLang="en-US" sz="1400" b="1" dirty="0"/>
              <a:t>为目的操作数；如果是移位运算，则表示对</a:t>
            </a:r>
            <a:r>
              <a:rPr lang="en-US" altLang="zh-CN" sz="1400" b="1" dirty="0"/>
              <a:t>rt</a:t>
            </a:r>
            <a:r>
              <a:rPr lang="zh-CN" altLang="en-US" sz="1400" b="1" dirty="0"/>
              <a:t>的内容进行移位，移位位数由</a:t>
            </a:r>
            <a:r>
              <a:rPr lang="en-US" altLang="zh-CN" sz="1400" b="1" dirty="0" err="1">
                <a:highlight>
                  <a:srgbClr val="FFFF00"/>
                </a:highlight>
              </a:rPr>
              <a:t>shamt</a:t>
            </a:r>
            <a:r>
              <a:rPr lang="zh-CN" altLang="en-US" sz="1400" b="1" dirty="0"/>
              <a:t>指定</a:t>
            </a:r>
            <a:endParaRPr lang="en-US" altLang="zh-CN" sz="1400" b="1" dirty="0"/>
          </a:p>
          <a:p>
            <a:pPr lvl="3" eaLnBrk="1" hangingPunct="1"/>
            <a:endParaRPr lang="en-US" altLang="zh-CN" sz="1400" b="1" dirty="0"/>
          </a:p>
          <a:p>
            <a:pPr lvl="3" eaLnBrk="1" hangingPunct="1"/>
            <a:endParaRPr lang="en-US" altLang="zh-CN" sz="1000" b="1" dirty="0"/>
          </a:p>
        </p:txBody>
      </p:sp>
      <p:graphicFrame>
        <p:nvGraphicFramePr>
          <p:cNvPr id="2" name="表格 4">
            <a:extLst>
              <a:ext uri="{FF2B5EF4-FFF2-40B4-BE49-F238E27FC236}">
                <a16:creationId xmlns:a16="http://schemas.microsoft.com/office/drawing/2014/main" id="{0B129091-C321-498C-81E0-EBA617D88881}"/>
              </a:ext>
            </a:extLst>
          </p:cNvPr>
          <p:cNvGraphicFramePr>
            <a:graphicFrameLocks noGrp="1"/>
          </p:cNvGraphicFramePr>
          <p:nvPr>
            <p:extLst>
              <p:ext uri="{D42A27DB-BD31-4B8C-83A1-F6EECF244321}">
                <p14:modId xmlns:p14="http://schemas.microsoft.com/office/powerpoint/2010/main" val="485237234"/>
              </p:ext>
            </p:extLst>
          </p:nvPr>
        </p:nvGraphicFramePr>
        <p:xfrm>
          <a:off x="1403648" y="2911936"/>
          <a:ext cx="6912769" cy="3901440"/>
        </p:xfrm>
        <a:graphic>
          <a:graphicData uri="http://schemas.openxmlformats.org/drawingml/2006/table">
            <a:tbl>
              <a:tblPr firstRow="1" bandRow="1">
                <a:tableStyleId>{5C22544A-7EE6-4342-B048-85BDC9FD1C3A}</a:tableStyleId>
              </a:tblPr>
              <a:tblGrid>
                <a:gridCol w="720081">
                  <a:extLst>
                    <a:ext uri="{9D8B030D-6E8A-4147-A177-3AD203B41FA5}">
                      <a16:colId xmlns:a16="http://schemas.microsoft.com/office/drawing/2014/main" val="3419047584"/>
                    </a:ext>
                  </a:extLst>
                </a:gridCol>
                <a:gridCol w="1584177">
                  <a:extLst>
                    <a:ext uri="{9D8B030D-6E8A-4147-A177-3AD203B41FA5}">
                      <a16:colId xmlns:a16="http://schemas.microsoft.com/office/drawing/2014/main" val="1077397420"/>
                    </a:ext>
                  </a:extLst>
                </a:gridCol>
                <a:gridCol w="2016223">
                  <a:extLst>
                    <a:ext uri="{9D8B030D-6E8A-4147-A177-3AD203B41FA5}">
                      <a16:colId xmlns:a16="http://schemas.microsoft.com/office/drawing/2014/main" val="3871254485"/>
                    </a:ext>
                  </a:extLst>
                </a:gridCol>
                <a:gridCol w="2592288">
                  <a:extLst>
                    <a:ext uri="{9D8B030D-6E8A-4147-A177-3AD203B41FA5}">
                      <a16:colId xmlns:a16="http://schemas.microsoft.com/office/drawing/2014/main" val="2525921980"/>
                    </a:ext>
                  </a:extLst>
                </a:gridCol>
              </a:tblGrid>
              <a:tr h="216431">
                <a:tc>
                  <a:txBody>
                    <a:bodyPr/>
                    <a:lstStyle/>
                    <a:p>
                      <a:pPr algn="ctr"/>
                      <a:r>
                        <a:rPr lang="en-US" altLang="zh-CN" sz="1000" b="1" dirty="0" err="1"/>
                        <a:t>funct</a:t>
                      </a:r>
                      <a:endParaRPr lang="zh-CN" altLang="en-US" sz="1000" b="1" dirty="0"/>
                    </a:p>
                  </a:txBody>
                  <a:tcPr/>
                </a:tc>
                <a:tc>
                  <a:txBody>
                    <a:bodyPr/>
                    <a:lstStyle/>
                    <a:p>
                      <a:pPr algn="ctr"/>
                      <a:r>
                        <a:rPr lang="zh-CN" altLang="en-US" sz="1000" b="1" dirty="0"/>
                        <a:t>指令助记符</a:t>
                      </a:r>
                    </a:p>
                  </a:txBody>
                  <a:tcPr/>
                </a:tc>
                <a:tc>
                  <a:txBody>
                    <a:bodyPr/>
                    <a:lstStyle/>
                    <a:p>
                      <a:pPr algn="ctr"/>
                      <a:r>
                        <a:rPr lang="zh-CN" altLang="en-US" sz="1000" b="1" dirty="0"/>
                        <a:t>指令功能描述</a:t>
                      </a:r>
                    </a:p>
                  </a:txBody>
                  <a:tcPr/>
                </a:tc>
                <a:tc>
                  <a:txBody>
                    <a:bodyPr/>
                    <a:lstStyle/>
                    <a:p>
                      <a:pPr algn="ctr"/>
                      <a:r>
                        <a:rPr lang="zh-CN" altLang="en-US" sz="1000" b="1" dirty="0"/>
                        <a:t>备注</a:t>
                      </a:r>
                    </a:p>
                  </a:txBody>
                  <a:tcPr/>
                </a:tc>
                <a:extLst>
                  <a:ext uri="{0D108BD9-81ED-4DB2-BD59-A6C34878D82A}">
                    <a16:rowId xmlns:a16="http://schemas.microsoft.com/office/drawing/2014/main" val="908326730"/>
                  </a:ext>
                </a:extLst>
              </a:tr>
              <a:tr h="216431">
                <a:tc>
                  <a:txBody>
                    <a:bodyPr/>
                    <a:lstStyle/>
                    <a:p>
                      <a:pPr algn="ctr"/>
                      <a:r>
                        <a:rPr lang="en-US" altLang="zh-CN" sz="1000" b="1" dirty="0"/>
                        <a:t>00</a:t>
                      </a:r>
                      <a:endParaRPr lang="zh-CN" altLang="en-US" sz="1000" b="1" dirty="0"/>
                    </a:p>
                  </a:txBody>
                  <a:tcPr/>
                </a:tc>
                <a:tc>
                  <a:txBody>
                    <a:bodyPr/>
                    <a:lstStyle/>
                    <a:p>
                      <a:pPr algn="ctr"/>
                      <a:r>
                        <a:rPr lang="en-US" altLang="zh-CN" sz="1000" b="1" dirty="0" err="1"/>
                        <a:t>sll</a:t>
                      </a:r>
                      <a:r>
                        <a:rPr lang="en-US" altLang="zh-CN" sz="1000" b="1" dirty="0"/>
                        <a:t> </a:t>
                      </a:r>
                      <a:r>
                        <a:rPr lang="en-US" altLang="zh-CN" sz="1000" b="1" dirty="0" err="1"/>
                        <a:t>rd,rt,shamt</a:t>
                      </a:r>
                      <a:endParaRPr lang="zh-CN" altLang="en-US" sz="1000" b="1" dirty="0"/>
                    </a:p>
                  </a:txBody>
                  <a:tcPr/>
                </a:tc>
                <a:tc>
                  <a:txBody>
                    <a:bodyPr/>
                    <a:lstStyle/>
                    <a:p>
                      <a:pPr algn="l"/>
                      <a:r>
                        <a:rPr lang="en-US" altLang="zh-CN" sz="1000" b="1" dirty="0"/>
                        <a:t>R[</a:t>
                      </a:r>
                      <a:r>
                        <a:rPr lang="en-US" altLang="zh-CN" sz="1000" b="1" dirty="0" err="1"/>
                        <a:t>rd</a:t>
                      </a:r>
                      <a:r>
                        <a:rPr lang="en-US" altLang="zh-CN" sz="1000" b="1" dirty="0"/>
                        <a:t>]=R[rt]&lt;&lt;</a:t>
                      </a:r>
                      <a:r>
                        <a:rPr lang="en-US" altLang="zh-CN" sz="1000" b="1" dirty="0" err="1"/>
                        <a:t>shamt</a:t>
                      </a:r>
                      <a:endParaRPr lang="zh-CN" altLang="en-US" sz="1000" b="1" dirty="0"/>
                    </a:p>
                  </a:txBody>
                  <a:tcPr/>
                </a:tc>
                <a:tc>
                  <a:txBody>
                    <a:bodyPr/>
                    <a:lstStyle/>
                    <a:p>
                      <a:pPr algn="l"/>
                      <a:r>
                        <a:rPr lang="zh-CN" altLang="en-US" sz="1000" b="1" dirty="0"/>
                        <a:t>逻辑左移，注意</a:t>
                      </a:r>
                      <a:r>
                        <a:rPr lang="en-US" altLang="zh-CN" sz="1000" b="1" dirty="0" err="1"/>
                        <a:t>rs</a:t>
                      </a:r>
                      <a:r>
                        <a:rPr lang="zh-CN" altLang="en-US" sz="1000" b="1" dirty="0"/>
                        <a:t>字段未使用</a:t>
                      </a:r>
                    </a:p>
                  </a:txBody>
                  <a:tcPr/>
                </a:tc>
                <a:extLst>
                  <a:ext uri="{0D108BD9-81ED-4DB2-BD59-A6C34878D82A}">
                    <a16:rowId xmlns:a16="http://schemas.microsoft.com/office/drawing/2014/main" val="1975593693"/>
                  </a:ext>
                </a:extLst>
              </a:tr>
              <a:tr h="216431">
                <a:tc>
                  <a:txBody>
                    <a:bodyPr/>
                    <a:lstStyle/>
                    <a:p>
                      <a:pPr algn="ctr"/>
                      <a:r>
                        <a:rPr lang="en-US" altLang="zh-CN" sz="1000" b="1" dirty="0"/>
                        <a:t>02</a:t>
                      </a:r>
                      <a:endParaRPr lang="zh-CN" altLang="en-US" sz="1000" b="1" dirty="0"/>
                    </a:p>
                  </a:txBody>
                  <a:tcPr/>
                </a:tc>
                <a:tc>
                  <a:txBody>
                    <a:bodyPr/>
                    <a:lstStyle/>
                    <a:p>
                      <a:pPr algn="ctr"/>
                      <a:r>
                        <a:rPr lang="en-US" altLang="zh-CN" sz="1000" b="1" dirty="0" err="1"/>
                        <a:t>srl</a:t>
                      </a:r>
                      <a:r>
                        <a:rPr lang="en-US" altLang="zh-CN" sz="1000" b="1" dirty="0"/>
                        <a:t> </a:t>
                      </a:r>
                      <a:r>
                        <a:rPr lang="en-US" altLang="zh-CN" sz="1000" b="1" dirty="0" err="1"/>
                        <a:t>rd,rt,shamt</a:t>
                      </a:r>
                      <a:endParaRPr lang="zh-CN" altLang="en-US" sz="1000" b="1" dirty="0"/>
                    </a:p>
                  </a:txBody>
                  <a:tcPr/>
                </a:tc>
                <a:tc>
                  <a:txBody>
                    <a:bodyPr/>
                    <a:lstStyle/>
                    <a:p>
                      <a:pPr algn="l"/>
                      <a:r>
                        <a:rPr lang="en-US" altLang="zh-CN" sz="1000" b="1" dirty="0"/>
                        <a:t>R[</a:t>
                      </a:r>
                      <a:r>
                        <a:rPr lang="en-US" altLang="zh-CN" sz="1000" b="1" dirty="0" err="1"/>
                        <a:t>rd</a:t>
                      </a:r>
                      <a:r>
                        <a:rPr lang="en-US" altLang="zh-CN" sz="1000" b="1" dirty="0"/>
                        <a:t>]=R[rt]&gt;&gt;</a:t>
                      </a:r>
                      <a:r>
                        <a:rPr lang="en-US" altLang="zh-CN" sz="1000" b="1" dirty="0" err="1"/>
                        <a:t>shamt</a:t>
                      </a:r>
                      <a:endParaRPr lang="zh-CN" altLang="en-US" sz="1000" b="1" dirty="0"/>
                    </a:p>
                  </a:txBody>
                  <a:tcPr/>
                </a:tc>
                <a:tc>
                  <a:txBody>
                    <a:bodyPr/>
                    <a:lstStyle/>
                    <a:p>
                      <a:pPr algn="l"/>
                      <a:r>
                        <a:rPr lang="zh-CN" altLang="en-US" sz="1000" b="1" dirty="0"/>
                        <a:t>逻辑右移，注意</a:t>
                      </a:r>
                      <a:r>
                        <a:rPr lang="en-US" altLang="zh-CN" sz="1000" b="1" dirty="0" err="1"/>
                        <a:t>rs</a:t>
                      </a:r>
                      <a:r>
                        <a:rPr lang="zh-CN" altLang="en-US" sz="1000" b="1" dirty="0"/>
                        <a:t>字段未使用</a:t>
                      </a:r>
                    </a:p>
                  </a:txBody>
                  <a:tcPr/>
                </a:tc>
                <a:extLst>
                  <a:ext uri="{0D108BD9-81ED-4DB2-BD59-A6C34878D82A}">
                    <a16:rowId xmlns:a16="http://schemas.microsoft.com/office/drawing/2014/main" val="839421744"/>
                  </a:ext>
                </a:extLst>
              </a:tr>
              <a:tr h="216431">
                <a:tc>
                  <a:txBody>
                    <a:bodyPr/>
                    <a:lstStyle/>
                    <a:p>
                      <a:pPr algn="ctr"/>
                      <a:r>
                        <a:rPr lang="en-US" altLang="zh-CN" sz="1000" b="1" dirty="0"/>
                        <a:t>03</a:t>
                      </a:r>
                      <a:endParaRPr lang="zh-CN" altLang="en-US" sz="1000" b="1" dirty="0"/>
                    </a:p>
                  </a:txBody>
                  <a:tcPr/>
                </a:tc>
                <a:tc>
                  <a:txBody>
                    <a:bodyPr/>
                    <a:lstStyle/>
                    <a:p>
                      <a:pPr algn="ctr"/>
                      <a:r>
                        <a:rPr lang="en-US" altLang="zh-CN" sz="1000" b="1" dirty="0" err="1"/>
                        <a:t>sra</a:t>
                      </a:r>
                      <a:r>
                        <a:rPr lang="en-US" altLang="zh-CN" sz="1000" b="1" dirty="0"/>
                        <a:t> </a:t>
                      </a:r>
                      <a:r>
                        <a:rPr lang="en-US" altLang="zh-CN" sz="1000" b="1" dirty="0" err="1"/>
                        <a:t>rd,rt,shamt</a:t>
                      </a:r>
                      <a:endParaRPr lang="zh-CN" altLang="en-US" sz="1000" b="1" dirty="0"/>
                    </a:p>
                  </a:txBody>
                  <a:tcPr/>
                </a:tc>
                <a:tc>
                  <a:txBody>
                    <a:bodyPr/>
                    <a:lstStyle/>
                    <a:p>
                      <a:pPr algn="l"/>
                      <a:r>
                        <a:rPr lang="en-US" altLang="zh-CN" sz="1000" b="1" dirty="0"/>
                        <a:t>R[</a:t>
                      </a:r>
                      <a:r>
                        <a:rPr lang="en-US" altLang="zh-CN" sz="1000" b="1" dirty="0" err="1"/>
                        <a:t>rd</a:t>
                      </a:r>
                      <a:r>
                        <a:rPr lang="en-US" altLang="zh-CN" sz="1000" b="1" dirty="0"/>
                        <a:t>]=R[rt]&gt;&gt;</a:t>
                      </a:r>
                      <a:r>
                        <a:rPr lang="en-US" altLang="zh-CN" sz="1000" b="1" dirty="0" err="1"/>
                        <a:t>shamt</a:t>
                      </a:r>
                      <a:endParaRPr lang="zh-CN" altLang="en-US" sz="1000" b="1" dirty="0"/>
                    </a:p>
                  </a:txBody>
                  <a:tcPr/>
                </a:tc>
                <a:tc>
                  <a:txBody>
                    <a:bodyPr/>
                    <a:lstStyle/>
                    <a:p>
                      <a:pPr algn="l"/>
                      <a:r>
                        <a:rPr lang="zh-CN" altLang="en-US" sz="1000" b="1" dirty="0"/>
                        <a:t>算术右移，注意</a:t>
                      </a:r>
                      <a:r>
                        <a:rPr lang="en-US" altLang="zh-CN" sz="1000" b="1" dirty="0" err="1"/>
                        <a:t>rs</a:t>
                      </a:r>
                      <a:r>
                        <a:rPr lang="zh-CN" altLang="en-US" sz="1000" b="1" dirty="0"/>
                        <a:t>字段未使用</a:t>
                      </a:r>
                    </a:p>
                  </a:txBody>
                  <a:tcPr/>
                </a:tc>
                <a:extLst>
                  <a:ext uri="{0D108BD9-81ED-4DB2-BD59-A6C34878D82A}">
                    <a16:rowId xmlns:a16="http://schemas.microsoft.com/office/drawing/2014/main" val="4263166418"/>
                  </a:ext>
                </a:extLst>
              </a:tr>
              <a:tr h="216431">
                <a:tc>
                  <a:txBody>
                    <a:bodyPr/>
                    <a:lstStyle/>
                    <a:p>
                      <a:pPr algn="ctr"/>
                      <a:r>
                        <a:rPr lang="en-US" altLang="zh-CN" sz="1000" b="1" dirty="0"/>
                        <a:t>04</a:t>
                      </a:r>
                      <a:endParaRPr lang="zh-CN" altLang="en-US" sz="1000" b="1" dirty="0"/>
                    </a:p>
                  </a:txBody>
                  <a:tcPr/>
                </a:tc>
                <a:tc>
                  <a:txBody>
                    <a:bodyPr/>
                    <a:lstStyle/>
                    <a:p>
                      <a:pPr algn="ctr"/>
                      <a:r>
                        <a:rPr lang="en-US" altLang="zh-CN" sz="1000" b="1" dirty="0" err="1"/>
                        <a:t>sllv</a:t>
                      </a:r>
                      <a:r>
                        <a:rPr lang="en-US" altLang="zh-CN" sz="1000" b="1" dirty="0"/>
                        <a:t> </a:t>
                      </a:r>
                      <a:r>
                        <a:rPr lang="en-US" altLang="zh-CN" sz="1000" b="1" dirty="0" err="1"/>
                        <a:t>rd,rt,rs</a:t>
                      </a:r>
                      <a:endParaRPr lang="zh-CN" altLang="en-US" sz="1000" b="1" dirty="0"/>
                    </a:p>
                  </a:txBody>
                  <a:tcPr/>
                </a:tc>
                <a:tc>
                  <a:txBody>
                    <a:bodyPr/>
                    <a:lstStyle/>
                    <a:p>
                      <a:pPr algn="l"/>
                      <a:r>
                        <a:rPr lang="en-US" altLang="zh-CN" sz="1000" b="1" dirty="0"/>
                        <a:t>R[</a:t>
                      </a:r>
                      <a:r>
                        <a:rPr lang="en-US" altLang="zh-CN" sz="1000" b="1" dirty="0" err="1"/>
                        <a:t>rd</a:t>
                      </a:r>
                      <a:r>
                        <a:rPr lang="en-US" altLang="zh-CN" sz="1000" b="1" dirty="0"/>
                        <a:t>]=R[rt]&lt;&lt;R[</a:t>
                      </a:r>
                      <a:r>
                        <a:rPr lang="en-US" altLang="zh-CN" sz="1000" b="1" dirty="0" err="1"/>
                        <a:t>rs</a:t>
                      </a:r>
                      <a:r>
                        <a:rPr lang="en-US" altLang="zh-CN" sz="1000" b="1" dirty="0"/>
                        <a:t>]</a:t>
                      </a:r>
                      <a:endParaRPr lang="zh-CN" altLang="en-US" sz="1000" b="1" dirty="0"/>
                    </a:p>
                  </a:txBody>
                  <a:tcPr/>
                </a:tc>
                <a:tc>
                  <a:txBody>
                    <a:bodyPr/>
                    <a:lstStyle/>
                    <a:p>
                      <a:pPr algn="l"/>
                      <a:r>
                        <a:rPr lang="zh-CN" altLang="en-US" sz="1000" b="1" dirty="0">
                          <a:highlight>
                            <a:srgbClr val="FFFF00"/>
                          </a:highlight>
                        </a:rPr>
                        <a:t>可变左移</a:t>
                      </a:r>
                    </a:p>
                  </a:txBody>
                  <a:tcPr/>
                </a:tc>
                <a:extLst>
                  <a:ext uri="{0D108BD9-81ED-4DB2-BD59-A6C34878D82A}">
                    <a16:rowId xmlns:a16="http://schemas.microsoft.com/office/drawing/2014/main" val="3264577739"/>
                  </a:ext>
                </a:extLst>
              </a:tr>
              <a:tr h="216431">
                <a:tc>
                  <a:txBody>
                    <a:bodyPr/>
                    <a:lstStyle/>
                    <a:p>
                      <a:pPr algn="ctr"/>
                      <a:r>
                        <a:rPr lang="en-US" altLang="zh-CN" sz="1000" b="1" dirty="0"/>
                        <a:t>08</a:t>
                      </a:r>
                      <a:endParaRPr lang="zh-CN" altLang="en-US" sz="1000" b="1" dirty="0"/>
                    </a:p>
                  </a:txBody>
                  <a:tcPr/>
                </a:tc>
                <a:tc>
                  <a:txBody>
                    <a:bodyPr/>
                    <a:lstStyle/>
                    <a:p>
                      <a:pPr algn="ctr"/>
                      <a:r>
                        <a:rPr lang="en-US" altLang="zh-CN" sz="1000" b="1" dirty="0" err="1"/>
                        <a:t>jr</a:t>
                      </a:r>
                      <a:r>
                        <a:rPr lang="en-US" altLang="zh-CN" sz="1000" b="1" dirty="0"/>
                        <a:t> </a:t>
                      </a:r>
                      <a:r>
                        <a:rPr lang="en-US" altLang="zh-CN" sz="1000" b="1" dirty="0" err="1"/>
                        <a:t>rs</a:t>
                      </a:r>
                      <a:endParaRPr lang="zh-CN" altLang="en-US" sz="1000" b="1" dirty="0"/>
                    </a:p>
                  </a:txBody>
                  <a:tcPr/>
                </a:tc>
                <a:tc>
                  <a:txBody>
                    <a:bodyPr/>
                    <a:lstStyle/>
                    <a:p>
                      <a:pPr algn="l"/>
                      <a:r>
                        <a:rPr lang="en-US" altLang="zh-CN" sz="1000" b="1" dirty="0"/>
                        <a:t>PC=R[</a:t>
                      </a:r>
                      <a:r>
                        <a:rPr lang="en-US" altLang="zh-CN" sz="1000" b="1" dirty="0" err="1"/>
                        <a:t>rs</a:t>
                      </a:r>
                      <a:r>
                        <a:rPr lang="en-US" altLang="zh-CN" sz="1000" b="1" dirty="0"/>
                        <a:t>]</a:t>
                      </a:r>
                      <a:endParaRPr lang="zh-CN" altLang="en-US" sz="1000" b="1" dirty="0"/>
                    </a:p>
                  </a:txBody>
                  <a:tcPr/>
                </a:tc>
                <a:tc>
                  <a:txBody>
                    <a:bodyPr/>
                    <a:lstStyle/>
                    <a:p>
                      <a:pPr algn="l"/>
                      <a:r>
                        <a:rPr lang="en-US" altLang="zh-CN" sz="1000" b="1" dirty="0"/>
                        <a:t>R[</a:t>
                      </a:r>
                      <a:r>
                        <a:rPr lang="en-US" altLang="zh-CN" sz="1000" b="1" dirty="0" err="1"/>
                        <a:t>rs</a:t>
                      </a:r>
                      <a:r>
                        <a:rPr lang="en-US" altLang="zh-CN" sz="1000" b="1" dirty="0"/>
                        <a:t>]</a:t>
                      </a:r>
                      <a:r>
                        <a:rPr lang="zh-CN" altLang="en-US" sz="1000" b="1" dirty="0"/>
                        <a:t>值应是</a:t>
                      </a:r>
                      <a:r>
                        <a:rPr lang="en-US" altLang="zh-CN" sz="1000" b="1" dirty="0"/>
                        <a:t>4</a:t>
                      </a:r>
                      <a:r>
                        <a:rPr lang="zh-CN" altLang="en-US" sz="1000" b="1" dirty="0"/>
                        <a:t>的倍数，字对齐</a:t>
                      </a:r>
                    </a:p>
                  </a:txBody>
                  <a:tcPr/>
                </a:tc>
                <a:extLst>
                  <a:ext uri="{0D108BD9-81ED-4DB2-BD59-A6C34878D82A}">
                    <a16:rowId xmlns:a16="http://schemas.microsoft.com/office/drawing/2014/main" val="953804245"/>
                  </a:ext>
                </a:extLst>
              </a:tr>
              <a:tr h="216431">
                <a:tc>
                  <a:txBody>
                    <a:bodyPr/>
                    <a:lstStyle/>
                    <a:p>
                      <a:pPr algn="ctr"/>
                      <a:r>
                        <a:rPr lang="en-US" altLang="zh-CN" sz="1000" b="1" dirty="0"/>
                        <a:t>09</a:t>
                      </a:r>
                      <a:endParaRPr lang="zh-CN" altLang="en-US" sz="1000" b="1" dirty="0"/>
                    </a:p>
                  </a:txBody>
                  <a:tcPr/>
                </a:tc>
                <a:tc>
                  <a:txBody>
                    <a:bodyPr/>
                    <a:lstStyle/>
                    <a:p>
                      <a:pPr algn="ctr"/>
                      <a:r>
                        <a:rPr lang="en-US" altLang="zh-CN" sz="1000" b="1" dirty="0" err="1"/>
                        <a:t>jalr</a:t>
                      </a:r>
                      <a:r>
                        <a:rPr lang="en-US" altLang="zh-CN" sz="1000" b="1" dirty="0"/>
                        <a:t> </a:t>
                      </a:r>
                      <a:r>
                        <a:rPr lang="en-US" altLang="zh-CN" sz="1000" b="1" dirty="0" err="1"/>
                        <a:t>rs</a:t>
                      </a:r>
                      <a:endParaRPr lang="zh-CN" altLang="en-US" sz="1000" b="1" dirty="0"/>
                    </a:p>
                  </a:txBody>
                  <a:tcPr/>
                </a:tc>
                <a:tc>
                  <a:txBody>
                    <a:bodyPr/>
                    <a:lstStyle/>
                    <a:p>
                      <a:pPr algn="l"/>
                      <a:r>
                        <a:rPr lang="en-US" altLang="zh-CN" sz="1000" b="1" dirty="0"/>
                        <a:t>R[31]=PC+8       PC=R[</a:t>
                      </a:r>
                      <a:r>
                        <a:rPr lang="en-US" altLang="zh-CN" sz="1000" b="1" dirty="0" err="1"/>
                        <a:t>rs</a:t>
                      </a:r>
                      <a:r>
                        <a:rPr lang="en-US" altLang="zh-CN" sz="1000" b="1" dirty="0"/>
                        <a:t>]</a:t>
                      </a:r>
                      <a:endParaRPr lang="zh-CN" altLang="en-US" sz="1000" b="1" dirty="0"/>
                    </a:p>
                  </a:txBody>
                  <a:tcPr/>
                </a:tc>
                <a:tc>
                  <a:txBody>
                    <a:bodyPr/>
                    <a:lstStyle/>
                    <a:p>
                      <a:pPr algn="l"/>
                      <a:r>
                        <a:rPr lang="zh-CN" altLang="en-US" sz="1000" b="1" dirty="0"/>
                        <a:t>子程序调用</a:t>
                      </a:r>
                    </a:p>
                  </a:txBody>
                  <a:tcPr/>
                </a:tc>
                <a:extLst>
                  <a:ext uri="{0D108BD9-81ED-4DB2-BD59-A6C34878D82A}">
                    <a16:rowId xmlns:a16="http://schemas.microsoft.com/office/drawing/2014/main" val="2968804386"/>
                  </a:ext>
                </a:extLst>
              </a:tr>
              <a:tr h="216431">
                <a:tc>
                  <a:txBody>
                    <a:bodyPr/>
                    <a:lstStyle/>
                    <a:p>
                      <a:pPr algn="ctr"/>
                      <a:r>
                        <a:rPr lang="en-US" altLang="zh-CN" sz="1000" b="1" dirty="0"/>
                        <a:t>12</a:t>
                      </a:r>
                      <a:endParaRPr lang="zh-CN" altLang="en-US" sz="1000" b="1" dirty="0"/>
                    </a:p>
                  </a:txBody>
                  <a:tcPr/>
                </a:tc>
                <a:tc>
                  <a:txBody>
                    <a:bodyPr/>
                    <a:lstStyle/>
                    <a:p>
                      <a:pPr algn="ctr"/>
                      <a:r>
                        <a:rPr lang="en-US" altLang="zh-CN" sz="1000" b="1" dirty="0" err="1"/>
                        <a:t>syscall</a:t>
                      </a:r>
                      <a:endParaRPr lang="zh-CN" altLang="en-US" sz="1000" b="1" dirty="0"/>
                    </a:p>
                  </a:txBody>
                  <a:tcPr/>
                </a:tc>
                <a:tc>
                  <a:txBody>
                    <a:bodyPr/>
                    <a:lstStyle/>
                    <a:p>
                      <a:pPr algn="l"/>
                      <a:r>
                        <a:rPr lang="zh-CN" altLang="en-US" sz="1000" b="1" dirty="0"/>
                        <a:t>系统调用</a:t>
                      </a:r>
                    </a:p>
                  </a:txBody>
                  <a:tcPr/>
                </a:tc>
                <a:tc>
                  <a:txBody>
                    <a:bodyPr/>
                    <a:lstStyle/>
                    <a:p>
                      <a:pPr algn="l"/>
                      <a:r>
                        <a:rPr lang="zh-CN" altLang="en-US" sz="1000" b="1" dirty="0"/>
                        <a:t>无操作数</a:t>
                      </a:r>
                    </a:p>
                  </a:txBody>
                  <a:tcPr/>
                </a:tc>
                <a:extLst>
                  <a:ext uri="{0D108BD9-81ED-4DB2-BD59-A6C34878D82A}">
                    <a16:rowId xmlns:a16="http://schemas.microsoft.com/office/drawing/2014/main" val="3693360373"/>
                  </a:ext>
                </a:extLst>
              </a:tr>
              <a:tr h="216431">
                <a:tc>
                  <a:txBody>
                    <a:bodyPr/>
                    <a:lstStyle/>
                    <a:p>
                      <a:pPr algn="ctr"/>
                      <a:r>
                        <a:rPr lang="en-US" altLang="zh-CN" sz="1000" b="1" dirty="0"/>
                        <a:t>16</a:t>
                      </a:r>
                      <a:endParaRPr lang="zh-CN" altLang="en-US" sz="1000" b="1" dirty="0"/>
                    </a:p>
                  </a:txBody>
                  <a:tcPr/>
                </a:tc>
                <a:tc>
                  <a:txBody>
                    <a:bodyPr/>
                    <a:lstStyle/>
                    <a:p>
                      <a:pPr algn="ctr"/>
                      <a:r>
                        <a:rPr lang="en-US" altLang="zh-CN" sz="1000" b="1" dirty="0" err="1"/>
                        <a:t>mfhi</a:t>
                      </a:r>
                      <a:r>
                        <a:rPr lang="en-US" altLang="zh-CN" sz="1000" b="1" dirty="0"/>
                        <a:t> </a:t>
                      </a:r>
                      <a:r>
                        <a:rPr lang="en-US" altLang="zh-CN" sz="1000" b="1" dirty="0" err="1"/>
                        <a:t>rd</a:t>
                      </a:r>
                      <a:endParaRPr lang="zh-CN" altLang="en-US" sz="1000" b="1" dirty="0"/>
                    </a:p>
                  </a:txBody>
                  <a:tcPr/>
                </a:tc>
                <a:tc>
                  <a:txBody>
                    <a:bodyPr/>
                    <a:lstStyle/>
                    <a:p>
                      <a:pPr algn="l"/>
                      <a:r>
                        <a:rPr lang="en-US" altLang="zh-CN" sz="1000" b="1" dirty="0"/>
                        <a:t>R[</a:t>
                      </a:r>
                      <a:r>
                        <a:rPr lang="en-US" altLang="zh-CN" sz="1000" b="1" dirty="0" err="1"/>
                        <a:t>rd</a:t>
                      </a:r>
                      <a:r>
                        <a:rPr lang="en-US" altLang="zh-CN" sz="1000" b="1" dirty="0"/>
                        <a:t>]=HI</a:t>
                      </a:r>
                      <a:endParaRPr lang="zh-CN" altLang="en-US" sz="1000" b="1" dirty="0"/>
                    </a:p>
                  </a:txBody>
                  <a:tcPr/>
                </a:tc>
                <a:tc>
                  <a:txBody>
                    <a:bodyPr/>
                    <a:lstStyle/>
                    <a:p>
                      <a:pPr algn="l"/>
                      <a:r>
                        <a:rPr lang="zh-CN" altLang="en-US" sz="1000" b="1" dirty="0"/>
                        <a:t>取</a:t>
                      </a:r>
                      <a:r>
                        <a:rPr lang="en-US" altLang="zh-CN" sz="1000" b="1" dirty="0"/>
                        <a:t>HI</a:t>
                      </a:r>
                      <a:r>
                        <a:rPr lang="zh-CN" altLang="en-US" sz="1000" b="1" dirty="0"/>
                        <a:t>寄存器的值，</a:t>
                      </a:r>
                      <a:r>
                        <a:rPr lang="en-US" altLang="zh-CN" sz="1000" b="1" dirty="0" err="1"/>
                        <a:t>mflo</a:t>
                      </a:r>
                      <a:r>
                        <a:rPr lang="zh-CN" altLang="en-US" sz="1000" b="1" dirty="0"/>
                        <a:t>取</a:t>
                      </a:r>
                      <a:r>
                        <a:rPr lang="en-US" altLang="zh-CN" sz="1000" b="1" dirty="0"/>
                        <a:t>LO</a:t>
                      </a:r>
                      <a:endParaRPr lang="zh-CN" altLang="en-US" sz="1000" b="1" dirty="0"/>
                    </a:p>
                  </a:txBody>
                  <a:tcPr/>
                </a:tc>
                <a:extLst>
                  <a:ext uri="{0D108BD9-81ED-4DB2-BD59-A6C34878D82A}">
                    <a16:rowId xmlns:a16="http://schemas.microsoft.com/office/drawing/2014/main" val="2519718203"/>
                  </a:ext>
                </a:extLst>
              </a:tr>
              <a:tr h="216431">
                <a:tc>
                  <a:txBody>
                    <a:bodyPr/>
                    <a:lstStyle/>
                    <a:p>
                      <a:pPr algn="ctr"/>
                      <a:r>
                        <a:rPr lang="en-US" altLang="zh-CN" sz="1000" b="1" dirty="0"/>
                        <a:t>17</a:t>
                      </a:r>
                      <a:endParaRPr lang="zh-CN" altLang="en-US" sz="1000" b="1" dirty="0"/>
                    </a:p>
                  </a:txBody>
                  <a:tcPr/>
                </a:tc>
                <a:tc>
                  <a:txBody>
                    <a:bodyPr/>
                    <a:lstStyle/>
                    <a:p>
                      <a:pPr algn="ctr"/>
                      <a:r>
                        <a:rPr lang="en-US" altLang="zh-CN" sz="1000" b="1" dirty="0" err="1"/>
                        <a:t>mfhi</a:t>
                      </a:r>
                      <a:r>
                        <a:rPr lang="en-US" altLang="zh-CN" sz="1000" b="1" dirty="0"/>
                        <a:t> </a:t>
                      </a:r>
                      <a:r>
                        <a:rPr lang="en-US" altLang="zh-CN" sz="1000" b="1" dirty="0" err="1"/>
                        <a:t>rs</a:t>
                      </a:r>
                      <a:endParaRPr lang="zh-CN" altLang="en-US" sz="1000" b="1" dirty="0"/>
                    </a:p>
                  </a:txBody>
                  <a:tcPr/>
                </a:tc>
                <a:tc>
                  <a:txBody>
                    <a:bodyPr/>
                    <a:lstStyle/>
                    <a:p>
                      <a:pPr algn="l"/>
                      <a:r>
                        <a:rPr lang="en-US" altLang="zh-CN" sz="1000" b="1" dirty="0"/>
                        <a:t>HI=R[</a:t>
                      </a:r>
                      <a:r>
                        <a:rPr lang="en-US" altLang="zh-CN" sz="1000" b="1" dirty="0" err="1"/>
                        <a:t>rs</a:t>
                      </a:r>
                      <a:r>
                        <a:rPr lang="en-US" altLang="zh-CN" sz="1000" b="1" dirty="0"/>
                        <a:t>]</a:t>
                      </a:r>
                      <a:endParaRPr lang="zh-CN" altLang="en-US" sz="1000" b="1" dirty="0"/>
                    </a:p>
                  </a:txBody>
                  <a:tcPr/>
                </a:tc>
                <a:tc>
                  <a:txBody>
                    <a:bodyPr/>
                    <a:lstStyle/>
                    <a:p>
                      <a:pPr algn="l"/>
                      <a:r>
                        <a:rPr lang="zh-CN" altLang="en-US" sz="1000" b="1" dirty="0"/>
                        <a:t>存</a:t>
                      </a:r>
                      <a:r>
                        <a:rPr lang="en-US" altLang="zh-CN" sz="1000" b="1" dirty="0"/>
                        <a:t>HI</a:t>
                      </a:r>
                      <a:r>
                        <a:rPr lang="zh-CN" altLang="en-US" sz="1000" b="1" dirty="0"/>
                        <a:t>寄存器的值，</a:t>
                      </a:r>
                      <a:r>
                        <a:rPr lang="en-US" altLang="zh-CN" sz="1000" b="1" dirty="0" err="1"/>
                        <a:t>mflo</a:t>
                      </a:r>
                      <a:r>
                        <a:rPr lang="zh-CN" altLang="en-US" sz="1000" b="1" dirty="0"/>
                        <a:t>存</a:t>
                      </a:r>
                      <a:r>
                        <a:rPr lang="en-US" altLang="zh-CN" sz="1000" b="1" dirty="0"/>
                        <a:t>LO</a:t>
                      </a:r>
                      <a:endParaRPr lang="zh-CN" altLang="en-US" sz="1000" b="1" dirty="0"/>
                    </a:p>
                  </a:txBody>
                  <a:tcPr/>
                </a:tc>
                <a:extLst>
                  <a:ext uri="{0D108BD9-81ED-4DB2-BD59-A6C34878D82A}">
                    <a16:rowId xmlns:a16="http://schemas.microsoft.com/office/drawing/2014/main" val="3826960394"/>
                  </a:ext>
                </a:extLst>
              </a:tr>
              <a:tr h="216431">
                <a:tc>
                  <a:txBody>
                    <a:bodyPr/>
                    <a:lstStyle/>
                    <a:p>
                      <a:pPr algn="ctr"/>
                      <a:r>
                        <a:rPr lang="en-US" altLang="zh-CN" sz="1000" b="1" dirty="0"/>
                        <a:t>24</a:t>
                      </a:r>
                      <a:endParaRPr lang="zh-CN" altLang="en-US" sz="1000" b="1" dirty="0"/>
                    </a:p>
                  </a:txBody>
                  <a:tcPr/>
                </a:tc>
                <a:tc>
                  <a:txBody>
                    <a:bodyPr/>
                    <a:lstStyle/>
                    <a:p>
                      <a:pPr algn="ctr"/>
                      <a:r>
                        <a:rPr lang="en-US" altLang="zh-CN" sz="1000" b="1" dirty="0" err="1"/>
                        <a:t>mult</a:t>
                      </a:r>
                      <a:r>
                        <a:rPr lang="en-US" altLang="zh-CN" sz="1000" b="1" dirty="0"/>
                        <a:t> </a:t>
                      </a:r>
                      <a:r>
                        <a:rPr lang="en-US" altLang="zh-CN" sz="1000" b="1" dirty="0" err="1"/>
                        <a:t>rs,rt</a:t>
                      </a:r>
                      <a:endParaRPr lang="zh-CN" altLang="en-US" sz="1000" b="1" dirty="0"/>
                    </a:p>
                  </a:txBody>
                  <a:tcPr/>
                </a:tc>
                <a:tc>
                  <a:txBody>
                    <a:bodyPr/>
                    <a:lstStyle/>
                    <a:p>
                      <a:pPr algn="l"/>
                      <a:r>
                        <a:rPr lang="en-US" altLang="zh-CN" sz="1000" b="1" dirty="0"/>
                        <a:t>{HI,LO}=R[</a:t>
                      </a:r>
                      <a:r>
                        <a:rPr lang="en-US" altLang="zh-CN" sz="1000" b="1" dirty="0" err="1"/>
                        <a:t>rs</a:t>
                      </a:r>
                      <a:r>
                        <a:rPr lang="en-US" altLang="zh-CN" sz="1000" b="1" dirty="0"/>
                        <a:t>]*R[rt]</a:t>
                      </a:r>
                      <a:endParaRPr lang="zh-CN" altLang="en-US" sz="1000" b="1" dirty="0"/>
                    </a:p>
                  </a:txBody>
                  <a:tcPr/>
                </a:tc>
                <a:tc>
                  <a:txBody>
                    <a:bodyPr/>
                    <a:lstStyle/>
                    <a:p>
                      <a:pPr algn="l"/>
                      <a:r>
                        <a:rPr lang="zh-CN" altLang="en-US" sz="1000" b="1" dirty="0"/>
                        <a:t>有符号乘，</a:t>
                      </a:r>
                      <a:r>
                        <a:rPr lang="en-US" altLang="zh-CN" sz="1000" b="1" dirty="0"/>
                        <a:t>64</a:t>
                      </a:r>
                      <a:r>
                        <a:rPr lang="zh-CN" altLang="en-US" sz="1000" b="1" dirty="0"/>
                        <a:t>位结果送入</a:t>
                      </a:r>
                      <a:r>
                        <a:rPr lang="en-US" altLang="zh-CN" sz="1000" b="1" dirty="0"/>
                        <a:t>HI</a:t>
                      </a:r>
                      <a:r>
                        <a:rPr lang="zh-CN" altLang="en-US" sz="1000" b="1" dirty="0"/>
                        <a:t>、</a:t>
                      </a:r>
                      <a:r>
                        <a:rPr lang="en-US" altLang="zh-CN" sz="1000" b="1" dirty="0"/>
                        <a:t>LO</a:t>
                      </a:r>
                      <a:r>
                        <a:rPr lang="zh-CN" altLang="en-US" sz="1000" b="1" dirty="0"/>
                        <a:t>寄存器</a:t>
                      </a:r>
                    </a:p>
                  </a:txBody>
                  <a:tcPr/>
                </a:tc>
                <a:extLst>
                  <a:ext uri="{0D108BD9-81ED-4DB2-BD59-A6C34878D82A}">
                    <a16:rowId xmlns:a16="http://schemas.microsoft.com/office/drawing/2014/main" val="3026544709"/>
                  </a:ext>
                </a:extLst>
              </a:tr>
              <a:tr h="216431">
                <a:tc>
                  <a:txBody>
                    <a:bodyPr/>
                    <a:lstStyle/>
                    <a:p>
                      <a:pPr algn="ctr"/>
                      <a:r>
                        <a:rPr lang="en-US" altLang="zh-CN" sz="1000" b="1" dirty="0"/>
                        <a:t>32</a:t>
                      </a:r>
                      <a:endParaRPr lang="zh-CN" altLang="en-US" sz="1000" b="1" dirty="0"/>
                    </a:p>
                  </a:txBody>
                  <a:tcPr/>
                </a:tc>
                <a:tc>
                  <a:txBody>
                    <a:bodyPr/>
                    <a:lstStyle/>
                    <a:p>
                      <a:pPr algn="ctr"/>
                      <a:r>
                        <a:rPr lang="en-US" altLang="zh-CN" sz="1000" b="1" dirty="0"/>
                        <a:t>add </a:t>
                      </a:r>
                      <a:r>
                        <a:rPr lang="en-US" altLang="zh-CN" sz="1000" b="1" dirty="0" err="1"/>
                        <a:t>rd,rs,rt</a:t>
                      </a:r>
                      <a:endParaRPr lang="zh-CN" altLang="en-US" sz="1000" b="1" dirty="0"/>
                    </a:p>
                  </a:txBody>
                  <a:tcPr/>
                </a:tc>
                <a:tc>
                  <a:txBody>
                    <a:bodyPr/>
                    <a:lstStyle/>
                    <a:p>
                      <a:pPr algn="l"/>
                      <a:r>
                        <a:rPr lang="en-US" altLang="zh-CN" sz="1000" b="1" dirty="0"/>
                        <a:t>R[</a:t>
                      </a:r>
                      <a:r>
                        <a:rPr lang="en-US" altLang="zh-CN" sz="1000" b="1" dirty="0" err="1"/>
                        <a:t>rd</a:t>
                      </a:r>
                      <a:r>
                        <a:rPr lang="en-US" altLang="zh-CN" sz="1000" b="1" dirty="0"/>
                        <a:t>]=R[</a:t>
                      </a:r>
                      <a:r>
                        <a:rPr lang="en-US" altLang="zh-CN" sz="1000" b="1" dirty="0" err="1"/>
                        <a:t>rs</a:t>
                      </a:r>
                      <a:r>
                        <a:rPr lang="en-US" altLang="zh-CN" sz="1000" b="1" dirty="0"/>
                        <a:t>]+R[rt]</a:t>
                      </a:r>
                      <a:endParaRPr lang="zh-CN" altLang="en-US" sz="1000" b="1" dirty="0"/>
                    </a:p>
                  </a:txBody>
                  <a:tcPr/>
                </a:tc>
                <a:tc>
                  <a:txBody>
                    <a:bodyPr/>
                    <a:lstStyle/>
                    <a:p>
                      <a:pPr algn="l"/>
                      <a:r>
                        <a:rPr lang="zh-CN" altLang="en-US" sz="1000" b="1" dirty="0"/>
                        <a:t>溢出时发生异常，且不修改</a:t>
                      </a:r>
                      <a:r>
                        <a:rPr lang="en-US" altLang="zh-CN" sz="1000" b="1" dirty="0"/>
                        <a:t>R[</a:t>
                      </a:r>
                      <a:r>
                        <a:rPr lang="en-US" altLang="zh-CN" sz="1000" b="1" dirty="0" err="1"/>
                        <a:t>rd</a:t>
                      </a:r>
                      <a:r>
                        <a:rPr lang="en-US" altLang="zh-CN" sz="1000" b="1" dirty="0"/>
                        <a:t>]</a:t>
                      </a:r>
                      <a:endParaRPr lang="zh-CN" altLang="en-US" sz="1000" b="1" dirty="0"/>
                    </a:p>
                  </a:txBody>
                  <a:tcPr/>
                </a:tc>
                <a:extLst>
                  <a:ext uri="{0D108BD9-81ED-4DB2-BD59-A6C34878D82A}">
                    <a16:rowId xmlns:a16="http://schemas.microsoft.com/office/drawing/2014/main" val="201945764"/>
                  </a:ext>
                </a:extLst>
              </a:tr>
              <a:tr h="216431">
                <a:tc>
                  <a:txBody>
                    <a:bodyPr/>
                    <a:lstStyle/>
                    <a:p>
                      <a:pPr algn="ctr"/>
                      <a:r>
                        <a:rPr lang="en-US" altLang="zh-CN" sz="1000" b="1" dirty="0"/>
                        <a:t>34</a:t>
                      </a:r>
                      <a:endParaRPr lang="zh-CN" altLang="en-US" sz="1000" b="1" dirty="0"/>
                    </a:p>
                  </a:txBody>
                  <a:tcPr/>
                </a:tc>
                <a:tc>
                  <a:txBody>
                    <a:bodyPr/>
                    <a:lstStyle/>
                    <a:p>
                      <a:pPr algn="ctr"/>
                      <a:r>
                        <a:rPr lang="en-US" altLang="zh-CN" sz="1000" b="1" dirty="0"/>
                        <a:t>sub </a:t>
                      </a:r>
                      <a:r>
                        <a:rPr lang="en-US" altLang="zh-CN" sz="1000" b="1" dirty="0" err="1"/>
                        <a:t>rd,rs,rt</a:t>
                      </a:r>
                      <a:endParaRPr lang="zh-CN" altLang="en-US" sz="1000" b="1" dirty="0"/>
                    </a:p>
                  </a:txBody>
                  <a:tcPr/>
                </a:tc>
                <a:tc>
                  <a:txBody>
                    <a:bodyPr/>
                    <a:lstStyle/>
                    <a:p>
                      <a:pPr algn="l"/>
                      <a:r>
                        <a:rPr lang="en-US" altLang="zh-CN" sz="1000" b="1" dirty="0"/>
                        <a:t>R[</a:t>
                      </a:r>
                      <a:r>
                        <a:rPr lang="en-US" altLang="zh-CN" sz="1000" b="1" dirty="0" err="1"/>
                        <a:t>rd</a:t>
                      </a:r>
                      <a:r>
                        <a:rPr lang="en-US" altLang="zh-CN" sz="1000" b="1" dirty="0"/>
                        <a:t>]=R[</a:t>
                      </a:r>
                      <a:r>
                        <a:rPr lang="en-US" altLang="zh-CN" sz="1000" b="1" dirty="0" err="1"/>
                        <a:t>rs</a:t>
                      </a:r>
                      <a:r>
                        <a:rPr lang="en-US" altLang="zh-CN" sz="1000" b="1" dirty="0"/>
                        <a:t>]-R[rt]</a:t>
                      </a:r>
                      <a:endParaRPr lang="zh-CN" altLang="en-US" sz="1000" b="1" dirty="0"/>
                    </a:p>
                  </a:txBody>
                  <a:tcPr/>
                </a:tc>
                <a:tc>
                  <a:txBody>
                    <a:bodyPr/>
                    <a:lstStyle/>
                    <a:p>
                      <a:pPr algn="l"/>
                      <a:r>
                        <a:rPr lang="zh-CN" altLang="en-US" sz="1000" b="1" dirty="0"/>
                        <a:t>溢出时发生异常，且不修改</a:t>
                      </a:r>
                      <a:r>
                        <a:rPr lang="en-US" altLang="zh-CN" sz="1000" b="1" dirty="0"/>
                        <a:t>R[</a:t>
                      </a:r>
                      <a:r>
                        <a:rPr lang="en-US" altLang="zh-CN" sz="1000" b="1" dirty="0" err="1"/>
                        <a:t>rd</a:t>
                      </a:r>
                      <a:r>
                        <a:rPr lang="en-US" altLang="zh-CN" sz="1000" b="1" dirty="0"/>
                        <a:t>]</a:t>
                      </a:r>
                      <a:endParaRPr lang="zh-CN" altLang="en-US" sz="1000" b="1" dirty="0"/>
                    </a:p>
                  </a:txBody>
                  <a:tcPr/>
                </a:tc>
                <a:extLst>
                  <a:ext uri="{0D108BD9-81ED-4DB2-BD59-A6C34878D82A}">
                    <a16:rowId xmlns:a16="http://schemas.microsoft.com/office/drawing/2014/main" val="3876094158"/>
                  </a:ext>
                </a:extLst>
              </a:tr>
              <a:tr h="216431">
                <a:tc>
                  <a:txBody>
                    <a:bodyPr/>
                    <a:lstStyle/>
                    <a:p>
                      <a:pPr algn="ctr"/>
                      <a:r>
                        <a:rPr lang="en-US" altLang="zh-CN" sz="1000" b="1" dirty="0"/>
                        <a:t>36</a:t>
                      </a:r>
                      <a:endParaRPr lang="zh-CN" altLang="en-US" sz="1000" b="1" dirty="0"/>
                    </a:p>
                  </a:txBody>
                  <a:tcPr/>
                </a:tc>
                <a:tc>
                  <a:txBody>
                    <a:bodyPr/>
                    <a:lstStyle/>
                    <a:p>
                      <a:pPr algn="ctr"/>
                      <a:r>
                        <a:rPr lang="en-US" altLang="zh-CN" sz="1000" b="1" dirty="0"/>
                        <a:t>and </a:t>
                      </a:r>
                      <a:r>
                        <a:rPr lang="en-US" altLang="zh-CN" sz="1000" b="1" dirty="0" err="1"/>
                        <a:t>rd,rs,rt</a:t>
                      </a:r>
                      <a:endParaRPr lang="zh-CN" altLang="en-US" sz="1000" b="1" dirty="0"/>
                    </a:p>
                  </a:txBody>
                  <a:tcPr/>
                </a:tc>
                <a:tc>
                  <a:txBody>
                    <a:bodyPr/>
                    <a:lstStyle/>
                    <a:p>
                      <a:pPr algn="l"/>
                      <a:r>
                        <a:rPr lang="en-US" altLang="zh-CN" sz="1000" b="1" dirty="0"/>
                        <a:t>R[</a:t>
                      </a:r>
                      <a:r>
                        <a:rPr lang="en-US" altLang="zh-CN" sz="1000" b="1" dirty="0" err="1"/>
                        <a:t>rd</a:t>
                      </a:r>
                      <a:r>
                        <a:rPr lang="en-US" altLang="zh-CN" sz="1000" b="1" dirty="0"/>
                        <a:t>]=R[</a:t>
                      </a:r>
                      <a:r>
                        <a:rPr lang="en-US" altLang="zh-CN" sz="1000" b="1" dirty="0" err="1"/>
                        <a:t>rs</a:t>
                      </a:r>
                      <a:r>
                        <a:rPr lang="en-US" altLang="zh-CN" sz="1000" b="1" dirty="0"/>
                        <a:t>]&amp;R[rt]</a:t>
                      </a:r>
                      <a:endParaRPr lang="zh-CN" altLang="en-US" sz="1000" b="1" dirty="0"/>
                    </a:p>
                  </a:txBody>
                  <a:tcPr/>
                </a:tc>
                <a:tc>
                  <a:txBody>
                    <a:bodyPr/>
                    <a:lstStyle/>
                    <a:p>
                      <a:pPr algn="l"/>
                      <a:r>
                        <a:rPr lang="zh-CN" altLang="en-US" sz="1000" b="1" dirty="0"/>
                        <a:t>逻辑与</a:t>
                      </a:r>
                    </a:p>
                  </a:txBody>
                  <a:tcPr/>
                </a:tc>
                <a:extLst>
                  <a:ext uri="{0D108BD9-81ED-4DB2-BD59-A6C34878D82A}">
                    <a16:rowId xmlns:a16="http://schemas.microsoft.com/office/drawing/2014/main" val="408878767"/>
                  </a:ext>
                </a:extLst>
              </a:tr>
              <a:tr h="216431">
                <a:tc>
                  <a:txBody>
                    <a:bodyPr/>
                    <a:lstStyle/>
                    <a:p>
                      <a:pPr algn="ctr"/>
                      <a:r>
                        <a:rPr lang="en-US" altLang="zh-CN" sz="1000" b="1" dirty="0"/>
                        <a:t>37</a:t>
                      </a:r>
                      <a:endParaRPr lang="zh-CN" altLang="en-US" sz="1000" b="1" dirty="0"/>
                    </a:p>
                  </a:txBody>
                  <a:tcPr/>
                </a:tc>
                <a:tc>
                  <a:txBody>
                    <a:bodyPr/>
                    <a:lstStyle/>
                    <a:p>
                      <a:pPr algn="ctr"/>
                      <a:r>
                        <a:rPr lang="en-US" altLang="zh-CN" sz="1000" b="1" dirty="0"/>
                        <a:t>or </a:t>
                      </a:r>
                      <a:r>
                        <a:rPr lang="en-US" altLang="zh-CN" sz="1000" b="1" dirty="0" err="1"/>
                        <a:t>rd,rs,rt</a:t>
                      </a:r>
                      <a:endParaRPr lang="zh-CN" altLang="en-US" sz="1000" b="1" dirty="0"/>
                    </a:p>
                  </a:txBody>
                  <a:tcPr/>
                </a:tc>
                <a:tc>
                  <a:txBody>
                    <a:bodyPr/>
                    <a:lstStyle/>
                    <a:p>
                      <a:pPr algn="l"/>
                      <a:r>
                        <a:rPr lang="en-US" altLang="zh-CN" sz="1000" b="1" dirty="0"/>
                        <a:t>R[</a:t>
                      </a:r>
                      <a:r>
                        <a:rPr lang="en-US" altLang="zh-CN" sz="1000" b="1" dirty="0" err="1"/>
                        <a:t>rd</a:t>
                      </a:r>
                      <a:r>
                        <a:rPr lang="en-US" altLang="zh-CN" sz="1000" b="1" dirty="0"/>
                        <a:t>]=R[</a:t>
                      </a:r>
                      <a:r>
                        <a:rPr lang="en-US" altLang="zh-CN" sz="1000" b="1" dirty="0" err="1"/>
                        <a:t>rs</a:t>
                      </a:r>
                      <a:r>
                        <a:rPr lang="en-US" altLang="zh-CN" sz="1000" b="1" dirty="0"/>
                        <a:t>]|R[rt]</a:t>
                      </a:r>
                      <a:endParaRPr lang="zh-CN" altLang="en-US" sz="1000" b="1" dirty="0"/>
                    </a:p>
                  </a:txBody>
                  <a:tcPr/>
                </a:tc>
                <a:tc>
                  <a:txBody>
                    <a:bodyPr/>
                    <a:lstStyle/>
                    <a:p>
                      <a:pPr algn="l"/>
                      <a:r>
                        <a:rPr lang="zh-CN" altLang="en-US" sz="1000" b="1" dirty="0"/>
                        <a:t>逻辑或</a:t>
                      </a:r>
                    </a:p>
                  </a:txBody>
                  <a:tcPr/>
                </a:tc>
                <a:extLst>
                  <a:ext uri="{0D108BD9-81ED-4DB2-BD59-A6C34878D82A}">
                    <a16:rowId xmlns:a16="http://schemas.microsoft.com/office/drawing/2014/main" val="951143910"/>
                  </a:ext>
                </a:extLst>
              </a:tr>
              <a:tr h="144423">
                <a:tc>
                  <a:txBody>
                    <a:bodyPr/>
                    <a:lstStyle/>
                    <a:p>
                      <a:pPr algn="ctr"/>
                      <a:r>
                        <a:rPr lang="en-US" altLang="zh-CN" sz="1000" b="1" dirty="0"/>
                        <a:t>42</a:t>
                      </a:r>
                      <a:endParaRPr lang="zh-CN" altLang="en-US" sz="1000" b="1" dirty="0"/>
                    </a:p>
                  </a:txBody>
                  <a:tcPr/>
                </a:tc>
                <a:tc>
                  <a:txBody>
                    <a:bodyPr/>
                    <a:lstStyle/>
                    <a:p>
                      <a:pPr algn="ctr"/>
                      <a:r>
                        <a:rPr lang="en-US" altLang="zh-CN" sz="1000" b="1" dirty="0" err="1"/>
                        <a:t>slt</a:t>
                      </a:r>
                      <a:r>
                        <a:rPr lang="en-US" altLang="zh-CN" sz="1000" b="1" dirty="0"/>
                        <a:t> </a:t>
                      </a:r>
                      <a:r>
                        <a:rPr lang="en-US" altLang="zh-CN" sz="1000" b="1" dirty="0" err="1"/>
                        <a:t>rd,rs,rt</a:t>
                      </a:r>
                      <a:endParaRPr lang="zh-CN" altLang="en-US" sz="1000" b="1" dirty="0"/>
                    </a:p>
                  </a:txBody>
                  <a:tcPr/>
                </a:tc>
                <a:tc>
                  <a:txBody>
                    <a:bodyPr/>
                    <a:lstStyle/>
                    <a:p>
                      <a:pPr algn="l"/>
                      <a:r>
                        <a:rPr lang="en-US" altLang="zh-CN" sz="1000" b="1" dirty="0"/>
                        <a:t>R[</a:t>
                      </a:r>
                      <a:r>
                        <a:rPr lang="en-US" altLang="zh-CN" sz="1000" b="1" dirty="0" err="1"/>
                        <a:t>rd</a:t>
                      </a:r>
                      <a:r>
                        <a:rPr lang="en-US" altLang="zh-CN" sz="1000" b="1" dirty="0"/>
                        <a:t>]=(R[</a:t>
                      </a:r>
                      <a:r>
                        <a:rPr lang="en-US" altLang="zh-CN" sz="1000" b="1" dirty="0" err="1"/>
                        <a:t>rs</a:t>
                      </a:r>
                      <a:r>
                        <a:rPr lang="en-US" altLang="zh-CN" sz="1000" b="1" dirty="0"/>
                        <a:t>]&lt;R[rt])?1:0</a:t>
                      </a:r>
                      <a:endParaRPr lang="zh-CN" altLang="en-US" sz="1000" b="1" dirty="0"/>
                    </a:p>
                  </a:txBody>
                  <a:tcPr/>
                </a:tc>
                <a:tc>
                  <a:txBody>
                    <a:bodyPr/>
                    <a:lstStyle/>
                    <a:p>
                      <a:pPr algn="l"/>
                      <a:r>
                        <a:rPr lang="zh-CN" altLang="en-US" sz="1000" b="1" dirty="0">
                          <a:highlight>
                            <a:srgbClr val="FFFF00"/>
                          </a:highlight>
                        </a:rPr>
                        <a:t>小于置位指令，有符号比较</a:t>
                      </a:r>
                    </a:p>
                  </a:txBody>
                  <a:tcPr/>
                </a:tc>
                <a:extLst>
                  <a:ext uri="{0D108BD9-81ED-4DB2-BD59-A6C34878D82A}">
                    <a16:rowId xmlns:a16="http://schemas.microsoft.com/office/drawing/2014/main" val="2784239374"/>
                  </a:ext>
                </a:extLst>
              </a:tr>
            </a:tbl>
          </a:graphicData>
        </a:graphic>
      </p:graphicFrame>
      <p:sp>
        <p:nvSpPr>
          <p:cNvPr id="7" name="文本框 6">
            <a:extLst>
              <a:ext uri="{FF2B5EF4-FFF2-40B4-BE49-F238E27FC236}">
                <a16:creationId xmlns:a16="http://schemas.microsoft.com/office/drawing/2014/main" id="{201C5DFF-5FD2-4038-B691-72680D7F7571}"/>
              </a:ext>
            </a:extLst>
          </p:cNvPr>
          <p:cNvSpPr txBox="1"/>
          <p:nvPr/>
        </p:nvSpPr>
        <p:spPr>
          <a:xfrm>
            <a:off x="3491881" y="2564904"/>
            <a:ext cx="2592287" cy="276999"/>
          </a:xfrm>
          <a:prstGeom prst="rect">
            <a:avLst/>
          </a:prstGeom>
          <a:noFill/>
        </p:spPr>
        <p:txBody>
          <a:bodyPr wrap="square">
            <a:spAutoFit/>
          </a:bodyPr>
          <a:lstStyle/>
          <a:p>
            <a:r>
              <a:rPr lang="zh-CN" altLang="en-US" sz="1200" b="1" dirty="0"/>
              <a:t>表</a:t>
            </a:r>
            <a:r>
              <a:rPr lang="en-US" altLang="zh-CN" sz="1200" b="1" dirty="0"/>
              <a:t>5.8    </a:t>
            </a:r>
            <a:r>
              <a:rPr lang="zh-CN" altLang="en-US" sz="1200" b="1" dirty="0"/>
              <a:t>常用</a:t>
            </a:r>
            <a:r>
              <a:rPr lang="en-US" altLang="zh-CN" sz="1200" b="1" dirty="0"/>
              <a:t>R</a:t>
            </a:r>
            <a:r>
              <a:rPr lang="zh-CN" altLang="en-US" sz="1200" b="1" dirty="0"/>
              <a:t>型指令及其</a:t>
            </a:r>
            <a:r>
              <a:rPr lang="en-US" altLang="zh-CN" sz="1200" b="1" dirty="0" err="1"/>
              <a:t>funct</a:t>
            </a:r>
            <a:r>
              <a:rPr lang="zh-CN" altLang="en-US" sz="1200" b="1" dirty="0"/>
              <a:t>编码</a:t>
            </a:r>
            <a:endParaRPr lang="zh-CN" altLang="en-US" sz="1200" dirty="0"/>
          </a:p>
        </p:txBody>
      </p:sp>
      <p:pic>
        <p:nvPicPr>
          <p:cNvPr id="6" name="图片 5">
            <a:extLst>
              <a:ext uri="{FF2B5EF4-FFF2-40B4-BE49-F238E27FC236}">
                <a16:creationId xmlns:a16="http://schemas.microsoft.com/office/drawing/2014/main" id="{8ACF11A5-BE80-46CA-B303-BC8617C5E2A2}"/>
              </a:ext>
            </a:extLst>
          </p:cNvPr>
          <p:cNvPicPr>
            <a:picLocks noChangeAspect="1"/>
          </p:cNvPicPr>
          <p:nvPr/>
        </p:nvPicPr>
        <p:blipFill>
          <a:blip r:embed="rId2"/>
          <a:stretch>
            <a:fillRect/>
          </a:stretch>
        </p:blipFill>
        <p:spPr>
          <a:xfrm>
            <a:off x="4860032" y="116632"/>
            <a:ext cx="3521374" cy="338925"/>
          </a:xfrm>
          <a:prstGeom prst="rect">
            <a:avLst/>
          </a:prstGeom>
        </p:spPr>
      </p:pic>
    </p:spTree>
    <p:extLst>
      <p:ext uri="{BB962C8B-B14F-4D97-AF65-F5344CB8AC3E}">
        <p14:creationId xmlns:p14="http://schemas.microsoft.com/office/powerpoint/2010/main" val="404502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415205"/>
            <a:ext cx="8229600" cy="4525963"/>
          </a:xfrm>
        </p:spPr>
        <p:txBody>
          <a:bodyPr/>
          <a:lstStyle/>
          <a:p>
            <a:pPr eaLnBrk="1" hangingPunct="1"/>
            <a:r>
              <a:rPr lang="en-US" altLang="zh-CN" b="1" dirty="0">
                <a:ea typeface="黑体" panose="02010609060101010101" pitchFamily="49" charset="-122"/>
              </a:rPr>
              <a:t>5.2.1  </a:t>
            </a:r>
            <a:r>
              <a:rPr lang="zh-CN" altLang="en-US" b="1" dirty="0">
                <a:ea typeface="黑体" panose="02010609060101010101" pitchFamily="49" charset="-122"/>
              </a:rPr>
              <a:t>指令字长度</a:t>
            </a:r>
            <a:endParaRPr lang="en-US" altLang="zh-CN" b="1" dirty="0"/>
          </a:p>
          <a:p>
            <a:pPr lvl="1" eaLnBrk="1" hangingPunct="1"/>
            <a:endParaRPr lang="en-US" altLang="zh-CN" sz="2000" b="1" dirty="0"/>
          </a:p>
          <a:p>
            <a:pPr lvl="1" eaLnBrk="1" hangingPunct="1"/>
            <a:r>
              <a:rPr lang="zh-CN" altLang="en-US" sz="1600" b="1" dirty="0"/>
              <a:t>指令字长度（指令长度）即指令机器码的长度，也称为指令字长</a:t>
            </a:r>
            <a:endParaRPr lang="en-US" altLang="zh-CN" sz="1600" b="1" dirty="0"/>
          </a:p>
          <a:p>
            <a:pPr lvl="1" eaLnBrk="1" hangingPunct="1"/>
            <a:endParaRPr lang="en-US" altLang="zh-CN" sz="1600" b="1" dirty="0"/>
          </a:p>
          <a:p>
            <a:pPr lvl="1" eaLnBrk="1" hangingPunct="1"/>
            <a:r>
              <a:rPr lang="zh-CN" altLang="en-US" sz="1600" b="1" dirty="0">
                <a:solidFill>
                  <a:srgbClr val="FF0000"/>
                </a:solidFill>
              </a:rPr>
              <a:t>定长指令系统</a:t>
            </a:r>
            <a:r>
              <a:rPr lang="zh-CN" altLang="en-US" sz="1600" b="1" dirty="0"/>
              <a:t>：指令长度固定，</a:t>
            </a:r>
            <a:r>
              <a:rPr lang="en-US" altLang="zh-CN" sz="1600" b="1" dirty="0"/>
              <a:t>RISC</a:t>
            </a:r>
            <a:r>
              <a:rPr lang="zh-CN" altLang="en-US" sz="1600" b="1" dirty="0"/>
              <a:t>计算机中多采用定长指令系统</a:t>
            </a:r>
            <a:endParaRPr lang="en-US" altLang="zh-CN" sz="1600" b="1" dirty="0"/>
          </a:p>
          <a:p>
            <a:pPr lvl="2" eaLnBrk="1" hangingPunct="1"/>
            <a:r>
              <a:rPr lang="zh-CN" altLang="en-US" sz="1200" b="1" dirty="0"/>
              <a:t>优点：结构简单，有利于</a:t>
            </a:r>
            <a:r>
              <a:rPr lang="en-US" altLang="zh-CN" sz="1200" b="1" dirty="0"/>
              <a:t>CPU</a:t>
            </a:r>
            <a:r>
              <a:rPr lang="zh-CN" altLang="en-US" sz="1200" b="1" dirty="0"/>
              <a:t>取指令、译码和指令顺序寻址，方便硬件执行</a:t>
            </a:r>
            <a:endParaRPr lang="en-US" altLang="zh-CN" sz="1200" b="1" dirty="0"/>
          </a:p>
          <a:p>
            <a:pPr lvl="2" eaLnBrk="1" hangingPunct="1"/>
            <a:r>
              <a:rPr lang="zh-CN" altLang="en-US" sz="1200" b="1" dirty="0"/>
              <a:t>缺点：平均指令长度较长，冗余状态较多，不容易扩展</a:t>
            </a:r>
            <a:endParaRPr lang="en-US" altLang="zh-CN" sz="1200" b="1" dirty="0"/>
          </a:p>
          <a:p>
            <a:pPr lvl="1" eaLnBrk="1" hangingPunct="1"/>
            <a:endParaRPr lang="en-US" altLang="zh-CN" sz="1600" b="1" dirty="0"/>
          </a:p>
          <a:p>
            <a:pPr lvl="1" eaLnBrk="1" hangingPunct="1"/>
            <a:r>
              <a:rPr lang="zh-CN" altLang="en-US" sz="1600" b="1" dirty="0">
                <a:solidFill>
                  <a:srgbClr val="FF0000"/>
                </a:solidFill>
              </a:rPr>
              <a:t>变长指令系统</a:t>
            </a:r>
            <a:r>
              <a:rPr lang="zh-CN" altLang="en-US" sz="1600" b="1" dirty="0"/>
              <a:t>：指令长度可变，</a:t>
            </a:r>
            <a:r>
              <a:rPr lang="en-US" altLang="zh-CN" sz="1600" b="1" dirty="0"/>
              <a:t>CISC</a:t>
            </a:r>
            <a:r>
              <a:rPr lang="zh-CN" altLang="en-US" sz="1600" b="1" dirty="0"/>
              <a:t>计算机中多采用变长指令系统，如</a:t>
            </a:r>
            <a:r>
              <a:rPr lang="en-US" altLang="zh-CN" sz="1600" b="1" dirty="0"/>
              <a:t>Intel x86</a:t>
            </a:r>
            <a:r>
              <a:rPr lang="zh-CN" altLang="en-US" sz="1600" b="1" dirty="0"/>
              <a:t>序列计算机</a:t>
            </a:r>
            <a:endParaRPr lang="en-US" altLang="zh-CN" sz="1600" b="1" dirty="0"/>
          </a:p>
          <a:p>
            <a:pPr lvl="2" eaLnBrk="1" hangingPunct="1"/>
            <a:r>
              <a:rPr lang="zh-CN" altLang="en-US" sz="1200" b="1" dirty="0"/>
              <a:t>优点：结构灵活，冗余状态较少，平均指令长度较短，可扩展性好</a:t>
            </a:r>
            <a:endParaRPr lang="en-US" altLang="zh-CN" sz="1200" b="1" dirty="0"/>
          </a:p>
          <a:p>
            <a:pPr lvl="2" eaLnBrk="1" hangingPunct="1"/>
            <a:r>
              <a:rPr lang="zh-CN" altLang="en-US" sz="1200" b="1" dirty="0"/>
              <a:t>缺点：取指令和译码不方便，取指过程可能涉及多次访存操作，下一条指令的地址必须在指令译码完成后才能确定，大大增加了硬件控制系统的设计难度</a:t>
            </a:r>
            <a:endParaRPr lang="en-US" altLang="zh-CN" sz="1200" b="1" dirty="0"/>
          </a:p>
          <a:p>
            <a:pPr lvl="2" eaLnBrk="1" hangingPunct="1"/>
            <a:endParaRPr lang="en-US" altLang="zh-CN" sz="1200" b="1" dirty="0"/>
          </a:p>
          <a:p>
            <a:pPr lvl="1" eaLnBrk="1" hangingPunct="1"/>
            <a:r>
              <a:rPr lang="zh-CN" altLang="en-US" sz="1600" b="1" dirty="0"/>
              <a:t>指令字长应该是字节的整倍数</a:t>
            </a:r>
            <a:endParaRPr lang="en-US" altLang="zh-CN" sz="1600" b="1" dirty="0"/>
          </a:p>
          <a:p>
            <a:pPr lvl="1" eaLnBrk="1" hangingPunct="1"/>
            <a:endParaRPr lang="en-US" altLang="zh-CN" sz="1600" b="1" dirty="0"/>
          </a:p>
          <a:p>
            <a:pPr lvl="1" eaLnBrk="1" hangingPunct="1"/>
            <a:r>
              <a:rPr lang="zh-CN" altLang="en-US" sz="1600" b="1" dirty="0"/>
              <a:t>根据指令字长与机器字长的关系，分为：</a:t>
            </a:r>
            <a:endParaRPr lang="en-US" altLang="zh-CN" sz="1600" b="1" dirty="0"/>
          </a:p>
          <a:p>
            <a:pPr lvl="2" eaLnBrk="1" hangingPunct="1">
              <a:buFont typeface="+mj-ea"/>
              <a:buAutoNum type="circleNumDbPlain"/>
            </a:pPr>
            <a:r>
              <a:rPr lang="zh-CN" altLang="en-US" sz="1200" b="1" dirty="0">
                <a:solidFill>
                  <a:srgbClr val="FF0000"/>
                </a:solidFill>
              </a:rPr>
              <a:t>半字长指令</a:t>
            </a:r>
            <a:r>
              <a:rPr lang="zh-CN" altLang="en-US" sz="1200" b="1" dirty="0"/>
              <a:t>：指令字长为机器字长的一半，</a:t>
            </a:r>
            <a:r>
              <a:rPr lang="en-US" altLang="zh-CN" sz="1200" b="1" dirty="0"/>
              <a:t>CPU</a:t>
            </a:r>
            <a:r>
              <a:rPr lang="zh-CN" altLang="en-US" sz="1200" b="1" dirty="0"/>
              <a:t>访问一次主存可以读取两条指令</a:t>
            </a:r>
            <a:endParaRPr lang="en-US" altLang="zh-CN" sz="1200" b="1" dirty="0"/>
          </a:p>
          <a:p>
            <a:pPr lvl="2" eaLnBrk="1" hangingPunct="1">
              <a:buFont typeface="+mj-ea"/>
              <a:buAutoNum type="circleNumDbPlain"/>
            </a:pPr>
            <a:r>
              <a:rPr lang="zh-CN" altLang="en-US" sz="1200" b="1" dirty="0">
                <a:solidFill>
                  <a:srgbClr val="FF0000"/>
                </a:solidFill>
              </a:rPr>
              <a:t>单字长指令</a:t>
            </a:r>
            <a:r>
              <a:rPr lang="zh-CN" altLang="en-US" sz="1200" b="1" dirty="0"/>
              <a:t>：指令字长等于机器字长，</a:t>
            </a:r>
            <a:r>
              <a:rPr lang="en-US" altLang="zh-CN" sz="1200" b="1" dirty="0"/>
              <a:t>CPU</a:t>
            </a:r>
            <a:r>
              <a:rPr lang="zh-CN" altLang="en-US" sz="1200" b="1" dirty="0"/>
              <a:t>访问一次主存只能读取一条指令</a:t>
            </a:r>
            <a:endParaRPr lang="en-US" altLang="zh-CN" sz="1200" b="1" dirty="0"/>
          </a:p>
          <a:p>
            <a:pPr lvl="2" eaLnBrk="1" hangingPunct="1">
              <a:buFont typeface="+mj-ea"/>
              <a:buAutoNum type="circleNumDbPlain"/>
            </a:pPr>
            <a:r>
              <a:rPr lang="zh-CN" altLang="en-US" sz="1200" b="1" dirty="0">
                <a:solidFill>
                  <a:srgbClr val="FF0000"/>
                </a:solidFill>
              </a:rPr>
              <a:t>多字长指令</a:t>
            </a:r>
            <a:r>
              <a:rPr lang="zh-CN" altLang="en-US" sz="1200" b="1" dirty="0"/>
              <a:t>：指令字长为机器字长的多倍，</a:t>
            </a:r>
            <a:r>
              <a:rPr lang="en-US" altLang="zh-CN" sz="1200" b="1" dirty="0"/>
              <a:t>CPU</a:t>
            </a:r>
            <a:r>
              <a:rPr lang="zh-CN" altLang="en-US" sz="1200" b="1" dirty="0"/>
              <a:t>需要多个存储周期才能读取一条指令</a:t>
            </a:r>
            <a:endParaRPr lang="en-US" altLang="zh-CN" sz="1200" b="1" dirty="0"/>
          </a:p>
          <a:p>
            <a:pPr lvl="2" eaLnBrk="1" hangingPunct="1"/>
            <a:endParaRPr lang="en-US" altLang="zh-CN" sz="1200" b="1" dirty="0"/>
          </a:p>
          <a:p>
            <a:pPr lvl="1" eaLnBrk="1" hangingPunct="1"/>
            <a:r>
              <a:rPr lang="zh-CN" altLang="en-US" sz="1600" b="1" dirty="0"/>
              <a:t>通常会将最常用的指令设计为短指令格式（如半字长指令、单字长指令）</a:t>
            </a:r>
            <a:endParaRPr lang="en-US" altLang="zh-CN" sz="1600" b="1" dirty="0"/>
          </a:p>
          <a:p>
            <a:pPr lvl="1" eaLnBrk="1" hangingPunct="1"/>
            <a:endParaRPr lang="en-US" altLang="zh-CN" sz="1600" b="1" dirty="0"/>
          </a:p>
          <a:p>
            <a:pPr lvl="1" eaLnBrk="1" hangingPunct="1"/>
            <a:endParaRPr lang="en-US" altLang="zh-CN" sz="1600" b="1" dirty="0"/>
          </a:p>
        </p:txBody>
      </p:sp>
      <p:sp>
        <p:nvSpPr>
          <p:cNvPr id="5" name="文本框 4">
            <a:extLst>
              <a:ext uri="{FF2B5EF4-FFF2-40B4-BE49-F238E27FC236}">
                <a16:creationId xmlns:a16="http://schemas.microsoft.com/office/drawing/2014/main" id="{D309D406-EF6A-402C-AF04-8C86780E1350}"/>
              </a:ext>
            </a:extLst>
          </p:cNvPr>
          <p:cNvSpPr txBox="1"/>
          <p:nvPr/>
        </p:nvSpPr>
        <p:spPr>
          <a:xfrm>
            <a:off x="7452320" y="2001034"/>
            <a:ext cx="1656184" cy="707886"/>
          </a:xfrm>
          <a:prstGeom prst="rect">
            <a:avLst/>
          </a:prstGeom>
          <a:solidFill>
            <a:srgbClr val="FFFF00"/>
          </a:solidFill>
        </p:spPr>
        <p:txBody>
          <a:bodyPr wrap="square">
            <a:spAutoFit/>
          </a:bodyPr>
          <a:lstStyle/>
          <a:p>
            <a:r>
              <a:rPr lang="zh-CN" altLang="en-US" sz="800" b="1" dirty="0"/>
              <a:t>CISC：Complex Instruction Set Computer，复杂指令系统计算机</a:t>
            </a:r>
          </a:p>
          <a:p>
            <a:endParaRPr lang="zh-CN" altLang="en-US" sz="800" b="1" dirty="0"/>
          </a:p>
          <a:p>
            <a:r>
              <a:rPr lang="zh-CN" altLang="en-US" sz="800" b="1" dirty="0"/>
              <a:t>RISC：Reduced Instruction Set Computer，精简指令系统计算机</a:t>
            </a:r>
          </a:p>
        </p:txBody>
      </p:sp>
    </p:spTree>
    <p:extLst>
      <p:ext uri="{BB962C8B-B14F-4D97-AF65-F5344CB8AC3E}">
        <p14:creationId xmlns:p14="http://schemas.microsoft.com/office/powerpoint/2010/main" val="25337614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B08565-35B3-4375-BA4D-DEF4C0C13E65}"/>
              </a:ext>
            </a:extLst>
          </p:cNvPr>
          <p:cNvSpPr>
            <a:spLocks noGrp="1"/>
          </p:cNvSpPr>
          <p:nvPr>
            <p:ph idx="1"/>
          </p:nvPr>
        </p:nvSpPr>
        <p:spPr>
          <a:xfrm>
            <a:off x="457200" y="343197"/>
            <a:ext cx="8229600" cy="4525963"/>
          </a:xfrm>
        </p:spPr>
        <p:txBody>
          <a:bodyPr/>
          <a:lstStyle/>
          <a:p>
            <a:r>
              <a:rPr lang="zh-CN" altLang="en-US" sz="1600" b="1" dirty="0"/>
              <a:t>例</a:t>
            </a:r>
            <a:r>
              <a:rPr lang="en-US" altLang="zh-CN" sz="1600" b="1" dirty="0"/>
              <a:t>5.6</a:t>
            </a:r>
            <a:r>
              <a:rPr lang="zh-CN" altLang="en-US" sz="1600" b="1" dirty="0"/>
              <a:t>：根据</a:t>
            </a:r>
            <a:r>
              <a:rPr lang="en-US" altLang="zh-CN" sz="1600" b="1" dirty="0"/>
              <a:t>MIPS</a:t>
            </a:r>
            <a:r>
              <a:rPr lang="zh-CN" altLang="en-US" sz="1600" b="1" dirty="0"/>
              <a:t>指令操作码定义及指令格式，写出下列指令各字段的十进制值：</a:t>
            </a:r>
            <a:r>
              <a:rPr lang="en-US" altLang="zh-CN" sz="1600" b="1" dirty="0">
                <a:solidFill>
                  <a:srgbClr val="FF0000"/>
                </a:solidFill>
              </a:rPr>
              <a:t>add $s1, $t0, $s4</a:t>
            </a:r>
            <a:r>
              <a:rPr lang="zh-CN" altLang="en-US" sz="1600" b="1" dirty="0"/>
              <a:t>。</a:t>
            </a:r>
            <a:endParaRPr lang="en-US" altLang="zh-CN" sz="1600" b="1" dirty="0"/>
          </a:p>
          <a:p>
            <a:endParaRPr lang="en-US" altLang="zh-CN" sz="1600" b="1" dirty="0"/>
          </a:p>
          <a:p>
            <a:r>
              <a:rPr lang="zh-CN" altLang="en-US" sz="1600" b="1" dirty="0"/>
              <a:t>解：</a:t>
            </a:r>
            <a:endParaRPr lang="en-US" altLang="zh-CN" sz="1600" b="1" dirty="0"/>
          </a:p>
          <a:p>
            <a:endParaRPr lang="en-US" altLang="zh-CN" sz="1400" b="1" dirty="0"/>
          </a:p>
          <a:p>
            <a:pPr lvl="1"/>
            <a:r>
              <a:rPr lang="en-US" altLang="zh-CN" sz="1400" b="1" dirty="0"/>
              <a:t>add</a:t>
            </a:r>
            <a:r>
              <a:rPr lang="zh-CN" altLang="en-US" sz="1400" b="1" dirty="0"/>
              <a:t>为</a:t>
            </a:r>
            <a:r>
              <a:rPr lang="en-US" altLang="zh-CN" sz="1400" b="1" dirty="0"/>
              <a:t>R</a:t>
            </a:r>
            <a:r>
              <a:rPr lang="zh-CN" altLang="en-US" sz="1400" b="1" dirty="0"/>
              <a:t>型指令：</a:t>
            </a:r>
            <a:r>
              <a:rPr lang="en-US" altLang="zh-CN" sz="1400" b="1" dirty="0">
                <a:solidFill>
                  <a:srgbClr val="FF0000"/>
                </a:solidFill>
              </a:rPr>
              <a:t>add </a:t>
            </a:r>
            <a:r>
              <a:rPr lang="en-US" altLang="zh-CN" sz="1400" b="1" dirty="0" err="1">
                <a:solidFill>
                  <a:srgbClr val="FF0000"/>
                </a:solidFill>
              </a:rPr>
              <a:t>rd,rs,rt</a:t>
            </a:r>
            <a:r>
              <a:rPr lang="zh-CN" altLang="en-US" sz="1400" b="1" dirty="0"/>
              <a:t>；因此</a:t>
            </a:r>
            <a:r>
              <a:rPr lang="en-US" altLang="zh-CN" sz="1400" b="1" dirty="0"/>
              <a:t>OP=000000=0</a:t>
            </a:r>
            <a:r>
              <a:rPr lang="zh-CN" altLang="en-US" sz="1400" b="1" dirty="0"/>
              <a:t>，</a:t>
            </a:r>
            <a:r>
              <a:rPr lang="en-US" altLang="zh-CN" sz="1400" b="1" dirty="0" err="1"/>
              <a:t>funct</a:t>
            </a:r>
            <a:r>
              <a:rPr lang="en-US" altLang="zh-CN" sz="1400" b="1" dirty="0"/>
              <a:t>=32</a:t>
            </a:r>
          </a:p>
          <a:p>
            <a:pPr lvl="1"/>
            <a:endParaRPr lang="en-US" altLang="zh-CN" sz="1400" b="1" dirty="0"/>
          </a:p>
          <a:p>
            <a:pPr lvl="1"/>
            <a:endParaRPr lang="en-US" altLang="zh-CN" sz="1400" b="1" dirty="0"/>
          </a:p>
          <a:p>
            <a:pPr lvl="1"/>
            <a:endParaRPr lang="en-US" altLang="zh-CN" sz="1400" b="1" dirty="0"/>
          </a:p>
          <a:p>
            <a:pPr lvl="1"/>
            <a:endParaRPr lang="en-US" altLang="zh-CN" sz="1400" b="1" dirty="0"/>
          </a:p>
          <a:p>
            <a:pPr lvl="1"/>
            <a:endParaRPr lang="en-US" altLang="zh-CN" sz="1400" b="1" dirty="0"/>
          </a:p>
          <a:p>
            <a:pPr lvl="1"/>
            <a:endParaRPr lang="en-US" altLang="zh-CN" sz="1400" b="1" dirty="0"/>
          </a:p>
          <a:p>
            <a:pPr lvl="1"/>
            <a:r>
              <a:rPr lang="zh-CN" altLang="en-US" sz="1400" b="1" dirty="0"/>
              <a:t>根据</a:t>
            </a:r>
            <a:r>
              <a:rPr lang="en-US" altLang="zh-CN" sz="1400" b="1" dirty="0"/>
              <a:t>MIPS</a:t>
            </a:r>
            <a:r>
              <a:rPr lang="zh-CN" altLang="en-US" sz="1400" b="1" dirty="0"/>
              <a:t>寄存器定义，</a:t>
            </a:r>
            <a:r>
              <a:rPr lang="en-US" altLang="zh-CN" sz="1400" b="1" dirty="0"/>
              <a:t> </a:t>
            </a:r>
            <a:r>
              <a:rPr lang="en-US" altLang="zh-CN" sz="1400" b="1" dirty="0" err="1"/>
              <a:t>rd</a:t>
            </a:r>
            <a:r>
              <a:rPr lang="en-US" altLang="zh-CN" sz="1400" b="1" dirty="0"/>
              <a:t>=$s1=$17</a:t>
            </a:r>
            <a:r>
              <a:rPr lang="zh-CN" altLang="en-US" sz="1400" b="1" dirty="0"/>
              <a:t>，</a:t>
            </a:r>
            <a:r>
              <a:rPr lang="en-US" altLang="zh-CN" sz="1400" b="1" dirty="0" err="1"/>
              <a:t>rs</a:t>
            </a:r>
            <a:r>
              <a:rPr lang="en-US" altLang="zh-CN" sz="1400" b="1" dirty="0"/>
              <a:t>=$t0=$8</a:t>
            </a:r>
            <a:r>
              <a:rPr lang="zh-CN" altLang="en-US" sz="1400" b="1" dirty="0"/>
              <a:t>，</a:t>
            </a:r>
            <a:r>
              <a:rPr lang="en-US" altLang="zh-CN" sz="1400" b="1" dirty="0"/>
              <a:t>rt=$s4=$20</a:t>
            </a:r>
            <a:r>
              <a:rPr lang="zh-CN" altLang="en-US" sz="1400" b="1" dirty="0"/>
              <a:t>；</a:t>
            </a:r>
            <a:r>
              <a:rPr lang="en-US" altLang="zh-CN" sz="1400" b="1" dirty="0" err="1"/>
              <a:t>shamt</a:t>
            </a:r>
            <a:r>
              <a:rPr lang="zh-CN" altLang="en-US" sz="1400" b="1" dirty="0"/>
              <a:t>字段没有使用</a:t>
            </a:r>
            <a:endParaRPr lang="en-US" altLang="zh-CN" sz="1400" b="1" dirty="0"/>
          </a:p>
          <a:p>
            <a:pPr lvl="1"/>
            <a:endParaRPr lang="en-US" altLang="zh-CN" sz="1400" b="1" dirty="0"/>
          </a:p>
          <a:p>
            <a:pPr lvl="1"/>
            <a:endParaRPr lang="en-US" altLang="zh-CN" sz="1400" b="1" dirty="0"/>
          </a:p>
          <a:p>
            <a:pPr lvl="1"/>
            <a:endParaRPr lang="en-US" altLang="zh-CN" sz="1400" b="1" dirty="0"/>
          </a:p>
          <a:p>
            <a:pPr lvl="1"/>
            <a:r>
              <a:rPr lang="zh-CN" altLang="en-US" sz="1400" b="1" dirty="0"/>
              <a:t>因此，</a:t>
            </a:r>
            <a:r>
              <a:rPr lang="en-US" altLang="zh-CN" sz="1400" b="1" dirty="0"/>
              <a:t> add $s1, $t0, $s4</a:t>
            </a:r>
            <a:r>
              <a:rPr lang="zh-CN" altLang="en-US" sz="1400" b="1" dirty="0"/>
              <a:t>对应的各字段的十进制值如图</a:t>
            </a:r>
            <a:r>
              <a:rPr lang="en-US" altLang="zh-CN" sz="1400" b="1" dirty="0"/>
              <a:t>5.25</a:t>
            </a:r>
            <a:r>
              <a:rPr lang="zh-CN" altLang="en-US" sz="1400" b="1" dirty="0"/>
              <a:t>所示</a:t>
            </a:r>
            <a:endParaRPr lang="en-US" altLang="zh-CN" sz="1400" b="1" dirty="0"/>
          </a:p>
          <a:p>
            <a:endParaRPr lang="en-US" altLang="zh-CN" sz="1400" b="1" dirty="0"/>
          </a:p>
          <a:p>
            <a:endParaRPr lang="en-US" altLang="zh-CN" sz="1400" b="1" dirty="0"/>
          </a:p>
          <a:p>
            <a:endParaRPr lang="en-US" altLang="zh-CN" sz="1400" b="1" dirty="0"/>
          </a:p>
          <a:p>
            <a:pPr lvl="2"/>
            <a:endParaRPr lang="en-US" altLang="zh-CN" sz="1400" b="1" dirty="0"/>
          </a:p>
          <a:p>
            <a:pPr lvl="2"/>
            <a:endParaRPr lang="zh-CN" altLang="en-US" sz="1400" b="1" dirty="0"/>
          </a:p>
        </p:txBody>
      </p:sp>
      <p:sp>
        <p:nvSpPr>
          <p:cNvPr id="16" name="文本框 15">
            <a:extLst>
              <a:ext uri="{FF2B5EF4-FFF2-40B4-BE49-F238E27FC236}">
                <a16:creationId xmlns:a16="http://schemas.microsoft.com/office/drawing/2014/main" id="{6ACCA755-A7DA-449E-96F9-B9C59EB365DD}"/>
              </a:ext>
            </a:extLst>
          </p:cNvPr>
          <p:cNvSpPr txBox="1"/>
          <p:nvPr/>
        </p:nvSpPr>
        <p:spPr>
          <a:xfrm>
            <a:off x="1907704" y="6073551"/>
            <a:ext cx="2823209" cy="307777"/>
          </a:xfrm>
          <a:prstGeom prst="rect">
            <a:avLst/>
          </a:prstGeom>
          <a:noFill/>
        </p:spPr>
        <p:txBody>
          <a:bodyPr wrap="none" rtlCol="0">
            <a:spAutoFit/>
          </a:bodyPr>
          <a:lstStyle/>
          <a:p>
            <a:r>
              <a:rPr lang="zh-CN" altLang="en-US" sz="1400" b="1" dirty="0"/>
              <a:t>图</a:t>
            </a:r>
            <a:r>
              <a:rPr lang="en-US" altLang="zh-CN" sz="1400" b="1" dirty="0"/>
              <a:t>5.25      add</a:t>
            </a:r>
            <a:r>
              <a:rPr lang="zh-CN" altLang="en-US" sz="1400" b="1" dirty="0"/>
              <a:t>指令各字段十进制值</a:t>
            </a:r>
          </a:p>
        </p:txBody>
      </p:sp>
      <p:graphicFrame>
        <p:nvGraphicFramePr>
          <p:cNvPr id="17" name="表格 9">
            <a:extLst>
              <a:ext uri="{FF2B5EF4-FFF2-40B4-BE49-F238E27FC236}">
                <a16:creationId xmlns:a16="http://schemas.microsoft.com/office/drawing/2014/main" id="{6B678508-475E-4E28-BFC1-F79A6BA5E1F8}"/>
              </a:ext>
            </a:extLst>
          </p:cNvPr>
          <p:cNvGraphicFramePr>
            <a:graphicFrameLocks noGrp="1"/>
          </p:cNvGraphicFramePr>
          <p:nvPr>
            <p:extLst>
              <p:ext uri="{D42A27DB-BD31-4B8C-83A1-F6EECF244321}">
                <p14:modId xmlns:p14="http://schemas.microsoft.com/office/powerpoint/2010/main" val="4134528941"/>
              </p:ext>
            </p:extLst>
          </p:nvPr>
        </p:nvGraphicFramePr>
        <p:xfrm>
          <a:off x="323528" y="5515590"/>
          <a:ext cx="6120681" cy="274320"/>
        </p:xfrm>
        <a:graphic>
          <a:graphicData uri="http://schemas.openxmlformats.org/drawingml/2006/table">
            <a:tbl>
              <a:tblPr firstRow="1" bandRow="1">
                <a:tableStyleId>{5C22544A-7EE6-4342-B048-85BDC9FD1C3A}</a:tableStyleId>
              </a:tblPr>
              <a:tblGrid>
                <a:gridCol w="1277944">
                  <a:extLst>
                    <a:ext uri="{9D8B030D-6E8A-4147-A177-3AD203B41FA5}">
                      <a16:colId xmlns:a16="http://schemas.microsoft.com/office/drawing/2014/main" val="1536047637"/>
                    </a:ext>
                  </a:extLst>
                </a:gridCol>
                <a:gridCol w="941643">
                  <a:extLst>
                    <a:ext uri="{9D8B030D-6E8A-4147-A177-3AD203B41FA5}">
                      <a16:colId xmlns:a16="http://schemas.microsoft.com/office/drawing/2014/main" val="2690818089"/>
                    </a:ext>
                  </a:extLst>
                </a:gridCol>
                <a:gridCol w="997695">
                  <a:extLst>
                    <a:ext uri="{9D8B030D-6E8A-4147-A177-3AD203B41FA5}">
                      <a16:colId xmlns:a16="http://schemas.microsoft.com/office/drawing/2014/main" val="833151530"/>
                    </a:ext>
                  </a:extLst>
                </a:gridCol>
                <a:gridCol w="1020114">
                  <a:extLst>
                    <a:ext uri="{9D8B030D-6E8A-4147-A177-3AD203B41FA5}">
                      <a16:colId xmlns:a16="http://schemas.microsoft.com/office/drawing/2014/main" val="3725868195"/>
                    </a:ext>
                  </a:extLst>
                </a:gridCol>
                <a:gridCol w="1007370">
                  <a:extLst>
                    <a:ext uri="{9D8B030D-6E8A-4147-A177-3AD203B41FA5}">
                      <a16:colId xmlns:a16="http://schemas.microsoft.com/office/drawing/2014/main" val="2748058504"/>
                    </a:ext>
                  </a:extLst>
                </a:gridCol>
                <a:gridCol w="875915">
                  <a:extLst>
                    <a:ext uri="{9D8B030D-6E8A-4147-A177-3AD203B41FA5}">
                      <a16:colId xmlns:a16="http://schemas.microsoft.com/office/drawing/2014/main" val="4183969917"/>
                    </a:ext>
                  </a:extLst>
                </a:gridCol>
              </a:tblGrid>
              <a:tr h="211210">
                <a:tc>
                  <a:txBody>
                    <a:bodyPr/>
                    <a:lstStyle/>
                    <a:p>
                      <a:pPr algn="ctr"/>
                      <a:r>
                        <a:rPr lang="en-US" altLang="zh-CN" sz="1200" b="1" dirty="0"/>
                        <a:t>OP=0</a:t>
                      </a:r>
                      <a:endParaRPr lang="zh-CN" altLang="en-US" sz="1200" b="1" dirty="0"/>
                    </a:p>
                  </a:txBody>
                  <a:tcPr/>
                </a:tc>
                <a:tc>
                  <a:txBody>
                    <a:bodyPr/>
                    <a:lstStyle/>
                    <a:p>
                      <a:pPr algn="ctr"/>
                      <a:r>
                        <a:rPr lang="en-US" altLang="zh-CN" sz="1200" b="1" dirty="0" err="1"/>
                        <a:t>rs</a:t>
                      </a:r>
                      <a:r>
                        <a:rPr lang="en-US" altLang="zh-CN" sz="1200" b="1" dirty="0"/>
                        <a:t>=8</a:t>
                      </a:r>
                      <a:endParaRPr lang="zh-CN" altLang="en-US" sz="1200" b="1" dirty="0"/>
                    </a:p>
                  </a:txBody>
                  <a:tcPr/>
                </a:tc>
                <a:tc>
                  <a:txBody>
                    <a:bodyPr/>
                    <a:lstStyle/>
                    <a:p>
                      <a:pPr algn="ctr"/>
                      <a:r>
                        <a:rPr lang="en-US" altLang="zh-CN" sz="1200" b="1" dirty="0"/>
                        <a:t>rt=20</a:t>
                      </a:r>
                      <a:endParaRPr lang="zh-CN" altLang="en-US" sz="1200" b="1" dirty="0"/>
                    </a:p>
                  </a:txBody>
                  <a:tcPr/>
                </a:tc>
                <a:tc>
                  <a:txBody>
                    <a:bodyPr/>
                    <a:lstStyle/>
                    <a:p>
                      <a:pPr algn="ctr"/>
                      <a:r>
                        <a:rPr lang="en-US" altLang="zh-CN" sz="1200" b="1" dirty="0" err="1"/>
                        <a:t>rd</a:t>
                      </a:r>
                      <a:r>
                        <a:rPr lang="en-US" altLang="zh-CN" sz="1200" b="1" dirty="0"/>
                        <a:t>=17</a:t>
                      </a:r>
                      <a:endParaRPr lang="zh-CN" altLang="en-US" sz="1200" b="1" dirty="0"/>
                    </a:p>
                  </a:txBody>
                  <a:tcPr/>
                </a:tc>
                <a:tc>
                  <a:txBody>
                    <a:bodyPr/>
                    <a:lstStyle/>
                    <a:p>
                      <a:pPr algn="ctr"/>
                      <a:r>
                        <a:rPr lang="en-US" altLang="zh-CN" sz="1200" b="1" dirty="0" err="1"/>
                        <a:t>shamt</a:t>
                      </a:r>
                      <a:r>
                        <a:rPr lang="en-US" altLang="zh-CN" sz="1200" b="1" dirty="0"/>
                        <a:t>=0</a:t>
                      </a:r>
                      <a:endParaRPr lang="zh-CN" altLang="en-US" sz="1200" b="1" dirty="0"/>
                    </a:p>
                  </a:txBody>
                  <a:tcPr/>
                </a:tc>
                <a:tc>
                  <a:txBody>
                    <a:bodyPr/>
                    <a:lstStyle/>
                    <a:p>
                      <a:pPr algn="ctr"/>
                      <a:r>
                        <a:rPr lang="en-US" altLang="zh-CN" sz="1200" b="1" dirty="0" err="1"/>
                        <a:t>funct</a:t>
                      </a:r>
                      <a:r>
                        <a:rPr lang="en-US" altLang="zh-CN" sz="1200" b="1" dirty="0"/>
                        <a:t>=32</a:t>
                      </a:r>
                      <a:endParaRPr lang="zh-CN" altLang="en-US" sz="1200" b="1" dirty="0"/>
                    </a:p>
                  </a:txBody>
                  <a:tcPr/>
                </a:tc>
                <a:extLst>
                  <a:ext uri="{0D108BD9-81ED-4DB2-BD59-A6C34878D82A}">
                    <a16:rowId xmlns:a16="http://schemas.microsoft.com/office/drawing/2014/main" val="2389813907"/>
                  </a:ext>
                </a:extLst>
              </a:tr>
            </a:tbl>
          </a:graphicData>
        </a:graphic>
      </p:graphicFrame>
      <p:pic>
        <p:nvPicPr>
          <p:cNvPr id="8" name="图片 7">
            <a:extLst>
              <a:ext uri="{FF2B5EF4-FFF2-40B4-BE49-F238E27FC236}">
                <a16:creationId xmlns:a16="http://schemas.microsoft.com/office/drawing/2014/main" id="{086838D5-D8B7-43CA-AA85-36E7804D7E3A}"/>
              </a:ext>
            </a:extLst>
          </p:cNvPr>
          <p:cNvPicPr>
            <a:picLocks noChangeAspect="1"/>
          </p:cNvPicPr>
          <p:nvPr/>
        </p:nvPicPr>
        <p:blipFill>
          <a:blip r:embed="rId2"/>
          <a:stretch>
            <a:fillRect/>
          </a:stretch>
        </p:blipFill>
        <p:spPr>
          <a:xfrm>
            <a:off x="1763688" y="2348880"/>
            <a:ext cx="4127712" cy="749339"/>
          </a:xfrm>
          <a:prstGeom prst="rect">
            <a:avLst/>
          </a:prstGeom>
        </p:spPr>
      </p:pic>
      <p:pic>
        <p:nvPicPr>
          <p:cNvPr id="4" name="图片 3">
            <a:extLst>
              <a:ext uri="{FF2B5EF4-FFF2-40B4-BE49-F238E27FC236}">
                <a16:creationId xmlns:a16="http://schemas.microsoft.com/office/drawing/2014/main" id="{1C8780F0-C64F-42F5-9576-47502621347C}"/>
              </a:ext>
            </a:extLst>
          </p:cNvPr>
          <p:cNvPicPr>
            <a:picLocks noChangeAspect="1"/>
          </p:cNvPicPr>
          <p:nvPr/>
        </p:nvPicPr>
        <p:blipFill>
          <a:blip r:embed="rId3"/>
          <a:stretch>
            <a:fillRect/>
          </a:stretch>
        </p:blipFill>
        <p:spPr>
          <a:xfrm>
            <a:off x="6156176" y="1052737"/>
            <a:ext cx="2961293" cy="1728192"/>
          </a:xfrm>
          <a:prstGeom prst="rect">
            <a:avLst/>
          </a:prstGeom>
        </p:spPr>
      </p:pic>
      <p:cxnSp>
        <p:nvCxnSpPr>
          <p:cNvPr id="6" name="直接箭头连接符 5">
            <a:extLst>
              <a:ext uri="{FF2B5EF4-FFF2-40B4-BE49-F238E27FC236}">
                <a16:creationId xmlns:a16="http://schemas.microsoft.com/office/drawing/2014/main" id="{DDD35871-EFB2-43D9-959F-6EC93B93C223}"/>
              </a:ext>
            </a:extLst>
          </p:cNvPr>
          <p:cNvCxnSpPr/>
          <p:nvPr/>
        </p:nvCxnSpPr>
        <p:spPr>
          <a:xfrm>
            <a:off x="5724128" y="1988840"/>
            <a:ext cx="576064" cy="360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643E4195-A9B0-48B0-84ED-2DA3E94C6572}"/>
              </a:ext>
            </a:extLst>
          </p:cNvPr>
          <p:cNvPicPr>
            <a:picLocks noChangeAspect="1"/>
          </p:cNvPicPr>
          <p:nvPr/>
        </p:nvPicPr>
        <p:blipFill>
          <a:blip r:embed="rId4"/>
          <a:stretch>
            <a:fillRect/>
          </a:stretch>
        </p:blipFill>
        <p:spPr>
          <a:xfrm>
            <a:off x="6580514" y="4089874"/>
            <a:ext cx="2536955" cy="2060681"/>
          </a:xfrm>
          <a:prstGeom prst="rect">
            <a:avLst/>
          </a:prstGeom>
        </p:spPr>
      </p:pic>
      <p:cxnSp>
        <p:nvCxnSpPr>
          <p:cNvPr id="11" name="直接箭头连接符 10">
            <a:extLst>
              <a:ext uri="{FF2B5EF4-FFF2-40B4-BE49-F238E27FC236}">
                <a16:creationId xmlns:a16="http://schemas.microsoft.com/office/drawing/2014/main" id="{CD7BBC50-F325-4768-9E8F-64355B7DFA77}"/>
              </a:ext>
            </a:extLst>
          </p:cNvPr>
          <p:cNvCxnSpPr/>
          <p:nvPr/>
        </p:nvCxnSpPr>
        <p:spPr>
          <a:xfrm>
            <a:off x="5004048" y="3789040"/>
            <a:ext cx="1656184" cy="8640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175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99181"/>
            <a:ext cx="8229600" cy="4525963"/>
          </a:xfrm>
        </p:spPr>
        <p:txBody>
          <a:bodyPr/>
          <a:lstStyle/>
          <a:p>
            <a:pPr lvl="2" eaLnBrk="1" hangingPunct="1"/>
            <a:r>
              <a:rPr lang="zh-CN" altLang="en-US" sz="1800" b="1" dirty="0"/>
              <a:t>（</a:t>
            </a:r>
            <a:r>
              <a:rPr lang="en-US" altLang="zh-CN" sz="1800" b="1" dirty="0"/>
              <a:t>2</a:t>
            </a:r>
            <a:r>
              <a:rPr lang="zh-CN" altLang="en-US" sz="1800" b="1" dirty="0"/>
              <a:t>）</a:t>
            </a:r>
            <a:r>
              <a:rPr lang="en-US" altLang="zh-CN" sz="1800" b="1" dirty="0"/>
              <a:t>I</a:t>
            </a:r>
            <a:r>
              <a:rPr lang="zh-CN" altLang="en-US" sz="1800" b="1" dirty="0"/>
              <a:t>型指令（立即数型）</a:t>
            </a:r>
            <a:endParaRPr lang="en-US" altLang="zh-CN" sz="1000" b="1" dirty="0"/>
          </a:p>
          <a:p>
            <a:pPr lvl="2" eaLnBrk="1" hangingPunct="1"/>
            <a:endParaRPr lang="en-US" altLang="zh-CN" sz="1400" b="1" dirty="0"/>
          </a:p>
          <a:p>
            <a:pPr lvl="3" eaLnBrk="1" hangingPunct="1"/>
            <a:r>
              <a:rPr lang="en-US" altLang="zh-CN" sz="1400" b="1" dirty="0"/>
              <a:t>I</a:t>
            </a:r>
            <a:r>
              <a:rPr lang="zh-CN" altLang="en-US" sz="1400" b="1" dirty="0"/>
              <a:t>型指令就是</a:t>
            </a:r>
            <a:r>
              <a:rPr lang="zh-CN" altLang="en-US" sz="1400" b="1" dirty="0">
                <a:solidFill>
                  <a:srgbClr val="FF0000"/>
                </a:solidFill>
              </a:rPr>
              <a:t>立即数型</a:t>
            </a:r>
            <a:r>
              <a:rPr lang="zh-CN" altLang="en-US" sz="1400" b="1" dirty="0"/>
              <a:t>指令</a:t>
            </a:r>
            <a:endParaRPr lang="en-US" altLang="zh-CN" sz="1400" b="1" dirty="0"/>
          </a:p>
          <a:p>
            <a:pPr lvl="3" eaLnBrk="1" hangingPunct="1"/>
            <a:endParaRPr lang="en-US" altLang="zh-CN" sz="1400" b="1" dirty="0"/>
          </a:p>
          <a:p>
            <a:pPr lvl="3" eaLnBrk="1" hangingPunct="1"/>
            <a:r>
              <a:rPr lang="zh-CN" altLang="en-US" sz="1400" b="1" dirty="0"/>
              <a:t>若是双目运算，则将源操作数</a:t>
            </a:r>
            <a:r>
              <a:rPr lang="en-US" altLang="zh-CN" sz="1400" b="1" dirty="0" err="1"/>
              <a:t>rs</a:t>
            </a:r>
            <a:r>
              <a:rPr lang="zh-CN" altLang="en-US" sz="1400" b="1" dirty="0"/>
              <a:t>和立即数</a:t>
            </a:r>
            <a:r>
              <a:rPr lang="en-US" altLang="zh-CN" sz="1400" b="1" dirty="0" err="1"/>
              <a:t>imm</a:t>
            </a:r>
            <a:r>
              <a:rPr lang="zh-CN" altLang="en-US" sz="1400" b="1" dirty="0"/>
              <a:t>分别作为第一和第二操作数，结果送</a:t>
            </a:r>
            <a:r>
              <a:rPr lang="en-US" altLang="zh-CN" sz="1400" b="1" dirty="0"/>
              <a:t>rt</a:t>
            </a:r>
          </a:p>
          <a:p>
            <a:pPr lvl="3" eaLnBrk="1" hangingPunct="1"/>
            <a:endParaRPr lang="en-US" altLang="zh-CN" sz="1400" b="1" dirty="0"/>
          </a:p>
          <a:p>
            <a:pPr lvl="3" eaLnBrk="1" hangingPunct="1"/>
            <a:r>
              <a:rPr lang="zh-CN" altLang="en-US" sz="1400" b="1" dirty="0"/>
              <a:t>若是</a:t>
            </a:r>
            <a:r>
              <a:rPr lang="en-US" altLang="zh-CN" sz="1400" b="1" dirty="0"/>
              <a:t>Load/Store</a:t>
            </a:r>
            <a:r>
              <a:rPr lang="zh-CN" altLang="en-US" sz="1400" b="1" dirty="0"/>
              <a:t>指令，则将</a:t>
            </a:r>
            <a:r>
              <a:rPr lang="en-US" altLang="zh-CN" sz="1400" b="1" dirty="0" err="1"/>
              <a:t>rs</a:t>
            </a:r>
            <a:r>
              <a:rPr lang="zh-CN" altLang="en-US" sz="1400" b="1" dirty="0"/>
              <a:t>的值和立即数</a:t>
            </a:r>
            <a:r>
              <a:rPr lang="en-US" altLang="zh-CN" sz="1400" b="1" dirty="0" err="1"/>
              <a:t>imm</a:t>
            </a:r>
            <a:r>
              <a:rPr lang="zh-CN" altLang="en-US" sz="1400" b="1" dirty="0"/>
              <a:t>的值相加，生成存储单元地址</a:t>
            </a:r>
            <a:endParaRPr lang="en-US" altLang="zh-CN" sz="1400" b="1" dirty="0"/>
          </a:p>
          <a:p>
            <a:pPr lvl="3" eaLnBrk="1" hangingPunct="1"/>
            <a:endParaRPr lang="en-US" altLang="zh-CN" sz="1400" b="1" dirty="0"/>
          </a:p>
          <a:p>
            <a:pPr lvl="3" eaLnBrk="1" hangingPunct="1"/>
            <a:r>
              <a:rPr lang="zh-CN" altLang="en-US" sz="1400" b="1" dirty="0"/>
              <a:t>若是条件分支指令，则对</a:t>
            </a:r>
            <a:r>
              <a:rPr lang="en-US" altLang="zh-CN" sz="1400" b="1" dirty="0" err="1"/>
              <a:t>rs</a:t>
            </a:r>
            <a:r>
              <a:rPr lang="zh-CN" altLang="en-US" sz="1400" b="1" dirty="0"/>
              <a:t>和</a:t>
            </a:r>
            <a:r>
              <a:rPr lang="en-US" altLang="zh-CN" sz="1400" b="1" dirty="0"/>
              <a:t>rt</a:t>
            </a:r>
            <a:r>
              <a:rPr lang="zh-CN" altLang="en-US" sz="1400" b="1" dirty="0"/>
              <a:t>的值进行比较，并根据比较结果决定是否转移，转移的</a:t>
            </a:r>
            <a:r>
              <a:rPr lang="zh-CN" altLang="en-US" sz="1400" b="1" dirty="0">
                <a:highlight>
                  <a:srgbClr val="FFFF00"/>
                </a:highlight>
              </a:rPr>
              <a:t>目标地址采用相对寻址方式</a:t>
            </a:r>
            <a:endParaRPr lang="en-US" altLang="zh-CN" sz="1400" b="1" dirty="0">
              <a:highlight>
                <a:srgbClr val="FFFF00"/>
              </a:highlight>
            </a:endParaRPr>
          </a:p>
          <a:p>
            <a:pPr lvl="3" eaLnBrk="1" hangingPunct="1"/>
            <a:endParaRPr lang="en-US" altLang="zh-CN" sz="1400" b="1" dirty="0"/>
          </a:p>
          <a:p>
            <a:pPr lvl="3" eaLnBrk="1" hangingPunct="1"/>
            <a:r>
              <a:rPr lang="zh-CN" altLang="en-US" sz="1400" b="1" dirty="0"/>
              <a:t>常见的</a:t>
            </a:r>
            <a:r>
              <a:rPr lang="en-US" altLang="zh-CN" sz="1400" b="1" dirty="0"/>
              <a:t>I</a:t>
            </a:r>
            <a:r>
              <a:rPr lang="zh-CN" altLang="en-US" sz="1400" b="1" dirty="0"/>
              <a:t>型指令及其操作码如表</a:t>
            </a:r>
            <a:r>
              <a:rPr lang="en-US" altLang="zh-CN" sz="1400" b="1" dirty="0"/>
              <a:t>5.9</a:t>
            </a:r>
            <a:r>
              <a:rPr lang="zh-CN" altLang="en-US" sz="1400" b="1" dirty="0"/>
              <a:t>所示</a:t>
            </a:r>
            <a:endParaRPr lang="en-US" altLang="zh-CN" sz="1000" b="1" dirty="0"/>
          </a:p>
          <a:p>
            <a:pPr lvl="2" eaLnBrk="1" hangingPunct="1"/>
            <a:endParaRPr lang="en-US" altLang="zh-CN" sz="1400" b="1" dirty="0"/>
          </a:p>
        </p:txBody>
      </p:sp>
      <p:graphicFrame>
        <p:nvGraphicFramePr>
          <p:cNvPr id="6" name="表格 4">
            <a:extLst>
              <a:ext uri="{FF2B5EF4-FFF2-40B4-BE49-F238E27FC236}">
                <a16:creationId xmlns:a16="http://schemas.microsoft.com/office/drawing/2014/main" id="{5185EAA2-E824-4057-A6EE-85CD4B61CE63}"/>
              </a:ext>
            </a:extLst>
          </p:cNvPr>
          <p:cNvGraphicFramePr>
            <a:graphicFrameLocks noGrp="1"/>
          </p:cNvGraphicFramePr>
          <p:nvPr>
            <p:extLst>
              <p:ext uri="{D42A27DB-BD31-4B8C-83A1-F6EECF244321}">
                <p14:modId xmlns:p14="http://schemas.microsoft.com/office/powerpoint/2010/main" val="2600403460"/>
              </p:ext>
            </p:extLst>
          </p:nvPr>
        </p:nvGraphicFramePr>
        <p:xfrm>
          <a:off x="1367643" y="3955447"/>
          <a:ext cx="7128793" cy="2499360"/>
        </p:xfrm>
        <a:graphic>
          <a:graphicData uri="http://schemas.openxmlformats.org/drawingml/2006/table">
            <a:tbl>
              <a:tblPr firstRow="1" bandRow="1">
                <a:tableStyleId>{5C22544A-7EE6-4342-B048-85BDC9FD1C3A}</a:tableStyleId>
              </a:tblPr>
              <a:tblGrid>
                <a:gridCol w="742584">
                  <a:extLst>
                    <a:ext uri="{9D8B030D-6E8A-4147-A177-3AD203B41FA5}">
                      <a16:colId xmlns:a16="http://schemas.microsoft.com/office/drawing/2014/main" val="3419047584"/>
                    </a:ext>
                  </a:extLst>
                </a:gridCol>
                <a:gridCol w="1410907">
                  <a:extLst>
                    <a:ext uri="{9D8B030D-6E8A-4147-A177-3AD203B41FA5}">
                      <a16:colId xmlns:a16="http://schemas.microsoft.com/office/drawing/2014/main" val="1077397420"/>
                    </a:ext>
                  </a:extLst>
                </a:gridCol>
                <a:gridCol w="2153489">
                  <a:extLst>
                    <a:ext uri="{9D8B030D-6E8A-4147-A177-3AD203B41FA5}">
                      <a16:colId xmlns:a16="http://schemas.microsoft.com/office/drawing/2014/main" val="3871254485"/>
                    </a:ext>
                  </a:extLst>
                </a:gridCol>
                <a:gridCol w="2821813">
                  <a:extLst>
                    <a:ext uri="{9D8B030D-6E8A-4147-A177-3AD203B41FA5}">
                      <a16:colId xmlns:a16="http://schemas.microsoft.com/office/drawing/2014/main" val="2525921980"/>
                    </a:ext>
                  </a:extLst>
                </a:gridCol>
              </a:tblGrid>
              <a:tr h="216431">
                <a:tc>
                  <a:txBody>
                    <a:bodyPr/>
                    <a:lstStyle/>
                    <a:p>
                      <a:pPr algn="ctr"/>
                      <a:r>
                        <a:rPr lang="en-US" altLang="zh-CN" sz="1000" b="1" dirty="0"/>
                        <a:t>OP</a:t>
                      </a:r>
                      <a:endParaRPr lang="zh-CN" altLang="en-US" sz="1000" b="1" dirty="0"/>
                    </a:p>
                  </a:txBody>
                  <a:tcPr/>
                </a:tc>
                <a:tc>
                  <a:txBody>
                    <a:bodyPr/>
                    <a:lstStyle/>
                    <a:p>
                      <a:pPr algn="ctr"/>
                      <a:r>
                        <a:rPr lang="zh-CN" altLang="en-US" sz="1000" b="1" dirty="0"/>
                        <a:t>指令助记符</a:t>
                      </a:r>
                    </a:p>
                  </a:txBody>
                  <a:tcPr/>
                </a:tc>
                <a:tc>
                  <a:txBody>
                    <a:bodyPr/>
                    <a:lstStyle/>
                    <a:p>
                      <a:pPr algn="ctr"/>
                      <a:r>
                        <a:rPr lang="zh-CN" altLang="en-US" sz="1000" b="1" dirty="0"/>
                        <a:t>指令功能描述</a:t>
                      </a:r>
                    </a:p>
                  </a:txBody>
                  <a:tcPr/>
                </a:tc>
                <a:tc>
                  <a:txBody>
                    <a:bodyPr/>
                    <a:lstStyle/>
                    <a:p>
                      <a:pPr algn="ctr"/>
                      <a:r>
                        <a:rPr lang="zh-CN" altLang="en-US" sz="1000" b="1" dirty="0"/>
                        <a:t>备注</a:t>
                      </a:r>
                    </a:p>
                  </a:txBody>
                  <a:tcPr/>
                </a:tc>
                <a:extLst>
                  <a:ext uri="{0D108BD9-81ED-4DB2-BD59-A6C34878D82A}">
                    <a16:rowId xmlns:a16="http://schemas.microsoft.com/office/drawing/2014/main" val="908326730"/>
                  </a:ext>
                </a:extLst>
              </a:tr>
              <a:tr h="216431">
                <a:tc>
                  <a:txBody>
                    <a:bodyPr/>
                    <a:lstStyle/>
                    <a:p>
                      <a:pPr algn="ctr"/>
                      <a:r>
                        <a:rPr lang="en-US" altLang="zh-CN" sz="1000" b="1" dirty="0"/>
                        <a:t>04</a:t>
                      </a:r>
                      <a:endParaRPr lang="zh-CN" altLang="en-US" sz="1000" b="1" dirty="0"/>
                    </a:p>
                  </a:txBody>
                  <a:tcPr/>
                </a:tc>
                <a:tc>
                  <a:txBody>
                    <a:bodyPr/>
                    <a:lstStyle/>
                    <a:p>
                      <a:pPr algn="ctr"/>
                      <a:r>
                        <a:rPr lang="en-US" altLang="zh-CN" sz="1000" b="1" dirty="0" err="1"/>
                        <a:t>beq</a:t>
                      </a:r>
                      <a:r>
                        <a:rPr lang="en-US" altLang="zh-CN" sz="1000" b="1" dirty="0"/>
                        <a:t> </a:t>
                      </a:r>
                      <a:r>
                        <a:rPr lang="en-US" altLang="zh-CN" sz="1000" b="1" dirty="0" err="1"/>
                        <a:t>rs,rt,imm</a:t>
                      </a:r>
                      <a:endParaRPr lang="zh-CN" altLang="en-US" sz="1000" b="1" dirty="0"/>
                    </a:p>
                  </a:txBody>
                  <a:tcPr/>
                </a:tc>
                <a:tc>
                  <a:txBody>
                    <a:bodyPr/>
                    <a:lstStyle/>
                    <a:p>
                      <a:pPr algn="l"/>
                      <a:r>
                        <a:rPr lang="en-US" altLang="zh-CN" sz="1000" b="1" dirty="0"/>
                        <a:t>If(R[</a:t>
                      </a:r>
                      <a:r>
                        <a:rPr lang="en-US" altLang="zh-CN" sz="1000" b="1" dirty="0" err="1"/>
                        <a:t>rs</a:t>
                      </a:r>
                      <a:r>
                        <a:rPr lang="en-US" altLang="zh-CN" sz="1000" b="1" dirty="0"/>
                        <a:t>]==R[rt]) PC=PC+4+imm&lt;&lt;</a:t>
                      </a:r>
                      <a:r>
                        <a:rPr lang="en-US" altLang="zh-CN" sz="1000" b="1" dirty="0">
                          <a:highlight>
                            <a:srgbClr val="FFFF00"/>
                          </a:highlight>
                        </a:rPr>
                        <a:t>2</a:t>
                      </a:r>
                      <a:endParaRPr lang="zh-CN" altLang="en-US" sz="1000" b="1" dirty="0">
                        <a:highlight>
                          <a:srgbClr val="FFFF00"/>
                        </a:highlight>
                      </a:endParaRPr>
                    </a:p>
                  </a:txBody>
                  <a:tcPr/>
                </a:tc>
                <a:tc>
                  <a:txBody>
                    <a:bodyPr/>
                    <a:lstStyle/>
                    <a:p>
                      <a:pPr algn="l"/>
                      <a:r>
                        <a:rPr lang="zh-CN" altLang="en-US" sz="1000" b="1" dirty="0"/>
                        <a:t>条件分支（相等跳转）</a:t>
                      </a:r>
                      <a:r>
                        <a:rPr lang="en-US" altLang="zh-CN" sz="1000" b="1" dirty="0" err="1">
                          <a:highlight>
                            <a:srgbClr val="FFFF00"/>
                          </a:highlight>
                        </a:rPr>
                        <a:t>Imm</a:t>
                      </a:r>
                      <a:r>
                        <a:rPr lang="zh-CN" altLang="en-US" sz="1000" b="1" dirty="0">
                          <a:highlight>
                            <a:srgbClr val="FFFF00"/>
                          </a:highlight>
                        </a:rPr>
                        <a:t>左移</a:t>
                      </a:r>
                      <a:r>
                        <a:rPr lang="en-US" altLang="zh-CN" sz="1000" b="1" dirty="0">
                          <a:highlight>
                            <a:srgbClr val="FFFF00"/>
                          </a:highlight>
                        </a:rPr>
                        <a:t>2bit</a:t>
                      </a:r>
                      <a:r>
                        <a:rPr lang="zh-CN" altLang="en-US" sz="1000" b="1" dirty="0">
                          <a:highlight>
                            <a:srgbClr val="FFFF00"/>
                          </a:highlight>
                        </a:rPr>
                        <a:t>，末位</a:t>
                      </a:r>
                      <a:r>
                        <a:rPr lang="en-US" altLang="zh-CN" sz="1000" b="1" dirty="0">
                          <a:highlight>
                            <a:srgbClr val="FFFF00"/>
                          </a:highlight>
                        </a:rPr>
                        <a:t>00</a:t>
                      </a:r>
                      <a:r>
                        <a:rPr lang="zh-CN" altLang="en-US" sz="1000" b="1" dirty="0">
                          <a:highlight>
                            <a:srgbClr val="FFFF00"/>
                          </a:highlight>
                        </a:rPr>
                        <a:t>，确保地址为</a:t>
                      </a:r>
                      <a:r>
                        <a:rPr lang="en-US" altLang="zh-CN" sz="1000" b="1" dirty="0">
                          <a:highlight>
                            <a:srgbClr val="FFFF00"/>
                          </a:highlight>
                        </a:rPr>
                        <a:t>4</a:t>
                      </a:r>
                      <a:r>
                        <a:rPr lang="zh-CN" altLang="en-US" sz="1000" b="1" dirty="0">
                          <a:highlight>
                            <a:srgbClr val="FFFF00"/>
                          </a:highlight>
                        </a:rPr>
                        <a:t>的倍数，因为字长是</a:t>
                      </a:r>
                      <a:r>
                        <a:rPr lang="en-US" altLang="zh-CN" sz="1000" b="1" dirty="0">
                          <a:highlight>
                            <a:srgbClr val="FFFF00"/>
                          </a:highlight>
                        </a:rPr>
                        <a:t>32bit=4Byte</a:t>
                      </a:r>
                      <a:endParaRPr lang="zh-CN" altLang="en-US" sz="1000" b="1" dirty="0">
                        <a:highlight>
                          <a:srgbClr val="FFFF00"/>
                        </a:highlight>
                      </a:endParaRPr>
                    </a:p>
                  </a:txBody>
                  <a:tcPr/>
                </a:tc>
                <a:extLst>
                  <a:ext uri="{0D108BD9-81ED-4DB2-BD59-A6C34878D82A}">
                    <a16:rowId xmlns:a16="http://schemas.microsoft.com/office/drawing/2014/main" val="1975593693"/>
                  </a:ext>
                </a:extLst>
              </a:tr>
              <a:tr h="216431">
                <a:tc>
                  <a:txBody>
                    <a:bodyPr/>
                    <a:lstStyle/>
                    <a:p>
                      <a:pPr algn="ctr"/>
                      <a:r>
                        <a:rPr lang="en-US" altLang="zh-CN" sz="1000" b="1" dirty="0"/>
                        <a:t>05</a:t>
                      </a:r>
                      <a:endParaRPr lang="zh-CN" altLang="en-US" sz="1000" b="1" dirty="0"/>
                    </a:p>
                  </a:txBody>
                  <a:tcPr/>
                </a:tc>
                <a:tc>
                  <a:txBody>
                    <a:bodyPr/>
                    <a:lstStyle/>
                    <a:p>
                      <a:pPr algn="ctr"/>
                      <a:r>
                        <a:rPr lang="en-US" altLang="zh-CN" sz="1000" b="1" dirty="0" err="1"/>
                        <a:t>bne</a:t>
                      </a:r>
                      <a:r>
                        <a:rPr lang="en-US" altLang="zh-CN" sz="1000" b="1" dirty="0"/>
                        <a:t> </a:t>
                      </a:r>
                      <a:r>
                        <a:rPr lang="en-US" altLang="zh-CN" sz="1000" b="1" dirty="0" err="1"/>
                        <a:t>rs,rt,imm</a:t>
                      </a:r>
                      <a:endParaRPr lang="zh-CN" altLang="en-US" sz="1000" b="1" dirty="0"/>
                    </a:p>
                  </a:txBody>
                  <a:tcPr/>
                </a:tc>
                <a:tc>
                  <a:txBody>
                    <a:bodyPr/>
                    <a:lstStyle/>
                    <a:p>
                      <a:pPr algn="l"/>
                      <a:r>
                        <a:rPr lang="en-US" altLang="zh-CN" sz="1000" b="1" dirty="0"/>
                        <a:t>If(R[</a:t>
                      </a:r>
                      <a:r>
                        <a:rPr lang="en-US" altLang="zh-CN" sz="1000" b="1" dirty="0" err="1"/>
                        <a:t>rs</a:t>
                      </a:r>
                      <a:r>
                        <a:rPr lang="en-US" altLang="zh-CN" sz="1000" b="1" dirty="0"/>
                        <a:t>]!=R[rt]) PC=PC+4+imm&lt;&lt;2</a:t>
                      </a:r>
                      <a:endParaRPr lang="zh-CN" altLang="en-US" sz="1000" b="1" dirty="0"/>
                    </a:p>
                  </a:txBody>
                  <a:tcPr/>
                </a:tc>
                <a:tc>
                  <a:txBody>
                    <a:bodyPr/>
                    <a:lstStyle/>
                    <a:p>
                      <a:pPr algn="l"/>
                      <a:r>
                        <a:rPr lang="zh-CN" altLang="en-US" sz="1000" b="1" dirty="0"/>
                        <a:t>条件分支（不等跳转）</a:t>
                      </a:r>
                    </a:p>
                  </a:txBody>
                  <a:tcPr/>
                </a:tc>
                <a:extLst>
                  <a:ext uri="{0D108BD9-81ED-4DB2-BD59-A6C34878D82A}">
                    <a16:rowId xmlns:a16="http://schemas.microsoft.com/office/drawing/2014/main" val="839421744"/>
                  </a:ext>
                </a:extLst>
              </a:tr>
              <a:tr h="216431">
                <a:tc>
                  <a:txBody>
                    <a:bodyPr/>
                    <a:lstStyle/>
                    <a:p>
                      <a:pPr algn="ctr"/>
                      <a:r>
                        <a:rPr lang="en-US" altLang="zh-CN" sz="1000" b="1" dirty="0"/>
                        <a:t>08</a:t>
                      </a:r>
                      <a:endParaRPr lang="zh-CN" altLang="en-US" sz="1000" b="1" dirty="0"/>
                    </a:p>
                  </a:txBody>
                  <a:tcPr/>
                </a:tc>
                <a:tc>
                  <a:txBody>
                    <a:bodyPr/>
                    <a:lstStyle/>
                    <a:p>
                      <a:pPr algn="ctr"/>
                      <a:r>
                        <a:rPr lang="en-US" altLang="zh-CN" sz="1000" b="1" dirty="0" err="1"/>
                        <a:t>addi</a:t>
                      </a:r>
                      <a:r>
                        <a:rPr lang="en-US" altLang="zh-CN" sz="1000" b="1" dirty="0"/>
                        <a:t> </a:t>
                      </a:r>
                      <a:r>
                        <a:rPr lang="en-US" altLang="zh-CN" sz="1000" b="1" dirty="0" err="1"/>
                        <a:t>rt,rs,imm</a:t>
                      </a:r>
                      <a:endParaRPr lang="zh-CN" altLang="en-US" sz="1000" b="1" dirty="0"/>
                    </a:p>
                  </a:txBody>
                  <a:tcPr/>
                </a:tc>
                <a:tc>
                  <a:txBody>
                    <a:bodyPr/>
                    <a:lstStyle/>
                    <a:p>
                      <a:pPr algn="l"/>
                      <a:r>
                        <a:rPr lang="en-US" altLang="zh-CN" sz="1000" b="1" dirty="0"/>
                        <a:t>R[rt]=R[</a:t>
                      </a:r>
                      <a:r>
                        <a:rPr lang="en-US" altLang="zh-CN" sz="1000" b="1" dirty="0" err="1"/>
                        <a:t>rs</a:t>
                      </a:r>
                      <a:r>
                        <a:rPr lang="en-US" altLang="zh-CN" sz="1000" b="1" dirty="0"/>
                        <a:t>]+</a:t>
                      </a:r>
                      <a:r>
                        <a:rPr lang="en-US" altLang="zh-CN" sz="1000" b="1" dirty="0" err="1"/>
                        <a:t>imm</a:t>
                      </a:r>
                      <a:endParaRPr lang="zh-CN" altLang="en-US" sz="1000" b="1" dirty="0"/>
                    </a:p>
                  </a:txBody>
                  <a:tcPr/>
                </a:tc>
                <a:tc>
                  <a:txBody>
                    <a:bodyPr/>
                    <a:lstStyle/>
                    <a:p>
                      <a:pPr algn="l"/>
                      <a:r>
                        <a:rPr lang="zh-CN" altLang="en-US" sz="1000" b="1" dirty="0"/>
                        <a:t>立即数加，溢出发生异常</a:t>
                      </a:r>
                    </a:p>
                  </a:txBody>
                  <a:tcPr/>
                </a:tc>
                <a:extLst>
                  <a:ext uri="{0D108BD9-81ED-4DB2-BD59-A6C34878D82A}">
                    <a16:rowId xmlns:a16="http://schemas.microsoft.com/office/drawing/2014/main" val="4263166418"/>
                  </a:ext>
                </a:extLst>
              </a:tr>
              <a:tr h="216431">
                <a:tc>
                  <a:txBody>
                    <a:bodyPr/>
                    <a:lstStyle/>
                    <a:p>
                      <a:pPr algn="ctr"/>
                      <a:r>
                        <a:rPr lang="en-US" altLang="zh-CN" sz="1000" b="1" dirty="0"/>
                        <a:t>10</a:t>
                      </a:r>
                      <a:endParaRPr lang="zh-CN" altLang="en-US" sz="1000" b="1" dirty="0"/>
                    </a:p>
                  </a:txBody>
                  <a:tcPr/>
                </a:tc>
                <a:tc>
                  <a:txBody>
                    <a:bodyPr/>
                    <a:lstStyle/>
                    <a:p>
                      <a:pPr algn="ctr"/>
                      <a:r>
                        <a:rPr lang="en-US" altLang="zh-CN" sz="1000" b="1" dirty="0" err="1"/>
                        <a:t>slti</a:t>
                      </a:r>
                      <a:r>
                        <a:rPr lang="en-US" altLang="zh-CN" sz="1000" b="1" dirty="0"/>
                        <a:t> </a:t>
                      </a:r>
                      <a:r>
                        <a:rPr lang="en-US" altLang="zh-CN" sz="1000" b="1" dirty="0" err="1"/>
                        <a:t>rt,rs,imm</a:t>
                      </a:r>
                      <a:endParaRPr lang="zh-CN" altLang="en-US" sz="1000" b="1" dirty="0"/>
                    </a:p>
                  </a:txBody>
                  <a:tcPr/>
                </a:tc>
                <a:tc>
                  <a:txBody>
                    <a:bodyPr/>
                    <a:lstStyle/>
                    <a:p>
                      <a:pPr algn="l"/>
                      <a:r>
                        <a:rPr lang="en-US" altLang="zh-CN" sz="1000" b="1" dirty="0"/>
                        <a:t>R[rt]=(R[</a:t>
                      </a:r>
                      <a:r>
                        <a:rPr lang="en-US" altLang="zh-CN" sz="1000" b="1" dirty="0" err="1"/>
                        <a:t>rs</a:t>
                      </a:r>
                      <a:r>
                        <a:rPr lang="en-US" altLang="zh-CN" sz="1000" b="1" dirty="0"/>
                        <a:t>]&lt;</a:t>
                      </a:r>
                      <a:r>
                        <a:rPr lang="en-US" altLang="zh-CN" sz="1000" b="1" dirty="0" err="1"/>
                        <a:t>imm</a:t>
                      </a:r>
                      <a:r>
                        <a:rPr lang="en-US" altLang="zh-CN" sz="1000" b="1" dirty="0"/>
                        <a:t>)?1:0</a:t>
                      </a:r>
                      <a:endParaRPr lang="zh-CN" altLang="en-US" sz="1000" b="1" dirty="0"/>
                    </a:p>
                  </a:txBody>
                  <a:tcPr/>
                </a:tc>
                <a:tc>
                  <a:txBody>
                    <a:bodyPr/>
                    <a:lstStyle/>
                    <a:p>
                      <a:pPr algn="l"/>
                      <a:r>
                        <a:rPr lang="zh-CN" altLang="en-US" sz="1000" b="1" dirty="0"/>
                        <a:t>小于置位指令，有符号比较</a:t>
                      </a:r>
                    </a:p>
                  </a:txBody>
                  <a:tcPr/>
                </a:tc>
                <a:extLst>
                  <a:ext uri="{0D108BD9-81ED-4DB2-BD59-A6C34878D82A}">
                    <a16:rowId xmlns:a16="http://schemas.microsoft.com/office/drawing/2014/main" val="3264577739"/>
                  </a:ext>
                </a:extLst>
              </a:tr>
              <a:tr h="216431">
                <a:tc>
                  <a:txBody>
                    <a:bodyPr/>
                    <a:lstStyle/>
                    <a:p>
                      <a:pPr algn="ctr"/>
                      <a:r>
                        <a:rPr lang="en-US" altLang="zh-CN" sz="1000" b="1" dirty="0"/>
                        <a:t>12</a:t>
                      </a:r>
                      <a:endParaRPr lang="zh-CN" altLang="en-US" sz="1000" b="1" dirty="0"/>
                    </a:p>
                  </a:txBody>
                  <a:tcPr/>
                </a:tc>
                <a:tc>
                  <a:txBody>
                    <a:bodyPr/>
                    <a:lstStyle/>
                    <a:p>
                      <a:pPr algn="ctr"/>
                      <a:r>
                        <a:rPr lang="en-US" altLang="zh-CN" sz="1000" b="1" dirty="0" err="1"/>
                        <a:t>andi</a:t>
                      </a:r>
                      <a:r>
                        <a:rPr lang="en-US" altLang="zh-CN" sz="1000" b="1" dirty="0"/>
                        <a:t> </a:t>
                      </a:r>
                      <a:r>
                        <a:rPr lang="en-US" altLang="zh-CN" sz="1000" b="1" dirty="0" err="1"/>
                        <a:t>rt,rs,imm</a:t>
                      </a:r>
                      <a:endParaRPr lang="zh-CN" altLang="en-US" sz="1000" b="1" dirty="0"/>
                    </a:p>
                  </a:txBody>
                  <a:tcPr/>
                </a:tc>
                <a:tc>
                  <a:txBody>
                    <a:bodyPr/>
                    <a:lstStyle/>
                    <a:p>
                      <a:pPr algn="l"/>
                      <a:r>
                        <a:rPr lang="en-US" altLang="zh-CN" sz="1000" b="1" dirty="0"/>
                        <a:t>R[rt]=R[</a:t>
                      </a:r>
                      <a:r>
                        <a:rPr lang="en-US" altLang="zh-CN" sz="1000" b="1" dirty="0" err="1"/>
                        <a:t>rs</a:t>
                      </a:r>
                      <a:r>
                        <a:rPr lang="en-US" altLang="zh-CN" sz="1000" b="1" dirty="0"/>
                        <a:t>]&amp;</a:t>
                      </a:r>
                      <a:r>
                        <a:rPr lang="en-US" altLang="zh-CN" sz="1000" b="1" dirty="0" err="1"/>
                        <a:t>imm</a:t>
                      </a:r>
                      <a:endParaRPr lang="zh-CN" altLang="en-US" sz="1000" b="1" dirty="0"/>
                    </a:p>
                  </a:txBody>
                  <a:tcPr/>
                </a:tc>
                <a:tc>
                  <a:txBody>
                    <a:bodyPr/>
                    <a:lstStyle/>
                    <a:p>
                      <a:pPr algn="l"/>
                      <a:r>
                        <a:rPr lang="zh-CN" altLang="en-US" sz="1000" b="1" dirty="0"/>
                        <a:t>立即数逻辑与指令</a:t>
                      </a:r>
                    </a:p>
                  </a:txBody>
                  <a:tcPr/>
                </a:tc>
                <a:extLst>
                  <a:ext uri="{0D108BD9-81ED-4DB2-BD59-A6C34878D82A}">
                    <a16:rowId xmlns:a16="http://schemas.microsoft.com/office/drawing/2014/main" val="953804245"/>
                  </a:ext>
                </a:extLst>
              </a:tr>
              <a:tr h="216431">
                <a:tc>
                  <a:txBody>
                    <a:bodyPr/>
                    <a:lstStyle/>
                    <a:p>
                      <a:pPr algn="ctr"/>
                      <a:r>
                        <a:rPr lang="en-US" altLang="zh-CN" sz="1000" b="1" dirty="0"/>
                        <a:t>15</a:t>
                      </a:r>
                      <a:endParaRPr lang="zh-CN" altLang="en-US" sz="1000" b="1" dirty="0"/>
                    </a:p>
                  </a:txBody>
                  <a:tcPr/>
                </a:tc>
                <a:tc>
                  <a:txBody>
                    <a:bodyPr/>
                    <a:lstStyle/>
                    <a:p>
                      <a:pPr algn="ctr"/>
                      <a:r>
                        <a:rPr lang="en-US" altLang="zh-CN" sz="1000" b="1" dirty="0" err="1"/>
                        <a:t>lui</a:t>
                      </a:r>
                      <a:r>
                        <a:rPr lang="en-US" altLang="zh-CN" sz="1000" b="1" dirty="0"/>
                        <a:t> </a:t>
                      </a:r>
                      <a:r>
                        <a:rPr lang="en-US" altLang="zh-CN" sz="1000" b="1" dirty="0" err="1"/>
                        <a:t>rt,immm</a:t>
                      </a:r>
                      <a:endParaRPr lang="zh-CN" altLang="en-US" sz="1000" b="1" dirty="0"/>
                    </a:p>
                  </a:txBody>
                  <a:tcPr/>
                </a:tc>
                <a:tc>
                  <a:txBody>
                    <a:bodyPr/>
                    <a:lstStyle/>
                    <a:p>
                      <a:pPr algn="l"/>
                      <a:r>
                        <a:rPr lang="en-US" altLang="zh-CN" sz="1000" b="1" dirty="0"/>
                        <a:t>R[rt]=</a:t>
                      </a:r>
                      <a:r>
                        <a:rPr lang="en-US" altLang="zh-CN" sz="1000" b="1" dirty="0" err="1"/>
                        <a:t>imm</a:t>
                      </a:r>
                      <a:r>
                        <a:rPr lang="en-US" altLang="zh-CN" sz="1000" b="1" dirty="0"/>
                        <a:t>&lt;&lt;16</a:t>
                      </a:r>
                      <a:endParaRPr lang="zh-CN" altLang="en-US" sz="1000" b="1" dirty="0"/>
                    </a:p>
                  </a:txBody>
                  <a:tcPr/>
                </a:tc>
                <a:tc>
                  <a:txBody>
                    <a:bodyPr/>
                    <a:lstStyle/>
                    <a:p>
                      <a:pPr algn="l"/>
                      <a:r>
                        <a:rPr lang="zh-CN" altLang="en-US" sz="1000" b="1" dirty="0"/>
                        <a:t>加载立即数指令，</a:t>
                      </a:r>
                      <a:r>
                        <a:rPr lang="zh-CN" altLang="en-US" sz="1000" b="1" dirty="0">
                          <a:highlight>
                            <a:srgbClr val="FFFF00"/>
                          </a:highlight>
                        </a:rPr>
                        <a:t>长度对齐</a:t>
                      </a:r>
                      <a:r>
                        <a:rPr lang="zh-CN" altLang="en-US" sz="1000" b="1" dirty="0"/>
                        <a:t>，</a:t>
                      </a:r>
                      <a:r>
                        <a:rPr lang="zh-CN" altLang="en-US" sz="1000" b="1" dirty="0">
                          <a:highlight>
                            <a:srgbClr val="FFFF00"/>
                          </a:highlight>
                        </a:rPr>
                        <a:t>左移</a:t>
                      </a:r>
                      <a:r>
                        <a:rPr lang="en-US" altLang="zh-CN" sz="1000" b="1" dirty="0">
                          <a:highlight>
                            <a:srgbClr val="FFFF00"/>
                          </a:highlight>
                        </a:rPr>
                        <a:t>16bit</a:t>
                      </a:r>
                      <a:r>
                        <a:rPr lang="zh-CN" altLang="en-US" sz="1000" b="1" dirty="0">
                          <a:highlight>
                            <a:srgbClr val="FFFF00"/>
                          </a:highlight>
                        </a:rPr>
                        <a:t>，正好是</a:t>
                      </a:r>
                      <a:r>
                        <a:rPr lang="en-US" altLang="zh-CN" sz="1000" b="1" dirty="0">
                          <a:highlight>
                            <a:srgbClr val="FFFF00"/>
                          </a:highlight>
                        </a:rPr>
                        <a:t>32bit</a:t>
                      </a:r>
                      <a:endParaRPr lang="zh-CN" altLang="en-US" sz="1000" b="1" dirty="0">
                        <a:highlight>
                          <a:srgbClr val="FFFF00"/>
                        </a:highlight>
                      </a:endParaRPr>
                    </a:p>
                  </a:txBody>
                  <a:tcPr/>
                </a:tc>
                <a:extLst>
                  <a:ext uri="{0D108BD9-81ED-4DB2-BD59-A6C34878D82A}">
                    <a16:rowId xmlns:a16="http://schemas.microsoft.com/office/drawing/2014/main" val="2968804386"/>
                  </a:ext>
                </a:extLst>
              </a:tr>
              <a:tr h="216431">
                <a:tc>
                  <a:txBody>
                    <a:bodyPr/>
                    <a:lstStyle/>
                    <a:p>
                      <a:pPr algn="ctr"/>
                      <a:r>
                        <a:rPr lang="en-US" altLang="zh-CN" sz="1000" b="1" dirty="0"/>
                        <a:t>35</a:t>
                      </a:r>
                      <a:endParaRPr lang="zh-CN" altLang="en-US" sz="1000" b="1" dirty="0"/>
                    </a:p>
                  </a:txBody>
                  <a:tcPr/>
                </a:tc>
                <a:tc>
                  <a:txBody>
                    <a:bodyPr/>
                    <a:lstStyle/>
                    <a:p>
                      <a:pPr algn="ctr"/>
                      <a:r>
                        <a:rPr lang="en-US" altLang="zh-CN" sz="1000" b="1" dirty="0" err="1"/>
                        <a:t>lw</a:t>
                      </a:r>
                      <a:r>
                        <a:rPr lang="en-US" altLang="zh-CN" sz="1000" b="1" dirty="0"/>
                        <a:t> </a:t>
                      </a:r>
                      <a:r>
                        <a:rPr lang="en-US" altLang="zh-CN" sz="1000" b="1" dirty="0" err="1"/>
                        <a:t>rt,imm</a:t>
                      </a:r>
                      <a:r>
                        <a:rPr lang="en-US" altLang="zh-CN" sz="1000" b="1" dirty="0"/>
                        <a:t>(</a:t>
                      </a:r>
                      <a:r>
                        <a:rPr lang="en-US" altLang="zh-CN" sz="1000" b="1" dirty="0" err="1"/>
                        <a:t>rs</a:t>
                      </a:r>
                      <a:r>
                        <a:rPr lang="en-US" altLang="zh-CN" sz="1000" b="1" dirty="0"/>
                        <a:t>)</a:t>
                      </a:r>
                      <a:endParaRPr lang="zh-CN" altLang="en-US" sz="1000" b="1" dirty="0"/>
                    </a:p>
                  </a:txBody>
                  <a:tcPr/>
                </a:tc>
                <a:tc>
                  <a:txBody>
                    <a:bodyPr/>
                    <a:lstStyle/>
                    <a:p>
                      <a:pPr algn="l"/>
                      <a:r>
                        <a:rPr lang="en-US" altLang="zh-CN" sz="1000" b="1" dirty="0"/>
                        <a:t>R[rt]=M[R[</a:t>
                      </a:r>
                      <a:r>
                        <a:rPr lang="en-US" altLang="zh-CN" sz="1000" b="1" dirty="0" err="1"/>
                        <a:t>rs</a:t>
                      </a:r>
                      <a:r>
                        <a:rPr lang="en-US" altLang="zh-CN" sz="1000" b="1" dirty="0"/>
                        <a:t>]+</a:t>
                      </a:r>
                      <a:r>
                        <a:rPr lang="en-US" altLang="zh-CN" sz="1000" b="1" dirty="0" err="1"/>
                        <a:t>imm</a:t>
                      </a:r>
                      <a:r>
                        <a:rPr lang="en-US" altLang="zh-CN" sz="1000" b="1" dirty="0"/>
                        <a:t>]</a:t>
                      </a:r>
                      <a:endParaRPr lang="zh-CN" altLang="en-US" sz="1000" b="1" dirty="0"/>
                    </a:p>
                  </a:txBody>
                  <a:tcPr/>
                </a:tc>
                <a:tc>
                  <a:txBody>
                    <a:bodyPr/>
                    <a:lstStyle/>
                    <a:p>
                      <a:pPr algn="l"/>
                      <a:r>
                        <a:rPr lang="zh-CN" altLang="en-US" sz="1000" b="1" dirty="0"/>
                        <a:t>取数指令，类似指令还有</a:t>
                      </a:r>
                      <a:r>
                        <a:rPr lang="en-US" altLang="zh-CN" sz="1000" b="1" dirty="0" err="1"/>
                        <a:t>lb</a:t>
                      </a:r>
                      <a:r>
                        <a:rPr lang="zh-CN" altLang="en-US" sz="1000" b="1" dirty="0"/>
                        <a:t>、</a:t>
                      </a:r>
                      <a:r>
                        <a:rPr lang="en-US" altLang="zh-CN" sz="1000" b="1" dirty="0" err="1"/>
                        <a:t>lh</a:t>
                      </a:r>
                      <a:r>
                        <a:rPr lang="zh-CN" altLang="en-US" sz="1000" b="1" dirty="0"/>
                        <a:t>、</a:t>
                      </a:r>
                      <a:r>
                        <a:rPr lang="en-US" altLang="zh-CN" sz="1000" b="1" dirty="0" err="1"/>
                        <a:t>lbh</a:t>
                      </a:r>
                      <a:r>
                        <a:rPr lang="zh-CN" altLang="en-US" sz="1000" b="1" dirty="0"/>
                        <a:t>等</a:t>
                      </a:r>
                    </a:p>
                  </a:txBody>
                  <a:tcPr/>
                </a:tc>
                <a:extLst>
                  <a:ext uri="{0D108BD9-81ED-4DB2-BD59-A6C34878D82A}">
                    <a16:rowId xmlns:a16="http://schemas.microsoft.com/office/drawing/2014/main" val="3693360373"/>
                  </a:ext>
                </a:extLst>
              </a:tr>
              <a:tr h="216431">
                <a:tc>
                  <a:txBody>
                    <a:bodyPr/>
                    <a:lstStyle/>
                    <a:p>
                      <a:pPr algn="ctr"/>
                      <a:r>
                        <a:rPr lang="en-US" altLang="zh-CN" sz="1000" b="1" dirty="0"/>
                        <a:t>43</a:t>
                      </a:r>
                      <a:endParaRPr lang="zh-CN" altLang="en-US" sz="1000" b="1" dirty="0"/>
                    </a:p>
                  </a:txBody>
                  <a:tcPr/>
                </a:tc>
                <a:tc>
                  <a:txBody>
                    <a:bodyPr/>
                    <a:lstStyle/>
                    <a:p>
                      <a:pPr algn="ctr"/>
                      <a:r>
                        <a:rPr lang="en-US" altLang="zh-CN" sz="1000" b="1" dirty="0" err="1"/>
                        <a:t>sw</a:t>
                      </a:r>
                      <a:r>
                        <a:rPr lang="en-US" altLang="zh-CN" sz="1000" b="1" dirty="0"/>
                        <a:t> </a:t>
                      </a:r>
                      <a:r>
                        <a:rPr lang="en-US" altLang="zh-CN" sz="1000" b="1" dirty="0" err="1"/>
                        <a:t>rt,imm</a:t>
                      </a:r>
                      <a:r>
                        <a:rPr lang="en-US" altLang="zh-CN" sz="1000" b="1" dirty="0"/>
                        <a:t>(</a:t>
                      </a:r>
                      <a:r>
                        <a:rPr lang="en-US" altLang="zh-CN" sz="1000" b="1" dirty="0" err="1"/>
                        <a:t>rs</a:t>
                      </a:r>
                      <a:r>
                        <a:rPr lang="en-US" altLang="zh-CN" sz="1000" b="1" dirty="0"/>
                        <a:t>)</a:t>
                      </a:r>
                      <a:endParaRPr lang="zh-CN" altLang="en-US" sz="1000" b="1" dirty="0"/>
                    </a:p>
                  </a:txBody>
                  <a:tcPr/>
                </a:tc>
                <a:tc>
                  <a:txBody>
                    <a:bodyPr/>
                    <a:lstStyle/>
                    <a:p>
                      <a:pPr algn="l"/>
                      <a:r>
                        <a:rPr lang="en-US" altLang="zh-CN" sz="1000" b="1" dirty="0"/>
                        <a:t>M[R[</a:t>
                      </a:r>
                      <a:r>
                        <a:rPr lang="en-US" altLang="zh-CN" sz="1000" b="1" dirty="0" err="1"/>
                        <a:t>rs</a:t>
                      </a:r>
                      <a:r>
                        <a:rPr lang="en-US" altLang="zh-CN" sz="1000" b="1" dirty="0"/>
                        <a:t>]+</a:t>
                      </a:r>
                      <a:r>
                        <a:rPr lang="en-US" altLang="zh-CN" sz="1000" b="1" dirty="0" err="1"/>
                        <a:t>imm</a:t>
                      </a:r>
                      <a:r>
                        <a:rPr lang="en-US" altLang="zh-CN" sz="1000" b="1" dirty="0"/>
                        <a:t>]=R[rt]</a:t>
                      </a:r>
                      <a:endParaRPr lang="zh-CN" altLang="en-US" sz="1000" b="1" dirty="0"/>
                    </a:p>
                  </a:txBody>
                  <a:tcPr/>
                </a:tc>
                <a:tc>
                  <a:txBody>
                    <a:bodyPr/>
                    <a:lstStyle/>
                    <a:p>
                      <a:pPr algn="l"/>
                      <a:r>
                        <a:rPr lang="zh-CN" altLang="en-US" sz="1000" b="1" dirty="0"/>
                        <a:t>存数指令，类似指令还有</a:t>
                      </a:r>
                      <a:r>
                        <a:rPr lang="en-US" altLang="zh-CN" sz="1000" b="1" dirty="0"/>
                        <a:t>sb</a:t>
                      </a:r>
                      <a:r>
                        <a:rPr lang="zh-CN" altLang="en-US" sz="1000" b="1" dirty="0"/>
                        <a:t>、</a:t>
                      </a:r>
                      <a:r>
                        <a:rPr lang="en-US" altLang="zh-CN" sz="1000" b="1" dirty="0" err="1"/>
                        <a:t>sh</a:t>
                      </a:r>
                      <a:endParaRPr lang="zh-CN" altLang="en-US" sz="1000" b="1" dirty="0"/>
                    </a:p>
                  </a:txBody>
                  <a:tcPr/>
                </a:tc>
                <a:extLst>
                  <a:ext uri="{0D108BD9-81ED-4DB2-BD59-A6C34878D82A}">
                    <a16:rowId xmlns:a16="http://schemas.microsoft.com/office/drawing/2014/main" val="2519718203"/>
                  </a:ext>
                </a:extLst>
              </a:tr>
            </a:tbl>
          </a:graphicData>
        </a:graphic>
      </p:graphicFrame>
      <p:sp>
        <p:nvSpPr>
          <p:cNvPr id="7" name="文本框 6">
            <a:extLst>
              <a:ext uri="{FF2B5EF4-FFF2-40B4-BE49-F238E27FC236}">
                <a16:creationId xmlns:a16="http://schemas.microsoft.com/office/drawing/2014/main" id="{EB7D5F63-7E48-48F6-9007-72CD9177E0D9}"/>
              </a:ext>
            </a:extLst>
          </p:cNvPr>
          <p:cNvSpPr txBox="1"/>
          <p:nvPr/>
        </p:nvSpPr>
        <p:spPr>
          <a:xfrm>
            <a:off x="3563888" y="3645024"/>
            <a:ext cx="2592287" cy="276999"/>
          </a:xfrm>
          <a:prstGeom prst="rect">
            <a:avLst/>
          </a:prstGeom>
          <a:noFill/>
        </p:spPr>
        <p:txBody>
          <a:bodyPr wrap="square">
            <a:spAutoFit/>
          </a:bodyPr>
          <a:lstStyle/>
          <a:p>
            <a:r>
              <a:rPr lang="zh-CN" altLang="en-US" sz="1200" b="1" dirty="0"/>
              <a:t>表</a:t>
            </a:r>
            <a:r>
              <a:rPr lang="en-US" altLang="zh-CN" sz="1200" b="1" dirty="0"/>
              <a:t>5.9    </a:t>
            </a:r>
            <a:r>
              <a:rPr lang="zh-CN" altLang="en-US" sz="1200" b="1" dirty="0"/>
              <a:t>常用</a:t>
            </a:r>
            <a:r>
              <a:rPr lang="en-US" altLang="zh-CN" sz="1200" b="1" dirty="0"/>
              <a:t>I</a:t>
            </a:r>
            <a:r>
              <a:rPr lang="zh-CN" altLang="en-US" sz="1200" b="1" dirty="0"/>
              <a:t>型指令及其操作码</a:t>
            </a:r>
            <a:endParaRPr lang="zh-CN" altLang="en-US" sz="1200" dirty="0"/>
          </a:p>
        </p:txBody>
      </p:sp>
      <p:pic>
        <p:nvPicPr>
          <p:cNvPr id="5" name="图片 4">
            <a:extLst>
              <a:ext uri="{FF2B5EF4-FFF2-40B4-BE49-F238E27FC236}">
                <a16:creationId xmlns:a16="http://schemas.microsoft.com/office/drawing/2014/main" id="{54C253D4-49FC-45F9-B3C9-41E50BBD7E88}"/>
              </a:ext>
            </a:extLst>
          </p:cNvPr>
          <p:cNvPicPr>
            <a:picLocks noChangeAspect="1"/>
          </p:cNvPicPr>
          <p:nvPr/>
        </p:nvPicPr>
        <p:blipFill>
          <a:blip r:embed="rId2"/>
          <a:stretch>
            <a:fillRect/>
          </a:stretch>
        </p:blipFill>
        <p:spPr>
          <a:xfrm>
            <a:off x="4932040" y="199181"/>
            <a:ext cx="3816546" cy="438173"/>
          </a:xfrm>
          <a:prstGeom prst="rect">
            <a:avLst/>
          </a:prstGeom>
        </p:spPr>
      </p:pic>
      <p:sp>
        <p:nvSpPr>
          <p:cNvPr id="2" name="对话气泡: 矩形 1">
            <a:extLst>
              <a:ext uri="{FF2B5EF4-FFF2-40B4-BE49-F238E27FC236}">
                <a16:creationId xmlns:a16="http://schemas.microsoft.com/office/drawing/2014/main" id="{7FEE7857-58A1-470D-A699-5DA657BA4C69}"/>
              </a:ext>
            </a:extLst>
          </p:cNvPr>
          <p:cNvSpPr/>
          <p:nvPr/>
        </p:nvSpPr>
        <p:spPr>
          <a:xfrm>
            <a:off x="6120578" y="3212976"/>
            <a:ext cx="2375858" cy="600873"/>
          </a:xfrm>
          <a:prstGeom prst="wedgeRectCallout">
            <a:avLst>
              <a:gd name="adj1" fmla="val -77095"/>
              <a:gd name="adj2" fmla="val 108364"/>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rgbClr val="C00000"/>
                </a:solidFill>
              </a:rPr>
              <a:t>将字地址转成字节地址</a:t>
            </a:r>
            <a:r>
              <a:rPr lang="en-US" altLang="zh-CN" sz="1600" b="1" dirty="0" err="1">
                <a:solidFill>
                  <a:srgbClr val="C00000"/>
                </a:solidFill>
              </a:rPr>
              <a:t>imm</a:t>
            </a:r>
            <a:r>
              <a:rPr lang="en-US" altLang="zh-CN" sz="1600" b="1" dirty="0">
                <a:solidFill>
                  <a:srgbClr val="C00000"/>
                </a:solidFill>
              </a:rPr>
              <a:t>*4</a:t>
            </a:r>
            <a:endParaRPr lang="zh-CN" altLang="en-US" sz="1600" b="1" dirty="0">
              <a:solidFill>
                <a:srgbClr val="C00000"/>
              </a:solidFill>
            </a:endParaRPr>
          </a:p>
        </p:txBody>
      </p:sp>
    </p:spTree>
    <p:extLst>
      <p:ext uri="{BB962C8B-B14F-4D97-AF65-F5344CB8AC3E}">
        <p14:creationId xmlns:p14="http://schemas.microsoft.com/office/powerpoint/2010/main" val="1490803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332656"/>
            <a:ext cx="8229600" cy="4525963"/>
          </a:xfrm>
        </p:spPr>
        <p:txBody>
          <a:bodyPr/>
          <a:lstStyle/>
          <a:p>
            <a:pPr lvl="2" eaLnBrk="1" hangingPunct="1"/>
            <a:r>
              <a:rPr lang="zh-CN" altLang="en-US" sz="1800" b="1" dirty="0"/>
              <a:t>（</a:t>
            </a:r>
            <a:r>
              <a:rPr lang="en-US" altLang="zh-CN" sz="1800" b="1" dirty="0"/>
              <a:t>3</a:t>
            </a:r>
            <a:r>
              <a:rPr lang="zh-CN" altLang="en-US" sz="1800" b="1" dirty="0"/>
              <a:t>）</a:t>
            </a:r>
            <a:r>
              <a:rPr lang="en-US" altLang="zh-CN" sz="1800" b="1" dirty="0"/>
              <a:t>J</a:t>
            </a:r>
            <a:r>
              <a:rPr lang="zh-CN" altLang="en-US" sz="1800" b="1" dirty="0"/>
              <a:t>型指令（无条件转移型）</a:t>
            </a:r>
            <a:endParaRPr lang="en-US" altLang="zh-CN" sz="1000" b="1" dirty="0"/>
          </a:p>
          <a:p>
            <a:pPr lvl="2" eaLnBrk="1" hangingPunct="1"/>
            <a:endParaRPr lang="en-US" altLang="zh-CN" sz="1400" b="1" dirty="0"/>
          </a:p>
          <a:p>
            <a:pPr lvl="3" eaLnBrk="1" hangingPunct="1"/>
            <a:endParaRPr lang="en-US" altLang="zh-CN" sz="1400" b="1" dirty="0"/>
          </a:p>
          <a:p>
            <a:pPr lvl="3" eaLnBrk="1" hangingPunct="1"/>
            <a:r>
              <a:rPr lang="en-US" altLang="zh-CN" sz="1400" b="1" dirty="0"/>
              <a:t>J</a:t>
            </a:r>
            <a:r>
              <a:rPr lang="zh-CN" altLang="en-US" sz="1400" b="1" dirty="0"/>
              <a:t>型指令主要是</a:t>
            </a:r>
            <a:r>
              <a:rPr lang="zh-CN" altLang="en-US" sz="1400" b="1" dirty="0">
                <a:solidFill>
                  <a:srgbClr val="FF0000"/>
                </a:solidFill>
              </a:rPr>
              <a:t>无条件转移</a:t>
            </a:r>
            <a:r>
              <a:rPr lang="zh-CN" altLang="en-US" sz="1400" b="1" dirty="0"/>
              <a:t>指令</a:t>
            </a:r>
            <a:endParaRPr lang="en-US" altLang="zh-CN" sz="1400" b="1" dirty="0"/>
          </a:p>
          <a:p>
            <a:pPr lvl="3" eaLnBrk="1" hangingPunct="1"/>
            <a:endParaRPr lang="en-US" altLang="zh-CN" sz="1400" b="1" dirty="0"/>
          </a:p>
          <a:p>
            <a:pPr lvl="3" eaLnBrk="1" hangingPunct="1"/>
            <a:r>
              <a:rPr lang="zh-CN" altLang="en-US" sz="1400" b="1" dirty="0"/>
              <a:t>指令中给出的是</a:t>
            </a:r>
            <a:r>
              <a:rPr lang="en-US" altLang="zh-CN" sz="1400" b="1" dirty="0"/>
              <a:t>26</a:t>
            </a:r>
            <a:r>
              <a:rPr lang="zh-CN" altLang="en-US" sz="1400" b="1" dirty="0"/>
              <a:t>位直接地址（</a:t>
            </a:r>
            <a:r>
              <a:rPr lang="en-US" altLang="zh-CN" sz="1400" b="1" dirty="0"/>
              <a:t>address</a:t>
            </a:r>
            <a:r>
              <a:rPr lang="zh-CN" altLang="en-US" sz="1400" b="1" dirty="0"/>
              <a:t>），采用</a:t>
            </a:r>
            <a:r>
              <a:rPr lang="zh-CN" altLang="en-US" sz="1400" b="1" dirty="0">
                <a:solidFill>
                  <a:srgbClr val="FF0000"/>
                </a:solidFill>
              </a:rPr>
              <a:t>伪直接寻址方式</a:t>
            </a:r>
            <a:r>
              <a:rPr lang="zh-CN" altLang="en-US" sz="1400" b="1" dirty="0"/>
              <a:t>；</a:t>
            </a:r>
            <a:r>
              <a:rPr lang="zh-CN" altLang="en-US" sz="1400" b="1" dirty="0">
                <a:highlight>
                  <a:srgbClr val="FFFF00"/>
                </a:highlight>
              </a:rPr>
              <a:t>无条件转移的目标地址由</a:t>
            </a:r>
            <a:r>
              <a:rPr lang="en-US" altLang="zh-CN" sz="1400" b="1" dirty="0">
                <a:highlight>
                  <a:srgbClr val="FFFF00"/>
                </a:highlight>
              </a:rPr>
              <a:t>PC+4</a:t>
            </a:r>
            <a:r>
              <a:rPr lang="zh-CN" altLang="en-US" sz="1400" b="1" dirty="0">
                <a:highlight>
                  <a:srgbClr val="FFFF00"/>
                </a:highlight>
              </a:rPr>
              <a:t>的高</a:t>
            </a:r>
            <a:r>
              <a:rPr lang="en-US" altLang="zh-CN" sz="1400" b="1" dirty="0">
                <a:highlight>
                  <a:srgbClr val="FFFF00"/>
                </a:highlight>
              </a:rPr>
              <a:t>4</a:t>
            </a:r>
            <a:r>
              <a:rPr lang="zh-CN" altLang="en-US" sz="1400" b="1" dirty="0">
                <a:highlight>
                  <a:srgbClr val="FFFF00"/>
                </a:highlight>
              </a:rPr>
              <a:t>位</a:t>
            </a:r>
            <a:r>
              <a:rPr lang="en-US" altLang="zh-CN" sz="1400" b="1" dirty="0">
                <a:highlight>
                  <a:srgbClr val="FFFF00"/>
                </a:highlight>
              </a:rPr>
              <a:t>(4bit)address</a:t>
            </a:r>
            <a:r>
              <a:rPr lang="zh-CN" altLang="en-US" sz="1400" b="1" dirty="0">
                <a:highlight>
                  <a:srgbClr val="FFFF00"/>
                </a:highlight>
              </a:rPr>
              <a:t>经左移</a:t>
            </a:r>
            <a:r>
              <a:rPr lang="en-US" altLang="zh-CN" sz="1400" b="1" dirty="0">
                <a:highlight>
                  <a:srgbClr val="FFFF00"/>
                </a:highlight>
              </a:rPr>
              <a:t>2</a:t>
            </a:r>
            <a:r>
              <a:rPr lang="zh-CN" altLang="en-US" sz="1400" b="1" dirty="0">
                <a:highlight>
                  <a:srgbClr val="FFFF00"/>
                </a:highlight>
              </a:rPr>
              <a:t>位后（</a:t>
            </a:r>
            <a:r>
              <a:rPr lang="en-US" altLang="zh-CN" sz="1400" b="1" dirty="0">
                <a:highlight>
                  <a:srgbClr val="FFFF00"/>
                </a:highlight>
              </a:rPr>
              <a:t>28bit</a:t>
            </a:r>
            <a:r>
              <a:rPr lang="zh-CN" altLang="en-US" sz="1400" b="1" dirty="0">
                <a:highlight>
                  <a:srgbClr val="FFFF00"/>
                </a:highlight>
              </a:rPr>
              <a:t>）的值拼接得到，即为</a:t>
            </a:r>
            <a:r>
              <a:rPr lang="en-US" altLang="zh-CN" sz="1400" b="1" dirty="0">
                <a:highlight>
                  <a:srgbClr val="FFFF00"/>
                </a:highlight>
              </a:rPr>
              <a:t>32bit.</a:t>
            </a:r>
          </a:p>
          <a:p>
            <a:pPr lvl="3" eaLnBrk="1" hangingPunct="1"/>
            <a:endParaRPr lang="en-US" altLang="zh-CN" sz="1400" b="1" dirty="0"/>
          </a:p>
          <a:p>
            <a:pPr lvl="3" eaLnBrk="1" hangingPunct="1"/>
            <a:r>
              <a:rPr lang="zh-CN" altLang="en-US" sz="1400" b="1" dirty="0"/>
              <a:t>例如：</a:t>
            </a:r>
            <a:r>
              <a:rPr lang="en-US" altLang="zh-CN" sz="1400" b="1" dirty="0"/>
              <a:t>PC+4=2500 0000H</a:t>
            </a:r>
            <a:r>
              <a:rPr lang="zh-CN" altLang="en-US" sz="1400" b="1" dirty="0"/>
              <a:t>，</a:t>
            </a:r>
            <a:r>
              <a:rPr lang="en-US" altLang="zh-CN" sz="1400" b="1" dirty="0"/>
              <a:t>address=1234567H</a:t>
            </a:r>
            <a:r>
              <a:rPr lang="zh-CN" altLang="en-US" sz="1400" b="1" dirty="0"/>
              <a:t>，</a:t>
            </a:r>
            <a:r>
              <a:rPr lang="en-US" altLang="zh-CN" sz="1400" b="1" dirty="0"/>
              <a:t> PC+4</a:t>
            </a:r>
            <a:r>
              <a:rPr lang="zh-CN" altLang="en-US" sz="1400" b="1" dirty="0"/>
              <a:t>的高</a:t>
            </a:r>
            <a:r>
              <a:rPr lang="en-US" altLang="zh-CN" sz="1400" b="1" dirty="0"/>
              <a:t>4</a:t>
            </a:r>
            <a:r>
              <a:rPr lang="zh-CN" altLang="en-US" sz="1400" b="1" dirty="0"/>
              <a:t>位</a:t>
            </a:r>
            <a:r>
              <a:rPr lang="en-US" altLang="zh-CN" sz="1400" b="1" dirty="0"/>
              <a:t>=2H</a:t>
            </a:r>
            <a:r>
              <a:rPr lang="zh-CN" altLang="en-US" sz="1400" b="1" dirty="0"/>
              <a:t>，</a:t>
            </a:r>
            <a:r>
              <a:rPr lang="en-US" altLang="zh-CN" sz="1400" b="1" dirty="0"/>
              <a:t>address</a:t>
            </a:r>
            <a:r>
              <a:rPr lang="zh-CN" altLang="en-US" sz="1400" b="1" dirty="0"/>
              <a:t>左移</a:t>
            </a:r>
            <a:r>
              <a:rPr lang="en-US" altLang="zh-CN" sz="1400" b="1" dirty="0"/>
              <a:t>2</a:t>
            </a:r>
            <a:r>
              <a:rPr lang="zh-CN" altLang="en-US" sz="1400" b="1" dirty="0"/>
              <a:t>位</a:t>
            </a:r>
            <a:r>
              <a:rPr lang="en-US" altLang="zh-CN" sz="1400" b="1" dirty="0"/>
              <a:t>=01 0010 0011 0100 0101 0110 0111 00= 0100 1000 1101 0001 0101 1001 1100=48D159CH</a:t>
            </a:r>
            <a:r>
              <a:rPr lang="zh-CN" altLang="en-US" sz="1400" b="1" dirty="0"/>
              <a:t>，拼接后的目标地址</a:t>
            </a:r>
            <a:r>
              <a:rPr lang="en-US" altLang="zh-CN" sz="1400" b="1" dirty="0"/>
              <a:t>=248D 159CH</a:t>
            </a:r>
          </a:p>
          <a:p>
            <a:pPr lvl="3" eaLnBrk="1" hangingPunct="1"/>
            <a:endParaRPr lang="en-US" altLang="zh-CN" sz="1400" b="1" dirty="0"/>
          </a:p>
          <a:p>
            <a:pPr lvl="3" eaLnBrk="1" hangingPunct="1"/>
            <a:r>
              <a:rPr lang="zh-CN" altLang="en-US" sz="1400" b="1" dirty="0"/>
              <a:t>常用的</a:t>
            </a:r>
            <a:r>
              <a:rPr lang="en-US" altLang="zh-CN" sz="1400" b="1" dirty="0"/>
              <a:t>J</a:t>
            </a:r>
            <a:r>
              <a:rPr lang="zh-CN" altLang="en-US" sz="1400" b="1" dirty="0"/>
              <a:t>型指令及其操作码如表</a:t>
            </a:r>
            <a:r>
              <a:rPr lang="en-US" altLang="zh-CN" sz="1400" b="1" dirty="0"/>
              <a:t>5.10</a:t>
            </a:r>
            <a:r>
              <a:rPr lang="zh-CN" altLang="en-US" sz="1400" b="1" dirty="0"/>
              <a:t>所示</a:t>
            </a:r>
            <a:endParaRPr lang="en-US" altLang="zh-CN" sz="1400" b="1" dirty="0"/>
          </a:p>
          <a:p>
            <a:pPr lvl="3" eaLnBrk="1" hangingPunct="1"/>
            <a:endParaRPr lang="en-US" altLang="zh-CN" sz="1400" b="1" dirty="0"/>
          </a:p>
          <a:p>
            <a:pPr lvl="3" eaLnBrk="1" hangingPunct="1"/>
            <a:endParaRPr lang="en-US" altLang="zh-CN" sz="1400" b="1" dirty="0"/>
          </a:p>
          <a:p>
            <a:pPr lvl="3" eaLnBrk="1" hangingPunct="1"/>
            <a:endParaRPr lang="en-US" altLang="zh-CN" sz="1000" b="1" dirty="0"/>
          </a:p>
          <a:p>
            <a:pPr lvl="2" eaLnBrk="1" hangingPunct="1"/>
            <a:endParaRPr lang="en-US" altLang="zh-CN" sz="1400" b="1" dirty="0"/>
          </a:p>
        </p:txBody>
      </p:sp>
      <p:pic>
        <p:nvPicPr>
          <p:cNvPr id="5" name="图片 4">
            <a:extLst>
              <a:ext uri="{FF2B5EF4-FFF2-40B4-BE49-F238E27FC236}">
                <a16:creationId xmlns:a16="http://schemas.microsoft.com/office/drawing/2014/main" id="{087DDB3C-804C-4867-A75B-5BB46BD23666}"/>
              </a:ext>
            </a:extLst>
          </p:cNvPr>
          <p:cNvPicPr>
            <a:picLocks noChangeAspect="1"/>
          </p:cNvPicPr>
          <p:nvPr/>
        </p:nvPicPr>
        <p:blipFill>
          <a:blip r:embed="rId2"/>
          <a:stretch>
            <a:fillRect/>
          </a:stretch>
        </p:blipFill>
        <p:spPr>
          <a:xfrm>
            <a:off x="5004048" y="260648"/>
            <a:ext cx="3918151" cy="539778"/>
          </a:xfrm>
          <a:prstGeom prst="rect">
            <a:avLst/>
          </a:prstGeom>
        </p:spPr>
      </p:pic>
      <p:graphicFrame>
        <p:nvGraphicFramePr>
          <p:cNvPr id="9" name="表格 4">
            <a:extLst>
              <a:ext uri="{FF2B5EF4-FFF2-40B4-BE49-F238E27FC236}">
                <a16:creationId xmlns:a16="http://schemas.microsoft.com/office/drawing/2014/main" id="{B75A5882-9AA3-473C-9735-62CF3DADABAE}"/>
              </a:ext>
            </a:extLst>
          </p:cNvPr>
          <p:cNvGraphicFramePr>
            <a:graphicFrameLocks noGrp="1"/>
          </p:cNvGraphicFramePr>
          <p:nvPr>
            <p:extLst>
              <p:ext uri="{D42A27DB-BD31-4B8C-83A1-F6EECF244321}">
                <p14:modId xmlns:p14="http://schemas.microsoft.com/office/powerpoint/2010/main" val="2264393526"/>
              </p:ext>
            </p:extLst>
          </p:nvPr>
        </p:nvGraphicFramePr>
        <p:xfrm>
          <a:off x="1475656" y="4275346"/>
          <a:ext cx="6912769" cy="1005840"/>
        </p:xfrm>
        <a:graphic>
          <a:graphicData uri="http://schemas.openxmlformats.org/drawingml/2006/table">
            <a:tbl>
              <a:tblPr firstRow="1" bandRow="1">
                <a:tableStyleId>{5C22544A-7EE6-4342-B048-85BDC9FD1C3A}</a:tableStyleId>
              </a:tblPr>
              <a:tblGrid>
                <a:gridCol w="720081">
                  <a:extLst>
                    <a:ext uri="{9D8B030D-6E8A-4147-A177-3AD203B41FA5}">
                      <a16:colId xmlns:a16="http://schemas.microsoft.com/office/drawing/2014/main" val="3419047584"/>
                    </a:ext>
                  </a:extLst>
                </a:gridCol>
                <a:gridCol w="1584177">
                  <a:extLst>
                    <a:ext uri="{9D8B030D-6E8A-4147-A177-3AD203B41FA5}">
                      <a16:colId xmlns:a16="http://schemas.microsoft.com/office/drawing/2014/main" val="1077397420"/>
                    </a:ext>
                  </a:extLst>
                </a:gridCol>
                <a:gridCol w="2592286">
                  <a:extLst>
                    <a:ext uri="{9D8B030D-6E8A-4147-A177-3AD203B41FA5}">
                      <a16:colId xmlns:a16="http://schemas.microsoft.com/office/drawing/2014/main" val="3871254485"/>
                    </a:ext>
                  </a:extLst>
                </a:gridCol>
                <a:gridCol w="2016225">
                  <a:extLst>
                    <a:ext uri="{9D8B030D-6E8A-4147-A177-3AD203B41FA5}">
                      <a16:colId xmlns:a16="http://schemas.microsoft.com/office/drawing/2014/main" val="2525921980"/>
                    </a:ext>
                  </a:extLst>
                </a:gridCol>
              </a:tblGrid>
              <a:tr h="216431">
                <a:tc>
                  <a:txBody>
                    <a:bodyPr/>
                    <a:lstStyle/>
                    <a:p>
                      <a:pPr algn="ctr"/>
                      <a:r>
                        <a:rPr lang="en-US" altLang="zh-CN" sz="1200" b="1" dirty="0"/>
                        <a:t>OP</a:t>
                      </a:r>
                      <a:endParaRPr lang="zh-CN" altLang="en-US" sz="1200" b="1" dirty="0"/>
                    </a:p>
                  </a:txBody>
                  <a:tcPr/>
                </a:tc>
                <a:tc>
                  <a:txBody>
                    <a:bodyPr/>
                    <a:lstStyle/>
                    <a:p>
                      <a:pPr algn="ctr"/>
                      <a:r>
                        <a:rPr lang="zh-CN" altLang="en-US" sz="1200" b="1" dirty="0"/>
                        <a:t>指令助记符</a:t>
                      </a:r>
                    </a:p>
                  </a:txBody>
                  <a:tcPr/>
                </a:tc>
                <a:tc>
                  <a:txBody>
                    <a:bodyPr/>
                    <a:lstStyle/>
                    <a:p>
                      <a:pPr algn="ctr"/>
                      <a:r>
                        <a:rPr lang="zh-CN" altLang="en-US" sz="1200" b="1" dirty="0"/>
                        <a:t>指令功能描述</a:t>
                      </a:r>
                    </a:p>
                  </a:txBody>
                  <a:tcPr/>
                </a:tc>
                <a:tc>
                  <a:txBody>
                    <a:bodyPr/>
                    <a:lstStyle/>
                    <a:p>
                      <a:pPr algn="ctr"/>
                      <a:r>
                        <a:rPr lang="zh-CN" altLang="en-US" sz="1200" b="1" dirty="0"/>
                        <a:t>备注</a:t>
                      </a:r>
                    </a:p>
                  </a:txBody>
                  <a:tcPr/>
                </a:tc>
                <a:extLst>
                  <a:ext uri="{0D108BD9-81ED-4DB2-BD59-A6C34878D82A}">
                    <a16:rowId xmlns:a16="http://schemas.microsoft.com/office/drawing/2014/main" val="908326730"/>
                  </a:ext>
                </a:extLst>
              </a:tr>
              <a:tr h="216431">
                <a:tc>
                  <a:txBody>
                    <a:bodyPr/>
                    <a:lstStyle/>
                    <a:p>
                      <a:pPr algn="ctr"/>
                      <a:r>
                        <a:rPr lang="en-US" altLang="zh-CN" sz="1200" b="1" dirty="0"/>
                        <a:t>02</a:t>
                      </a:r>
                      <a:endParaRPr lang="zh-CN" altLang="en-US" sz="1200" b="1" dirty="0"/>
                    </a:p>
                  </a:txBody>
                  <a:tcPr/>
                </a:tc>
                <a:tc>
                  <a:txBody>
                    <a:bodyPr/>
                    <a:lstStyle/>
                    <a:p>
                      <a:pPr algn="ctr"/>
                      <a:r>
                        <a:rPr lang="en-US" altLang="zh-CN" sz="1200" b="1" dirty="0"/>
                        <a:t>j address</a:t>
                      </a:r>
                      <a:endParaRPr lang="zh-CN" altLang="en-US" sz="1200" b="1" dirty="0"/>
                    </a:p>
                  </a:txBody>
                  <a:tcPr/>
                </a:tc>
                <a:tc>
                  <a:txBody>
                    <a:bodyPr/>
                    <a:lstStyle/>
                    <a:p>
                      <a:pPr algn="l"/>
                      <a:r>
                        <a:rPr lang="en-US" altLang="zh-CN" sz="1200" b="1" dirty="0"/>
                        <a:t>PC  &lt;-  {(PC+4)</a:t>
                      </a:r>
                      <a:r>
                        <a:rPr lang="en-US" altLang="zh-CN" sz="1200" b="1" baseline="-25000" dirty="0"/>
                        <a:t>31:28</a:t>
                      </a:r>
                      <a:r>
                        <a:rPr lang="en-US" altLang="zh-CN" sz="1200" b="1" dirty="0"/>
                        <a:t>,address,00}</a:t>
                      </a:r>
                      <a:endParaRPr lang="zh-CN" altLang="en-US" sz="1200" b="1" dirty="0"/>
                    </a:p>
                  </a:txBody>
                  <a:tcPr/>
                </a:tc>
                <a:tc>
                  <a:txBody>
                    <a:bodyPr/>
                    <a:lstStyle/>
                    <a:p>
                      <a:pPr algn="l"/>
                      <a:r>
                        <a:rPr lang="zh-CN" altLang="en-US" sz="1200" b="1" dirty="0"/>
                        <a:t>无条件分支</a:t>
                      </a:r>
                    </a:p>
                  </a:txBody>
                  <a:tcPr/>
                </a:tc>
                <a:extLst>
                  <a:ext uri="{0D108BD9-81ED-4DB2-BD59-A6C34878D82A}">
                    <a16:rowId xmlns:a16="http://schemas.microsoft.com/office/drawing/2014/main" val="1975593693"/>
                  </a:ext>
                </a:extLst>
              </a:tr>
              <a:tr h="216431">
                <a:tc>
                  <a:txBody>
                    <a:bodyPr/>
                    <a:lstStyle/>
                    <a:p>
                      <a:pPr algn="ctr"/>
                      <a:r>
                        <a:rPr lang="en-US" altLang="zh-CN" sz="1200" b="1" dirty="0"/>
                        <a:t>03</a:t>
                      </a:r>
                      <a:endParaRPr lang="zh-CN" altLang="en-US" sz="1200" b="1" dirty="0"/>
                    </a:p>
                  </a:txBody>
                  <a:tcPr anchor="ctr"/>
                </a:tc>
                <a:tc>
                  <a:txBody>
                    <a:bodyPr/>
                    <a:lstStyle/>
                    <a:p>
                      <a:pPr algn="ctr"/>
                      <a:r>
                        <a:rPr lang="en-US" altLang="zh-CN" sz="1200" b="1" dirty="0" err="1"/>
                        <a:t>jal</a:t>
                      </a:r>
                      <a:r>
                        <a:rPr lang="en-US" altLang="zh-CN" sz="1200" b="1" dirty="0"/>
                        <a:t> address</a:t>
                      </a:r>
                      <a:endParaRPr lang="zh-CN" altLang="en-US" sz="1200" b="1" dirty="0"/>
                    </a:p>
                  </a:txBody>
                  <a:tcPr anchor="ctr"/>
                </a:tc>
                <a:tc>
                  <a:txBody>
                    <a:bodyPr/>
                    <a:lstStyle/>
                    <a:p>
                      <a:pPr algn="l"/>
                      <a:r>
                        <a:rPr lang="en-US" altLang="zh-CN" sz="1200" b="1" dirty="0"/>
                        <a:t>R[31]  &lt;-  PC+8 (</a:t>
                      </a:r>
                      <a:r>
                        <a:rPr lang="zh-CN" altLang="en-US" sz="1200" b="1" dirty="0"/>
                        <a:t>无延迟槽</a:t>
                      </a:r>
                      <a:r>
                        <a:rPr lang="en-US" altLang="zh-CN" sz="1200" b="1" dirty="0"/>
                        <a:t>+4) </a:t>
                      </a:r>
                    </a:p>
                    <a:p>
                      <a:pPr algn="l"/>
                      <a:r>
                        <a:rPr lang="en-US" altLang="zh-CN" sz="1200" b="1" dirty="0"/>
                        <a:t>PC  &lt;-  {(PC+4)</a:t>
                      </a:r>
                      <a:r>
                        <a:rPr lang="en-US" altLang="zh-CN" sz="1200" b="1" baseline="-25000" dirty="0"/>
                        <a:t>31:28</a:t>
                      </a:r>
                      <a:r>
                        <a:rPr lang="en-US" altLang="zh-CN" sz="1200" b="1" dirty="0"/>
                        <a:t>,address,00}</a:t>
                      </a:r>
                      <a:endParaRPr lang="zh-CN" altLang="en-US" sz="1200" b="1" dirty="0"/>
                    </a:p>
                  </a:txBody>
                  <a:tcPr anchor="ctr"/>
                </a:tc>
                <a:tc>
                  <a:txBody>
                    <a:bodyPr/>
                    <a:lstStyle/>
                    <a:p>
                      <a:pPr algn="l"/>
                      <a:r>
                        <a:rPr lang="zh-CN" altLang="en-US" sz="1200" b="1" dirty="0"/>
                        <a:t>子程序调用指令</a:t>
                      </a:r>
                    </a:p>
                  </a:txBody>
                  <a:tcPr anchor="ctr"/>
                </a:tc>
                <a:extLst>
                  <a:ext uri="{0D108BD9-81ED-4DB2-BD59-A6C34878D82A}">
                    <a16:rowId xmlns:a16="http://schemas.microsoft.com/office/drawing/2014/main" val="839421744"/>
                  </a:ext>
                </a:extLst>
              </a:tr>
            </a:tbl>
          </a:graphicData>
        </a:graphic>
      </p:graphicFrame>
      <p:sp>
        <p:nvSpPr>
          <p:cNvPr id="10" name="文本框 9">
            <a:extLst>
              <a:ext uri="{FF2B5EF4-FFF2-40B4-BE49-F238E27FC236}">
                <a16:creationId xmlns:a16="http://schemas.microsoft.com/office/drawing/2014/main" id="{84CDCAF2-0915-41F4-BBA2-19536602F7C8}"/>
              </a:ext>
            </a:extLst>
          </p:cNvPr>
          <p:cNvSpPr txBox="1"/>
          <p:nvPr/>
        </p:nvSpPr>
        <p:spPr>
          <a:xfrm>
            <a:off x="3563888" y="3865934"/>
            <a:ext cx="2592287" cy="276999"/>
          </a:xfrm>
          <a:prstGeom prst="rect">
            <a:avLst/>
          </a:prstGeom>
          <a:noFill/>
        </p:spPr>
        <p:txBody>
          <a:bodyPr wrap="square">
            <a:spAutoFit/>
          </a:bodyPr>
          <a:lstStyle/>
          <a:p>
            <a:r>
              <a:rPr lang="zh-CN" altLang="en-US" sz="1200" b="1" dirty="0"/>
              <a:t>表</a:t>
            </a:r>
            <a:r>
              <a:rPr lang="en-US" altLang="zh-CN" sz="1200" b="1" dirty="0"/>
              <a:t>5.10    </a:t>
            </a:r>
            <a:r>
              <a:rPr lang="zh-CN" altLang="en-US" sz="1200" b="1" dirty="0"/>
              <a:t>常用</a:t>
            </a:r>
            <a:r>
              <a:rPr lang="en-US" altLang="zh-CN" sz="1200" b="1" dirty="0"/>
              <a:t>J</a:t>
            </a:r>
            <a:r>
              <a:rPr lang="zh-CN" altLang="en-US" sz="1200" b="1" dirty="0"/>
              <a:t>型指令及其操作码</a:t>
            </a:r>
            <a:endParaRPr lang="zh-CN" altLang="en-US" sz="1200" dirty="0"/>
          </a:p>
        </p:txBody>
      </p:sp>
      <p:sp>
        <p:nvSpPr>
          <p:cNvPr id="11" name="文本框 10">
            <a:extLst>
              <a:ext uri="{FF2B5EF4-FFF2-40B4-BE49-F238E27FC236}">
                <a16:creationId xmlns:a16="http://schemas.microsoft.com/office/drawing/2014/main" id="{C54E5E7A-CB8F-48BB-81F8-CC284371653F}"/>
              </a:ext>
            </a:extLst>
          </p:cNvPr>
          <p:cNvSpPr txBox="1"/>
          <p:nvPr/>
        </p:nvSpPr>
        <p:spPr>
          <a:xfrm>
            <a:off x="7236296" y="643314"/>
            <a:ext cx="792088" cy="276999"/>
          </a:xfrm>
          <a:prstGeom prst="rect">
            <a:avLst/>
          </a:prstGeom>
          <a:noFill/>
        </p:spPr>
        <p:txBody>
          <a:bodyPr wrap="square">
            <a:spAutoFit/>
          </a:bodyPr>
          <a:lstStyle/>
          <a:p>
            <a:r>
              <a:rPr lang="en-US" altLang="zh-CN" sz="1200" b="1" dirty="0"/>
              <a:t>address</a:t>
            </a:r>
            <a:endParaRPr lang="zh-CN" altLang="en-US" sz="1200" dirty="0"/>
          </a:p>
        </p:txBody>
      </p:sp>
      <p:sp>
        <p:nvSpPr>
          <p:cNvPr id="2" name="对话气泡: 圆角矩形 1">
            <a:extLst>
              <a:ext uri="{FF2B5EF4-FFF2-40B4-BE49-F238E27FC236}">
                <a16:creationId xmlns:a16="http://schemas.microsoft.com/office/drawing/2014/main" id="{A2D6909D-975C-4DE8-B747-598D8EBE95CB}"/>
              </a:ext>
            </a:extLst>
          </p:cNvPr>
          <p:cNvSpPr/>
          <p:nvPr/>
        </p:nvSpPr>
        <p:spPr>
          <a:xfrm>
            <a:off x="5868144" y="5382377"/>
            <a:ext cx="2592288" cy="848894"/>
          </a:xfrm>
          <a:prstGeom prst="wedgeRoundRectCallout">
            <a:avLst>
              <a:gd name="adj1" fmla="val -45185"/>
              <a:gd name="adj2" fmla="val -8026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CN" sz="1000" b="1" dirty="0">
              <a:solidFill>
                <a:srgbClr val="C00000"/>
              </a:solidFill>
            </a:endParaRPr>
          </a:p>
          <a:p>
            <a:r>
              <a:rPr lang="zh-CN" altLang="en-US" sz="1000" b="1" dirty="0">
                <a:solidFill>
                  <a:srgbClr val="C00000"/>
                </a:solidFill>
              </a:rPr>
              <a:t>存放断点，即返回地址</a:t>
            </a:r>
            <a:endParaRPr lang="en-US" altLang="zh-CN" sz="1000" b="1" dirty="0">
              <a:solidFill>
                <a:srgbClr val="C00000"/>
              </a:solidFill>
            </a:endParaRPr>
          </a:p>
          <a:p>
            <a:r>
              <a:rPr lang="zh-CN" altLang="en-US" sz="1000" b="1" dirty="0">
                <a:solidFill>
                  <a:srgbClr val="C00000"/>
                </a:solidFill>
              </a:rPr>
              <a:t>有延迟槽</a:t>
            </a:r>
            <a:r>
              <a:rPr lang="en-US" altLang="zh-CN" sz="1000" b="1" dirty="0">
                <a:solidFill>
                  <a:srgbClr val="C00000"/>
                </a:solidFill>
              </a:rPr>
              <a:t>+8；</a:t>
            </a:r>
            <a:r>
              <a:rPr lang="zh-CN" altLang="en-US" sz="1000" b="1" dirty="0">
                <a:solidFill>
                  <a:srgbClr val="C00000"/>
                </a:solidFill>
              </a:rPr>
              <a:t>延迟槽已经流水线中执行了</a:t>
            </a:r>
            <a:endParaRPr lang="en-US" altLang="zh-CN" sz="1000" b="1" dirty="0">
              <a:solidFill>
                <a:srgbClr val="C00000"/>
              </a:solidFill>
            </a:endParaRPr>
          </a:p>
          <a:p>
            <a:r>
              <a:rPr lang="zh-CN" altLang="en-US" sz="1000" b="1" dirty="0">
                <a:solidFill>
                  <a:srgbClr val="C00000"/>
                </a:solidFill>
              </a:rPr>
              <a:t>无延迟槽</a:t>
            </a:r>
            <a:r>
              <a:rPr lang="en-US" altLang="zh-CN" sz="1000" b="1" dirty="0">
                <a:solidFill>
                  <a:srgbClr val="C00000"/>
                </a:solidFill>
              </a:rPr>
              <a:t>+4；</a:t>
            </a:r>
            <a:r>
              <a:rPr lang="zh-CN" altLang="en-US" sz="1000" b="1" dirty="0">
                <a:solidFill>
                  <a:srgbClr val="C00000"/>
                </a:solidFill>
              </a:rPr>
              <a:t>尚未执行</a:t>
            </a:r>
            <a:endParaRPr lang="en-US" altLang="zh-CN" sz="1000" b="1" dirty="0">
              <a:solidFill>
                <a:srgbClr val="C00000"/>
              </a:solidFill>
            </a:endParaRPr>
          </a:p>
          <a:p>
            <a:r>
              <a:rPr lang="zh-CN" altLang="en-US" sz="1000" b="1" dirty="0">
                <a:solidFill>
                  <a:srgbClr val="C00000"/>
                </a:solidFill>
              </a:rPr>
              <a:t>注：延迟槽为跳转指令后面的那一条或多条指令</a:t>
            </a:r>
            <a:endParaRPr lang="en-US" altLang="zh-CN" sz="1000" b="1" dirty="0">
              <a:solidFill>
                <a:srgbClr val="C00000"/>
              </a:solidFill>
            </a:endParaRPr>
          </a:p>
          <a:p>
            <a:endParaRPr lang="zh-CN" altLang="en-US" sz="1000" b="1" dirty="0">
              <a:solidFill>
                <a:srgbClr val="C00000"/>
              </a:solidFill>
            </a:endParaRPr>
          </a:p>
        </p:txBody>
      </p:sp>
      <p:pic>
        <p:nvPicPr>
          <p:cNvPr id="4" name="图片 3"/>
          <p:cNvPicPr>
            <a:picLocks noChangeAspect="1"/>
          </p:cNvPicPr>
          <p:nvPr/>
        </p:nvPicPr>
        <p:blipFill>
          <a:blip r:embed="rId3"/>
          <a:stretch>
            <a:fillRect/>
          </a:stretch>
        </p:blipFill>
        <p:spPr>
          <a:xfrm>
            <a:off x="457200" y="5410812"/>
            <a:ext cx="5148064" cy="828303"/>
          </a:xfrm>
          <a:prstGeom prst="rect">
            <a:avLst/>
          </a:prstGeom>
        </p:spPr>
      </p:pic>
    </p:spTree>
    <p:extLst>
      <p:ext uri="{BB962C8B-B14F-4D97-AF65-F5344CB8AC3E}">
        <p14:creationId xmlns:p14="http://schemas.microsoft.com/office/powerpoint/2010/main" val="1724997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343197"/>
            <a:ext cx="8229600" cy="4525963"/>
          </a:xfrm>
        </p:spPr>
        <p:txBody>
          <a:bodyPr/>
          <a:lstStyle/>
          <a:p>
            <a:pPr lvl="1" eaLnBrk="1" hangingPunct="1"/>
            <a:r>
              <a:rPr lang="en-US" altLang="zh-CN" sz="2000" b="1" dirty="0"/>
              <a:t>3</a:t>
            </a:r>
            <a:r>
              <a:rPr lang="zh-CN" altLang="en-US" sz="2000" b="1" dirty="0"/>
              <a:t>、</a:t>
            </a:r>
            <a:r>
              <a:rPr lang="en-US" altLang="zh-CN" sz="2000" b="1" dirty="0"/>
              <a:t>MIPS</a:t>
            </a:r>
            <a:r>
              <a:rPr lang="zh-CN" altLang="en-US" sz="2000" b="1" dirty="0"/>
              <a:t>指令寻址方式</a:t>
            </a:r>
            <a:endParaRPr lang="en-US" altLang="zh-CN" sz="1600" b="1" dirty="0"/>
          </a:p>
          <a:p>
            <a:pPr lvl="2" eaLnBrk="1" hangingPunct="1"/>
            <a:endParaRPr lang="en-US" altLang="zh-CN" sz="1200" b="1" dirty="0"/>
          </a:p>
          <a:p>
            <a:pPr lvl="2" eaLnBrk="1" hangingPunct="1"/>
            <a:r>
              <a:rPr lang="en-US" altLang="zh-CN" sz="1400" b="1" dirty="0"/>
              <a:t>MIPS</a:t>
            </a:r>
            <a:r>
              <a:rPr lang="zh-CN" altLang="en-US" sz="1400" b="1" dirty="0"/>
              <a:t>指令只有</a:t>
            </a:r>
            <a:r>
              <a:rPr lang="en-US" altLang="zh-CN" sz="1400" b="1" dirty="0"/>
              <a:t>5</a:t>
            </a:r>
            <a:r>
              <a:rPr lang="zh-CN" altLang="en-US" sz="1400" b="1" dirty="0"/>
              <a:t>种寻址方式，如表</a:t>
            </a:r>
            <a:r>
              <a:rPr lang="en-US" altLang="zh-CN" sz="1400" b="1" dirty="0"/>
              <a:t>5.11</a:t>
            </a:r>
            <a:r>
              <a:rPr lang="zh-CN" altLang="en-US" sz="1400" b="1" dirty="0"/>
              <a:t>所示</a:t>
            </a:r>
            <a:endParaRPr lang="en-US" altLang="zh-CN" sz="1400" b="1" dirty="0"/>
          </a:p>
          <a:p>
            <a:pPr lvl="2" eaLnBrk="1" hangingPunct="1"/>
            <a:endParaRPr lang="en-US" altLang="zh-CN" sz="1400" b="1" dirty="0"/>
          </a:p>
          <a:p>
            <a:pPr lvl="2" eaLnBrk="1" hangingPunct="1"/>
            <a:r>
              <a:rPr lang="en-US" altLang="zh-CN" sz="1400" b="1" dirty="0"/>
              <a:t>R</a:t>
            </a:r>
            <a:r>
              <a:rPr lang="zh-CN" altLang="en-US" sz="1400" b="1" dirty="0"/>
              <a:t>型指令：只有寄存器寻址</a:t>
            </a:r>
            <a:endParaRPr lang="en-US" altLang="zh-CN" sz="1400" b="1" dirty="0"/>
          </a:p>
          <a:p>
            <a:pPr lvl="2" eaLnBrk="1" hangingPunct="1"/>
            <a:endParaRPr lang="en-US" altLang="zh-CN" sz="1400" b="1" dirty="0"/>
          </a:p>
          <a:p>
            <a:pPr lvl="2" eaLnBrk="1" hangingPunct="1"/>
            <a:r>
              <a:rPr lang="en-US" altLang="zh-CN" sz="1400" b="1" dirty="0"/>
              <a:t>I</a:t>
            </a:r>
            <a:r>
              <a:rPr lang="zh-CN" altLang="en-US" sz="1400" b="1" dirty="0"/>
              <a:t>型指令：有寄存器寻址、立即数寻址、基址寻址（寄存器相对寻址）、相对寻址</a:t>
            </a:r>
            <a:endParaRPr lang="en-US" altLang="zh-CN" sz="1400" b="1" dirty="0"/>
          </a:p>
          <a:p>
            <a:pPr lvl="2" eaLnBrk="1" hangingPunct="1"/>
            <a:endParaRPr lang="en-US" altLang="zh-CN" sz="1400" b="1" dirty="0"/>
          </a:p>
          <a:p>
            <a:pPr lvl="2" eaLnBrk="1" hangingPunct="1"/>
            <a:r>
              <a:rPr lang="en-US" altLang="zh-CN" sz="1400" b="1" dirty="0"/>
              <a:t>J</a:t>
            </a:r>
            <a:r>
              <a:rPr lang="zh-CN" altLang="en-US" sz="1400" b="1" dirty="0"/>
              <a:t>型指令：只有伪直接寻址</a:t>
            </a:r>
            <a:endParaRPr lang="en-US" altLang="zh-CN" sz="1400" b="1" dirty="0"/>
          </a:p>
        </p:txBody>
      </p:sp>
      <p:sp>
        <p:nvSpPr>
          <p:cNvPr id="7" name="文本框 6">
            <a:extLst>
              <a:ext uri="{FF2B5EF4-FFF2-40B4-BE49-F238E27FC236}">
                <a16:creationId xmlns:a16="http://schemas.microsoft.com/office/drawing/2014/main" id="{3323AE96-4E0D-4712-81CE-7D8BF14E6E32}"/>
              </a:ext>
            </a:extLst>
          </p:cNvPr>
          <p:cNvSpPr txBox="1"/>
          <p:nvPr/>
        </p:nvSpPr>
        <p:spPr>
          <a:xfrm>
            <a:off x="3131840" y="2996952"/>
            <a:ext cx="2592287" cy="307777"/>
          </a:xfrm>
          <a:prstGeom prst="rect">
            <a:avLst/>
          </a:prstGeom>
          <a:noFill/>
        </p:spPr>
        <p:txBody>
          <a:bodyPr wrap="square">
            <a:spAutoFit/>
          </a:bodyPr>
          <a:lstStyle/>
          <a:p>
            <a:r>
              <a:rPr lang="zh-CN" altLang="en-US" sz="1400" b="1" dirty="0"/>
              <a:t>表</a:t>
            </a:r>
            <a:r>
              <a:rPr lang="en-US" altLang="zh-CN" sz="1400" b="1" dirty="0"/>
              <a:t>5.11    MIPS</a:t>
            </a:r>
            <a:r>
              <a:rPr lang="zh-CN" altLang="en-US" sz="1400" b="1" dirty="0"/>
              <a:t>指令的寻址方式</a:t>
            </a:r>
            <a:endParaRPr lang="zh-CN" altLang="en-US" sz="1400" dirty="0"/>
          </a:p>
        </p:txBody>
      </p:sp>
      <p:graphicFrame>
        <p:nvGraphicFramePr>
          <p:cNvPr id="9" name="表格 8">
            <a:extLst>
              <a:ext uri="{FF2B5EF4-FFF2-40B4-BE49-F238E27FC236}">
                <a16:creationId xmlns:a16="http://schemas.microsoft.com/office/drawing/2014/main" id="{66DB9BE2-DD55-420F-A9BD-43F21BD3F054}"/>
              </a:ext>
            </a:extLst>
          </p:cNvPr>
          <p:cNvGraphicFramePr>
            <a:graphicFrameLocks noGrp="1"/>
          </p:cNvGraphicFramePr>
          <p:nvPr>
            <p:extLst>
              <p:ext uri="{D42A27DB-BD31-4B8C-83A1-F6EECF244321}">
                <p14:modId xmlns:p14="http://schemas.microsoft.com/office/powerpoint/2010/main" val="337709939"/>
              </p:ext>
            </p:extLst>
          </p:nvPr>
        </p:nvGraphicFramePr>
        <p:xfrm>
          <a:off x="827584" y="3429000"/>
          <a:ext cx="7704856" cy="2372360"/>
        </p:xfrm>
        <a:graphic>
          <a:graphicData uri="http://schemas.openxmlformats.org/drawingml/2006/table">
            <a:tbl>
              <a:tblPr firstRow="1" bandRow="1">
                <a:tableStyleId>{5C22544A-7EE6-4342-B048-85BDC9FD1C3A}</a:tableStyleId>
              </a:tblPr>
              <a:tblGrid>
                <a:gridCol w="849021">
                  <a:extLst>
                    <a:ext uri="{9D8B030D-6E8A-4147-A177-3AD203B41FA5}">
                      <a16:colId xmlns:a16="http://schemas.microsoft.com/office/drawing/2014/main" val="1793237684"/>
                    </a:ext>
                  </a:extLst>
                </a:gridCol>
                <a:gridCol w="2247323">
                  <a:extLst>
                    <a:ext uri="{9D8B030D-6E8A-4147-A177-3AD203B41FA5}">
                      <a16:colId xmlns:a16="http://schemas.microsoft.com/office/drawing/2014/main" val="1437379115"/>
                    </a:ext>
                  </a:extLst>
                </a:gridCol>
                <a:gridCol w="2520280">
                  <a:extLst>
                    <a:ext uri="{9D8B030D-6E8A-4147-A177-3AD203B41FA5}">
                      <a16:colId xmlns:a16="http://schemas.microsoft.com/office/drawing/2014/main" val="410915667"/>
                    </a:ext>
                  </a:extLst>
                </a:gridCol>
                <a:gridCol w="2088232">
                  <a:extLst>
                    <a:ext uri="{9D8B030D-6E8A-4147-A177-3AD203B41FA5}">
                      <a16:colId xmlns:a16="http://schemas.microsoft.com/office/drawing/2014/main" val="614615352"/>
                    </a:ext>
                  </a:extLst>
                </a:gridCol>
              </a:tblGrid>
              <a:tr h="370840">
                <a:tc>
                  <a:txBody>
                    <a:bodyPr/>
                    <a:lstStyle/>
                    <a:p>
                      <a:pPr algn="ctr"/>
                      <a:r>
                        <a:rPr lang="zh-CN" altLang="en-US" sz="1400" b="1" dirty="0"/>
                        <a:t>序号</a:t>
                      </a:r>
                    </a:p>
                  </a:txBody>
                  <a:tcPr anchor="ctr"/>
                </a:tc>
                <a:tc>
                  <a:txBody>
                    <a:bodyPr/>
                    <a:lstStyle/>
                    <a:p>
                      <a:pPr algn="ctr"/>
                      <a:r>
                        <a:rPr lang="zh-CN" altLang="en-US" sz="1400" b="1" dirty="0"/>
                        <a:t>寻址方式</a:t>
                      </a:r>
                    </a:p>
                  </a:txBody>
                  <a:tcPr anchor="ctr"/>
                </a:tc>
                <a:tc>
                  <a:txBody>
                    <a:bodyPr/>
                    <a:lstStyle/>
                    <a:p>
                      <a:pPr algn="ctr"/>
                      <a:r>
                        <a:rPr lang="zh-CN" altLang="en-US" sz="1400" b="1" dirty="0"/>
                        <a:t>有效地址</a:t>
                      </a:r>
                      <a:r>
                        <a:rPr lang="en-US" altLang="zh-CN" sz="1400" b="1" dirty="0"/>
                        <a:t>EA/</a:t>
                      </a:r>
                      <a:r>
                        <a:rPr lang="zh-CN" altLang="en-US" sz="1400" b="1" dirty="0"/>
                        <a:t>操作数</a:t>
                      </a:r>
                      <a:r>
                        <a:rPr lang="en-US" altLang="zh-CN" sz="1400" b="1" dirty="0"/>
                        <a:t>S</a:t>
                      </a:r>
                      <a:endParaRPr lang="zh-CN" altLang="en-US" sz="1400" b="1" dirty="0"/>
                    </a:p>
                  </a:txBody>
                  <a:tcPr anchor="ctr"/>
                </a:tc>
                <a:tc>
                  <a:txBody>
                    <a:bodyPr/>
                    <a:lstStyle/>
                    <a:p>
                      <a:pPr algn="ctr"/>
                      <a:r>
                        <a:rPr lang="zh-CN" altLang="en-US" sz="1400" b="1" dirty="0"/>
                        <a:t>指令示例</a:t>
                      </a:r>
                    </a:p>
                  </a:txBody>
                  <a:tcPr anchor="ctr"/>
                </a:tc>
                <a:extLst>
                  <a:ext uri="{0D108BD9-81ED-4DB2-BD59-A6C34878D82A}">
                    <a16:rowId xmlns:a16="http://schemas.microsoft.com/office/drawing/2014/main" val="2470587383"/>
                  </a:ext>
                </a:extLst>
              </a:tr>
              <a:tr h="370840">
                <a:tc>
                  <a:txBody>
                    <a:bodyPr/>
                    <a:lstStyle/>
                    <a:p>
                      <a:pPr algn="ctr"/>
                      <a:r>
                        <a:rPr lang="en-US" altLang="zh-CN" sz="1400" b="1" dirty="0"/>
                        <a:t>1</a:t>
                      </a:r>
                      <a:endParaRPr lang="zh-CN" altLang="en-US" sz="1400" b="1" dirty="0"/>
                    </a:p>
                  </a:txBody>
                  <a:tcPr anchor="ctr"/>
                </a:tc>
                <a:tc>
                  <a:txBody>
                    <a:bodyPr/>
                    <a:lstStyle/>
                    <a:p>
                      <a:r>
                        <a:rPr lang="zh-CN" altLang="en-US" sz="1400" b="1" dirty="0"/>
                        <a:t>立即数寻址</a:t>
                      </a:r>
                    </a:p>
                  </a:txBody>
                  <a:tcPr anchor="ctr"/>
                </a:tc>
                <a:tc>
                  <a:txBody>
                    <a:bodyPr/>
                    <a:lstStyle/>
                    <a:p>
                      <a:pPr algn="l"/>
                      <a:r>
                        <a:rPr lang="en-US" altLang="zh-CN" sz="1400" b="1" dirty="0"/>
                        <a:t>S=</a:t>
                      </a:r>
                      <a:r>
                        <a:rPr lang="en-US" altLang="zh-CN" sz="1400" b="1" dirty="0" err="1"/>
                        <a:t>imm</a:t>
                      </a:r>
                      <a:endParaRPr lang="zh-CN" altLang="en-US" sz="1400" b="1" dirty="0"/>
                    </a:p>
                  </a:txBody>
                  <a:tcPr anchor="ctr"/>
                </a:tc>
                <a:tc>
                  <a:txBody>
                    <a:bodyPr/>
                    <a:lstStyle/>
                    <a:p>
                      <a:r>
                        <a:rPr lang="en-US" altLang="zh-CN" sz="1400" b="1" dirty="0" err="1"/>
                        <a:t>addi</a:t>
                      </a:r>
                      <a:r>
                        <a:rPr lang="en-US" altLang="zh-CN" sz="1400" b="1" dirty="0"/>
                        <a:t> </a:t>
                      </a:r>
                      <a:r>
                        <a:rPr lang="en-US" altLang="zh-CN" sz="1400" b="1" dirty="0" err="1"/>
                        <a:t>rt,rs,</a:t>
                      </a:r>
                      <a:r>
                        <a:rPr lang="en-US" altLang="zh-CN" sz="1400" b="1" dirty="0" err="1">
                          <a:solidFill>
                            <a:srgbClr val="FF0000"/>
                          </a:solidFill>
                        </a:rPr>
                        <a:t>imm</a:t>
                      </a:r>
                      <a:endParaRPr lang="zh-CN" altLang="en-US" sz="1400" b="1" dirty="0">
                        <a:solidFill>
                          <a:srgbClr val="FF0000"/>
                        </a:solidFill>
                      </a:endParaRPr>
                    </a:p>
                  </a:txBody>
                  <a:tcPr anchor="ctr"/>
                </a:tc>
                <a:extLst>
                  <a:ext uri="{0D108BD9-81ED-4DB2-BD59-A6C34878D82A}">
                    <a16:rowId xmlns:a16="http://schemas.microsoft.com/office/drawing/2014/main" val="3045418888"/>
                  </a:ext>
                </a:extLst>
              </a:tr>
              <a:tr h="370840">
                <a:tc>
                  <a:txBody>
                    <a:bodyPr/>
                    <a:lstStyle/>
                    <a:p>
                      <a:pPr algn="ctr"/>
                      <a:r>
                        <a:rPr lang="en-US" altLang="zh-CN" sz="1400" b="1" dirty="0"/>
                        <a:t>2</a:t>
                      </a:r>
                      <a:endParaRPr lang="zh-CN" altLang="en-US" sz="1400" b="1" dirty="0"/>
                    </a:p>
                  </a:txBody>
                  <a:tcPr anchor="ctr"/>
                </a:tc>
                <a:tc>
                  <a:txBody>
                    <a:bodyPr/>
                    <a:lstStyle/>
                    <a:p>
                      <a:r>
                        <a:rPr lang="zh-CN" altLang="en-US" sz="1400" b="1" dirty="0"/>
                        <a:t>寄存器寻址</a:t>
                      </a:r>
                    </a:p>
                  </a:txBody>
                  <a:tcPr anchor="ctr"/>
                </a:tc>
                <a:tc>
                  <a:txBody>
                    <a:bodyPr/>
                    <a:lstStyle/>
                    <a:p>
                      <a:pPr algn="l"/>
                      <a:r>
                        <a:rPr lang="en-US" altLang="zh-CN" sz="1400" b="1" dirty="0"/>
                        <a:t>S=R[rt]</a:t>
                      </a:r>
                      <a:endParaRPr lang="zh-CN" altLang="en-US" sz="1400" b="1" dirty="0"/>
                    </a:p>
                  </a:txBody>
                  <a:tcPr anchor="ctr"/>
                </a:tc>
                <a:tc>
                  <a:txBody>
                    <a:bodyPr/>
                    <a:lstStyle/>
                    <a:p>
                      <a:r>
                        <a:rPr lang="en-US" altLang="zh-CN" sz="1400" b="1" dirty="0"/>
                        <a:t>add </a:t>
                      </a:r>
                      <a:r>
                        <a:rPr lang="en-US" altLang="zh-CN" sz="1400" b="1" dirty="0" err="1"/>
                        <a:t>rd,rs,</a:t>
                      </a:r>
                      <a:r>
                        <a:rPr lang="en-US" altLang="zh-CN" sz="1400" b="1" dirty="0" err="1">
                          <a:solidFill>
                            <a:srgbClr val="FF0000"/>
                          </a:solidFill>
                        </a:rPr>
                        <a:t>rt</a:t>
                      </a:r>
                      <a:endParaRPr lang="zh-CN" altLang="en-US" sz="1400" b="1" dirty="0">
                        <a:solidFill>
                          <a:srgbClr val="FF0000"/>
                        </a:solidFill>
                      </a:endParaRPr>
                    </a:p>
                  </a:txBody>
                  <a:tcPr anchor="ctr"/>
                </a:tc>
                <a:extLst>
                  <a:ext uri="{0D108BD9-81ED-4DB2-BD59-A6C34878D82A}">
                    <a16:rowId xmlns:a16="http://schemas.microsoft.com/office/drawing/2014/main" val="2612952310"/>
                  </a:ext>
                </a:extLst>
              </a:tr>
              <a:tr h="370840">
                <a:tc>
                  <a:txBody>
                    <a:bodyPr/>
                    <a:lstStyle/>
                    <a:p>
                      <a:pPr algn="ctr"/>
                      <a:r>
                        <a:rPr lang="en-US" altLang="zh-CN" sz="1400" b="1" dirty="0"/>
                        <a:t>3</a:t>
                      </a:r>
                      <a:endParaRPr lang="zh-CN" altLang="en-US" sz="1400" b="1" dirty="0"/>
                    </a:p>
                  </a:txBody>
                  <a:tcPr anchor="ctr"/>
                </a:tc>
                <a:tc>
                  <a:txBody>
                    <a:bodyPr/>
                    <a:lstStyle/>
                    <a:p>
                      <a:r>
                        <a:rPr lang="zh-CN" altLang="en-US" sz="1400" b="1" dirty="0"/>
                        <a:t>基址寻址（寄存器相对寻址）</a:t>
                      </a:r>
                    </a:p>
                  </a:txBody>
                  <a:tcPr anchor="ctr"/>
                </a:tc>
                <a:tc>
                  <a:txBody>
                    <a:bodyPr/>
                    <a:lstStyle/>
                    <a:p>
                      <a:pPr algn="l"/>
                      <a:r>
                        <a:rPr lang="en-US" altLang="zh-CN" sz="1400" b="1" dirty="0"/>
                        <a:t>EA=R[</a:t>
                      </a:r>
                      <a:r>
                        <a:rPr lang="en-US" altLang="zh-CN" sz="1400" b="1" dirty="0" err="1"/>
                        <a:t>rs</a:t>
                      </a:r>
                      <a:r>
                        <a:rPr lang="en-US" altLang="zh-CN" sz="1400" b="1" dirty="0"/>
                        <a:t>]+</a:t>
                      </a:r>
                      <a:r>
                        <a:rPr lang="en-US" altLang="zh-CN" sz="1400" b="1" dirty="0" err="1"/>
                        <a:t>imm</a:t>
                      </a:r>
                      <a:endParaRPr lang="zh-CN" altLang="en-US" sz="1400" b="1" dirty="0"/>
                    </a:p>
                  </a:txBody>
                  <a:tcPr anchor="ctr"/>
                </a:tc>
                <a:tc>
                  <a:txBody>
                    <a:bodyPr/>
                    <a:lstStyle/>
                    <a:p>
                      <a:r>
                        <a:rPr lang="en-US" altLang="zh-CN" sz="1400" b="1" dirty="0" err="1"/>
                        <a:t>lw</a:t>
                      </a:r>
                      <a:r>
                        <a:rPr lang="en-US" altLang="zh-CN" sz="1400" b="1" dirty="0"/>
                        <a:t> </a:t>
                      </a:r>
                      <a:r>
                        <a:rPr lang="en-US" altLang="zh-CN" sz="1400" b="1" dirty="0" err="1"/>
                        <a:t>rt,</a:t>
                      </a:r>
                      <a:r>
                        <a:rPr lang="en-US" altLang="zh-CN" sz="1400" b="1" dirty="0" err="1">
                          <a:solidFill>
                            <a:srgbClr val="FF0000"/>
                          </a:solidFill>
                        </a:rPr>
                        <a:t>imm</a:t>
                      </a:r>
                      <a:r>
                        <a:rPr lang="en-US" altLang="zh-CN" sz="1400" b="1" dirty="0">
                          <a:solidFill>
                            <a:srgbClr val="FF0000"/>
                          </a:solidFill>
                        </a:rPr>
                        <a:t>(</a:t>
                      </a:r>
                      <a:r>
                        <a:rPr lang="en-US" altLang="zh-CN" sz="1400" b="1" dirty="0" err="1">
                          <a:solidFill>
                            <a:srgbClr val="FF0000"/>
                          </a:solidFill>
                        </a:rPr>
                        <a:t>rs</a:t>
                      </a:r>
                      <a:r>
                        <a:rPr lang="en-US" altLang="zh-CN" sz="1400" b="1" dirty="0">
                          <a:solidFill>
                            <a:srgbClr val="FF0000"/>
                          </a:solidFill>
                        </a:rPr>
                        <a:t>)</a:t>
                      </a:r>
                      <a:endParaRPr lang="zh-CN" altLang="en-US" sz="1400" b="1" dirty="0">
                        <a:solidFill>
                          <a:srgbClr val="FF0000"/>
                        </a:solidFill>
                      </a:endParaRPr>
                    </a:p>
                  </a:txBody>
                  <a:tcPr anchor="ctr"/>
                </a:tc>
                <a:extLst>
                  <a:ext uri="{0D108BD9-81ED-4DB2-BD59-A6C34878D82A}">
                    <a16:rowId xmlns:a16="http://schemas.microsoft.com/office/drawing/2014/main" val="1406973717"/>
                  </a:ext>
                </a:extLst>
              </a:tr>
              <a:tr h="370840">
                <a:tc>
                  <a:txBody>
                    <a:bodyPr/>
                    <a:lstStyle/>
                    <a:p>
                      <a:pPr algn="ctr"/>
                      <a:r>
                        <a:rPr lang="en-US" altLang="zh-CN" sz="1400" b="1" dirty="0"/>
                        <a:t>4</a:t>
                      </a:r>
                      <a:endParaRPr lang="zh-CN" altLang="en-US" sz="1400" b="1" dirty="0"/>
                    </a:p>
                  </a:txBody>
                  <a:tcPr anchor="ctr"/>
                </a:tc>
                <a:tc>
                  <a:txBody>
                    <a:bodyPr/>
                    <a:lstStyle/>
                    <a:p>
                      <a:r>
                        <a:rPr lang="zh-CN" altLang="en-US" sz="1400" b="1" dirty="0"/>
                        <a:t>相对寻址</a:t>
                      </a:r>
                    </a:p>
                  </a:txBody>
                  <a:tcPr anchor="ctr"/>
                </a:tc>
                <a:tc>
                  <a:txBody>
                    <a:bodyPr/>
                    <a:lstStyle/>
                    <a:p>
                      <a:pPr algn="l"/>
                      <a:r>
                        <a:rPr lang="en-US" altLang="zh-CN" sz="1400" b="1" dirty="0"/>
                        <a:t>EA=PC+4+Disp</a:t>
                      </a:r>
                      <a:endParaRPr lang="zh-CN" altLang="en-US" sz="1400" b="1" dirty="0"/>
                    </a:p>
                  </a:txBody>
                  <a:tcPr anchor="ctr"/>
                </a:tc>
                <a:tc>
                  <a:txBody>
                    <a:bodyPr/>
                    <a:lstStyle/>
                    <a:p>
                      <a:r>
                        <a:rPr lang="en-US" altLang="zh-CN" sz="1400" b="1" dirty="0" err="1"/>
                        <a:t>beq</a:t>
                      </a:r>
                      <a:r>
                        <a:rPr lang="en-US" altLang="zh-CN" sz="1400" b="1" dirty="0"/>
                        <a:t> </a:t>
                      </a:r>
                      <a:r>
                        <a:rPr lang="en-US" altLang="zh-CN" sz="1400" b="1" dirty="0" err="1"/>
                        <a:t>rs,rt,</a:t>
                      </a:r>
                      <a:r>
                        <a:rPr lang="en-US" altLang="zh-CN" sz="1400" b="1" dirty="0" err="1">
                          <a:solidFill>
                            <a:srgbClr val="FF0000"/>
                          </a:solidFill>
                        </a:rPr>
                        <a:t>imm</a:t>
                      </a:r>
                      <a:endParaRPr lang="zh-CN" altLang="en-US" sz="1400" b="1" dirty="0">
                        <a:solidFill>
                          <a:srgbClr val="FF0000"/>
                        </a:solidFill>
                      </a:endParaRPr>
                    </a:p>
                  </a:txBody>
                  <a:tcPr anchor="ctr"/>
                </a:tc>
                <a:extLst>
                  <a:ext uri="{0D108BD9-81ED-4DB2-BD59-A6C34878D82A}">
                    <a16:rowId xmlns:a16="http://schemas.microsoft.com/office/drawing/2014/main" val="3881007198"/>
                  </a:ext>
                </a:extLst>
              </a:tr>
              <a:tr h="370840">
                <a:tc>
                  <a:txBody>
                    <a:bodyPr/>
                    <a:lstStyle/>
                    <a:p>
                      <a:pPr algn="ctr"/>
                      <a:r>
                        <a:rPr lang="en-US" altLang="zh-CN" sz="1400" b="1" dirty="0"/>
                        <a:t>5</a:t>
                      </a:r>
                      <a:endParaRPr lang="zh-CN" altLang="en-US" sz="1400" b="1" dirty="0"/>
                    </a:p>
                  </a:txBody>
                  <a:tcPr anchor="ctr"/>
                </a:tc>
                <a:tc>
                  <a:txBody>
                    <a:bodyPr/>
                    <a:lstStyle/>
                    <a:p>
                      <a:r>
                        <a:rPr lang="zh-CN" altLang="en-US" sz="1400" b="1" dirty="0"/>
                        <a:t>伪直接寻址</a:t>
                      </a:r>
                    </a:p>
                  </a:txBody>
                  <a:tcPr anchor="ctr"/>
                </a:tc>
                <a:tc>
                  <a:txBody>
                    <a:bodyPr/>
                    <a:lstStyle/>
                    <a:p>
                      <a:pPr algn="l"/>
                      <a:r>
                        <a:rPr lang="en-US" altLang="zh-CN" sz="1400" b="1" dirty="0">
                          <a:highlight>
                            <a:srgbClr val="FFFF00"/>
                          </a:highlight>
                        </a:rPr>
                        <a:t>EA={(PC+4)</a:t>
                      </a:r>
                      <a:r>
                        <a:rPr lang="en-US" altLang="zh-CN" sz="1400" b="1" baseline="-25000" dirty="0">
                          <a:highlight>
                            <a:srgbClr val="FFFF00"/>
                          </a:highlight>
                        </a:rPr>
                        <a:t>31:28</a:t>
                      </a:r>
                      <a:r>
                        <a:rPr lang="en-US" altLang="zh-CN" sz="1400" b="1" dirty="0">
                          <a:highlight>
                            <a:srgbClr val="FFFF00"/>
                          </a:highlight>
                        </a:rPr>
                        <a:t>,address,00}</a:t>
                      </a:r>
                      <a:endParaRPr lang="zh-CN" altLang="en-US" sz="1400" b="1" dirty="0">
                        <a:highlight>
                          <a:srgbClr val="FFFF00"/>
                        </a:highlight>
                      </a:endParaRPr>
                    </a:p>
                  </a:txBody>
                  <a:tcPr anchor="ctr"/>
                </a:tc>
                <a:tc>
                  <a:txBody>
                    <a:bodyPr/>
                    <a:lstStyle/>
                    <a:p>
                      <a:r>
                        <a:rPr lang="en-US" altLang="zh-CN" sz="1400" b="1" dirty="0">
                          <a:solidFill>
                            <a:schemeClr val="tx1"/>
                          </a:solidFill>
                        </a:rPr>
                        <a:t>j</a:t>
                      </a:r>
                      <a:r>
                        <a:rPr lang="en-US" altLang="zh-CN" sz="1400" b="1" dirty="0">
                          <a:solidFill>
                            <a:srgbClr val="FF0000"/>
                          </a:solidFill>
                        </a:rPr>
                        <a:t> address</a:t>
                      </a:r>
                      <a:endParaRPr lang="zh-CN" altLang="en-US" sz="1400" b="1" dirty="0">
                        <a:solidFill>
                          <a:srgbClr val="FF0000"/>
                        </a:solidFill>
                      </a:endParaRPr>
                    </a:p>
                  </a:txBody>
                  <a:tcPr anchor="ctr"/>
                </a:tc>
                <a:extLst>
                  <a:ext uri="{0D108BD9-81ED-4DB2-BD59-A6C34878D82A}">
                    <a16:rowId xmlns:a16="http://schemas.microsoft.com/office/drawing/2014/main" val="2998736615"/>
                  </a:ext>
                </a:extLst>
              </a:tr>
            </a:tbl>
          </a:graphicData>
        </a:graphic>
      </p:graphicFrame>
      <p:sp>
        <p:nvSpPr>
          <p:cNvPr id="2" name="矩形 1">
            <a:extLst>
              <a:ext uri="{FF2B5EF4-FFF2-40B4-BE49-F238E27FC236}">
                <a16:creationId xmlns:a16="http://schemas.microsoft.com/office/drawing/2014/main" id="{6EE1E572-1430-4F4B-9FF5-911161ACAA90}"/>
              </a:ext>
            </a:extLst>
          </p:cNvPr>
          <p:cNvSpPr/>
          <p:nvPr/>
        </p:nvSpPr>
        <p:spPr>
          <a:xfrm>
            <a:off x="2771800" y="5980481"/>
            <a:ext cx="5112568" cy="523220"/>
          </a:xfrm>
          <a:prstGeom prst="rect">
            <a:avLst/>
          </a:prstGeom>
        </p:spPr>
        <p:txBody>
          <a:bodyPr wrap="square">
            <a:spAutoFit/>
          </a:bodyPr>
          <a:lstStyle/>
          <a:p>
            <a:r>
              <a:rPr lang="zh-CN" altLang="en-US" sz="1400" b="1" dirty="0">
                <a:highlight>
                  <a:srgbClr val="FFFF00"/>
                </a:highlight>
              </a:rPr>
              <a:t>无条件转移的目标地址由</a:t>
            </a:r>
            <a:r>
              <a:rPr lang="en-US" altLang="zh-CN" sz="1400" b="1" dirty="0">
                <a:highlight>
                  <a:srgbClr val="FFFF00"/>
                </a:highlight>
              </a:rPr>
              <a:t>PC+4</a:t>
            </a:r>
            <a:r>
              <a:rPr lang="zh-CN" altLang="en-US" sz="1400" b="1" dirty="0">
                <a:highlight>
                  <a:srgbClr val="FFFF00"/>
                </a:highlight>
              </a:rPr>
              <a:t>的高</a:t>
            </a:r>
            <a:r>
              <a:rPr lang="en-US" altLang="zh-CN" sz="1400" b="1" dirty="0">
                <a:highlight>
                  <a:srgbClr val="FFFF00"/>
                </a:highlight>
              </a:rPr>
              <a:t>4</a:t>
            </a:r>
            <a:r>
              <a:rPr lang="zh-CN" altLang="en-US" sz="1400" b="1" dirty="0">
                <a:highlight>
                  <a:srgbClr val="FFFF00"/>
                </a:highlight>
              </a:rPr>
              <a:t>位</a:t>
            </a:r>
            <a:r>
              <a:rPr lang="en-US" altLang="zh-CN" sz="1400" b="1" dirty="0">
                <a:highlight>
                  <a:srgbClr val="FFFF00"/>
                </a:highlight>
              </a:rPr>
              <a:t>(4bit)address</a:t>
            </a:r>
            <a:r>
              <a:rPr lang="zh-CN" altLang="en-US" sz="1400" b="1" dirty="0">
                <a:highlight>
                  <a:srgbClr val="FFFF00"/>
                </a:highlight>
              </a:rPr>
              <a:t>经左移</a:t>
            </a:r>
            <a:r>
              <a:rPr lang="en-US" altLang="zh-CN" sz="1400" b="1" dirty="0">
                <a:highlight>
                  <a:srgbClr val="FFFF00"/>
                </a:highlight>
              </a:rPr>
              <a:t>2</a:t>
            </a:r>
            <a:r>
              <a:rPr lang="zh-CN" altLang="en-US" sz="1400" b="1" dirty="0">
                <a:highlight>
                  <a:srgbClr val="FFFF00"/>
                </a:highlight>
              </a:rPr>
              <a:t>位后（</a:t>
            </a:r>
            <a:r>
              <a:rPr lang="en-US" altLang="zh-CN" sz="1400" b="1" dirty="0">
                <a:highlight>
                  <a:srgbClr val="FFFF00"/>
                </a:highlight>
              </a:rPr>
              <a:t>28bit</a:t>
            </a:r>
            <a:r>
              <a:rPr lang="zh-CN" altLang="en-US" sz="1400" b="1" dirty="0">
                <a:highlight>
                  <a:srgbClr val="FFFF00"/>
                </a:highlight>
              </a:rPr>
              <a:t>）的值拼接得到，即为</a:t>
            </a:r>
            <a:r>
              <a:rPr lang="en-US" altLang="zh-CN" sz="1400" b="1" dirty="0">
                <a:highlight>
                  <a:srgbClr val="FFFF00"/>
                </a:highlight>
              </a:rPr>
              <a:t>32bit</a:t>
            </a:r>
            <a:endParaRPr lang="zh-CN" altLang="en-US" sz="1400" dirty="0"/>
          </a:p>
        </p:txBody>
      </p:sp>
      <p:sp>
        <p:nvSpPr>
          <p:cNvPr id="3" name="箭头: 下 2">
            <a:extLst>
              <a:ext uri="{FF2B5EF4-FFF2-40B4-BE49-F238E27FC236}">
                <a16:creationId xmlns:a16="http://schemas.microsoft.com/office/drawing/2014/main" id="{7282D71B-9A47-443F-8493-F14D80DF1167}"/>
              </a:ext>
            </a:extLst>
          </p:cNvPr>
          <p:cNvSpPr/>
          <p:nvPr/>
        </p:nvSpPr>
        <p:spPr>
          <a:xfrm>
            <a:off x="4788024" y="5801359"/>
            <a:ext cx="288032" cy="1791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51687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525963"/>
          </a:xfrm>
        </p:spPr>
        <p:txBody>
          <a:bodyPr/>
          <a:lstStyle/>
          <a:p>
            <a:pPr eaLnBrk="1" hangingPunct="1"/>
            <a:r>
              <a:rPr lang="en-US" altLang="zh-CN" b="1" dirty="0">
                <a:ea typeface="黑体" panose="02010609060101010101" pitchFamily="49" charset="-122"/>
              </a:rPr>
              <a:t>5.7.4  RISC-V</a:t>
            </a:r>
            <a:r>
              <a:rPr lang="zh-CN" altLang="en-US" b="1" dirty="0">
                <a:ea typeface="黑体" panose="02010609060101010101" pitchFamily="49" charset="-122"/>
              </a:rPr>
              <a:t>指令系统</a:t>
            </a:r>
            <a:endParaRPr lang="en-US" altLang="zh-CN" b="1" dirty="0"/>
          </a:p>
          <a:p>
            <a:pPr lvl="1" eaLnBrk="1" hangingPunct="1"/>
            <a:endParaRPr lang="en-US" altLang="zh-CN" sz="2000" b="1" dirty="0"/>
          </a:p>
          <a:p>
            <a:pPr lvl="1" eaLnBrk="1" hangingPunct="1"/>
            <a:r>
              <a:rPr lang="en-US" altLang="zh-CN" sz="1400" b="1" dirty="0"/>
              <a:t>RISC-V</a:t>
            </a:r>
            <a:r>
              <a:rPr lang="zh-CN" altLang="en-US" sz="1400" b="1" dirty="0"/>
              <a:t>（发音：</a:t>
            </a:r>
            <a:r>
              <a:rPr lang="en-US" altLang="zh-CN" sz="1400" b="1" dirty="0"/>
              <a:t>RISC Five</a:t>
            </a:r>
            <a:r>
              <a:rPr lang="zh-CN" altLang="en-US" sz="1400" b="1" dirty="0"/>
              <a:t>）是</a:t>
            </a:r>
            <a:r>
              <a:rPr lang="zh-CN" altLang="en-US" sz="1400" b="1" dirty="0">
                <a:solidFill>
                  <a:srgbClr val="FF0000"/>
                </a:solidFill>
              </a:rPr>
              <a:t>第五代</a:t>
            </a:r>
            <a:r>
              <a:rPr lang="en-US" altLang="zh-CN" sz="1400" b="1" dirty="0">
                <a:solidFill>
                  <a:srgbClr val="FF0000"/>
                </a:solidFill>
              </a:rPr>
              <a:t>RISC</a:t>
            </a:r>
            <a:r>
              <a:rPr lang="zh-CN" altLang="en-US" sz="1400" b="1" dirty="0">
                <a:solidFill>
                  <a:srgbClr val="FF0000"/>
                </a:solidFill>
              </a:rPr>
              <a:t>指令系统</a:t>
            </a:r>
            <a:r>
              <a:rPr lang="zh-CN" altLang="en-US" sz="1400" b="1" dirty="0"/>
              <a:t>，其结合了</a:t>
            </a:r>
            <a:r>
              <a:rPr lang="en-US" altLang="zh-CN" sz="1400" b="1" dirty="0"/>
              <a:t>ARM</a:t>
            </a:r>
            <a:r>
              <a:rPr lang="zh-CN" altLang="en-US" sz="1400" b="1" dirty="0"/>
              <a:t>、</a:t>
            </a:r>
            <a:r>
              <a:rPr lang="en-US" altLang="zh-CN" sz="1400" b="1" dirty="0"/>
              <a:t>MIPS</a:t>
            </a:r>
            <a:r>
              <a:rPr lang="zh-CN" altLang="en-US" sz="1400" b="1" dirty="0"/>
              <a:t>等</a:t>
            </a:r>
            <a:r>
              <a:rPr lang="en-US" altLang="zh-CN" sz="1400" b="1" dirty="0"/>
              <a:t>RISC</a:t>
            </a:r>
            <a:r>
              <a:rPr lang="zh-CN" altLang="en-US" sz="1400" b="1" dirty="0"/>
              <a:t>指令系统的优势，是完全从零开始重新设计的一款开源指令系统，由</a:t>
            </a:r>
            <a:r>
              <a:rPr lang="en-US" altLang="zh-CN" sz="1400" b="1" dirty="0"/>
              <a:t>RISC-V</a:t>
            </a:r>
            <a:r>
              <a:rPr lang="zh-CN" altLang="en-US" sz="1400" b="1" dirty="0"/>
              <a:t>基金会负责运营</a:t>
            </a:r>
            <a:endParaRPr lang="en-US" altLang="zh-CN" sz="1400" b="1" dirty="0"/>
          </a:p>
          <a:p>
            <a:pPr lvl="1" eaLnBrk="1" hangingPunct="1"/>
            <a:endParaRPr lang="en-US" altLang="zh-CN" sz="1400" b="1" dirty="0"/>
          </a:p>
          <a:p>
            <a:pPr lvl="1" eaLnBrk="1" hangingPunct="1"/>
            <a:r>
              <a:rPr lang="en-US" altLang="zh-CN" sz="1400" b="1" dirty="0"/>
              <a:t>RISC-V</a:t>
            </a:r>
            <a:r>
              <a:rPr lang="zh-CN" altLang="en-US" sz="1400" b="1" dirty="0"/>
              <a:t>指令集采用</a:t>
            </a:r>
            <a:r>
              <a:rPr lang="zh-CN" altLang="en-US" sz="1400" b="1" dirty="0">
                <a:solidFill>
                  <a:srgbClr val="FF0000"/>
                </a:solidFill>
              </a:rPr>
              <a:t>模块化</a:t>
            </a:r>
            <a:r>
              <a:rPr lang="zh-CN" altLang="en-US" sz="1400" b="1" dirty="0"/>
              <a:t>的方式设计，包括</a:t>
            </a:r>
            <a:r>
              <a:rPr lang="en-US" altLang="zh-CN" sz="1400" b="1" dirty="0"/>
              <a:t>32</a:t>
            </a:r>
            <a:r>
              <a:rPr lang="zh-CN" altLang="en-US" sz="1400" b="1" dirty="0"/>
              <a:t>位指令集和</a:t>
            </a:r>
            <a:r>
              <a:rPr lang="en-US" altLang="zh-CN" sz="1400" b="1" dirty="0"/>
              <a:t>64</a:t>
            </a:r>
            <a:r>
              <a:rPr lang="zh-CN" altLang="en-US" sz="1400" b="1" dirty="0"/>
              <a:t>位指令集</a:t>
            </a:r>
            <a:endParaRPr lang="en-US" altLang="zh-CN" sz="1400" b="1" dirty="0"/>
          </a:p>
          <a:p>
            <a:pPr lvl="1" eaLnBrk="1" hangingPunct="1"/>
            <a:endParaRPr lang="en-US" altLang="zh-CN" sz="1400" b="1" dirty="0"/>
          </a:p>
          <a:p>
            <a:pPr lvl="1" eaLnBrk="1" hangingPunct="1"/>
            <a:r>
              <a:rPr lang="en-US" altLang="zh-CN" sz="1400" b="1" dirty="0"/>
              <a:t>32</a:t>
            </a:r>
            <a:r>
              <a:rPr lang="zh-CN" altLang="en-US" sz="1400" b="1" dirty="0"/>
              <a:t>位</a:t>
            </a:r>
            <a:r>
              <a:rPr lang="en-US" altLang="zh-CN" sz="1400" b="1" dirty="0"/>
              <a:t>RISC-V</a:t>
            </a:r>
            <a:r>
              <a:rPr lang="zh-CN" altLang="en-US" sz="1400" b="1" dirty="0"/>
              <a:t>指令集（</a:t>
            </a:r>
            <a:r>
              <a:rPr lang="en-US" altLang="zh-CN" sz="1400" b="1" dirty="0">
                <a:solidFill>
                  <a:srgbClr val="7030A0"/>
                </a:solidFill>
              </a:rPr>
              <a:t>RV32G</a:t>
            </a:r>
            <a:r>
              <a:rPr lang="zh-CN" altLang="en-US" sz="1400" b="1" dirty="0"/>
              <a:t>）包括核心指令集</a:t>
            </a:r>
            <a:r>
              <a:rPr lang="en-US" altLang="zh-CN" sz="1400" b="1" dirty="0">
                <a:solidFill>
                  <a:srgbClr val="FF0000"/>
                </a:solidFill>
              </a:rPr>
              <a:t>RV32I</a:t>
            </a:r>
            <a:r>
              <a:rPr lang="zh-CN" altLang="en-US" sz="1400" b="1" dirty="0"/>
              <a:t>，以及</a:t>
            </a:r>
            <a:r>
              <a:rPr lang="en-US" altLang="zh-CN" sz="1400" b="1" dirty="0"/>
              <a:t>4</a:t>
            </a:r>
            <a:r>
              <a:rPr lang="zh-CN" altLang="en-US" sz="1400" b="1" dirty="0"/>
              <a:t>个标准扩展集：</a:t>
            </a:r>
            <a:r>
              <a:rPr lang="en-US" altLang="zh-CN" sz="1400" b="1" dirty="0">
                <a:solidFill>
                  <a:srgbClr val="0070C0"/>
                </a:solidFill>
              </a:rPr>
              <a:t>RV32M</a:t>
            </a:r>
            <a:r>
              <a:rPr lang="zh-CN" altLang="en-US" sz="1400" b="1" dirty="0"/>
              <a:t>（乘除法）、</a:t>
            </a:r>
            <a:r>
              <a:rPr lang="en-US" altLang="zh-CN" sz="1400" b="1" dirty="0">
                <a:solidFill>
                  <a:srgbClr val="FF0000"/>
                </a:solidFill>
              </a:rPr>
              <a:t> </a:t>
            </a:r>
            <a:r>
              <a:rPr lang="en-US" altLang="zh-CN" sz="1400" b="1" dirty="0">
                <a:solidFill>
                  <a:srgbClr val="0070C0"/>
                </a:solidFill>
              </a:rPr>
              <a:t>RV32F</a:t>
            </a:r>
            <a:r>
              <a:rPr lang="zh-CN" altLang="en-US" sz="1400" b="1" dirty="0"/>
              <a:t>（单精度浮点数）、</a:t>
            </a:r>
            <a:r>
              <a:rPr lang="en-US" altLang="zh-CN" sz="1400" b="1" dirty="0">
                <a:solidFill>
                  <a:srgbClr val="0070C0"/>
                </a:solidFill>
              </a:rPr>
              <a:t> RV32D</a:t>
            </a:r>
            <a:r>
              <a:rPr lang="zh-CN" altLang="en-US" sz="1400" b="1" dirty="0"/>
              <a:t>（双精度浮点数）、</a:t>
            </a:r>
            <a:r>
              <a:rPr lang="en-US" altLang="zh-CN" sz="1400" b="1" dirty="0"/>
              <a:t> </a:t>
            </a:r>
            <a:r>
              <a:rPr lang="en-US" altLang="zh-CN" sz="1400" b="1" dirty="0">
                <a:solidFill>
                  <a:srgbClr val="0070C0"/>
                </a:solidFill>
              </a:rPr>
              <a:t>RV32A</a:t>
            </a:r>
            <a:r>
              <a:rPr lang="zh-CN" altLang="en-US" sz="1400" b="1" dirty="0"/>
              <a:t>（原子操作）</a:t>
            </a:r>
            <a:endParaRPr lang="en-US" altLang="zh-CN" sz="1400" b="1" dirty="0"/>
          </a:p>
          <a:p>
            <a:pPr lvl="1" eaLnBrk="1" hangingPunct="1"/>
            <a:endParaRPr lang="en-US" altLang="zh-CN" sz="1400" b="1" dirty="0"/>
          </a:p>
          <a:p>
            <a:pPr lvl="1" eaLnBrk="1" hangingPunct="1"/>
            <a:r>
              <a:rPr lang="zh-CN" altLang="en-US" sz="1400" b="1" dirty="0"/>
              <a:t>核心指令集</a:t>
            </a:r>
            <a:r>
              <a:rPr lang="en-US" altLang="zh-CN" sz="1400" b="1" dirty="0"/>
              <a:t>RV32I</a:t>
            </a:r>
            <a:r>
              <a:rPr lang="zh-CN" altLang="en-US" sz="1400" b="1" dirty="0"/>
              <a:t>：只有</a:t>
            </a:r>
            <a:r>
              <a:rPr lang="en-US" altLang="zh-CN" sz="1400" b="1" dirty="0"/>
              <a:t>47</a:t>
            </a:r>
            <a:r>
              <a:rPr lang="zh-CN" altLang="en-US" sz="1400" b="1" dirty="0"/>
              <a:t>条指令，其指令格式规整，易于硬件的实现</a:t>
            </a:r>
            <a:endParaRPr lang="en-US" altLang="zh-CN" sz="1400" b="1" dirty="0"/>
          </a:p>
          <a:p>
            <a:pPr lvl="1" eaLnBrk="1" hangingPunct="1"/>
            <a:endParaRPr lang="en-US" altLang="zh-CN" sz="1400" b="1" dirty="0"/>
          </a:p>
          <a:p>
            <a:pPr lvl="1" eaLnBrk="1" hangingPunct="1"/>
            <a:r>
              <a:rPr lang="en-US" altLang="zh-CN" sz="1400" b="1" dirty="0"/>
              <a:t>RISC-V</a:t>
            </a:r>
            <a:r>
              <a:rPr lang="zh-CN" altLang="en-US" sz="1400" b="1" dirty="0"/>
              <a:t>模块化的指令集设计方法，方便进行灵活定制与扩展，既可以用于嵌入式微处理器（</a:t>
            </a:r>
            <a:r>
              <a:rPr lang="en-US" altLang="zh-CN" sz="1400" b="1" dirty="0"/>
              <a:t>MCU</a:t>
            </a:r>
            <a:r>
              <a:rPr lang="zh-CN" altLang="en-US" sz="1400" b="1" dirty="0"/>
              <a:t>），也适合构造服务器、家用电器、工业控制以及传感器中的微处理器（</a:t>
            </a:r>
            <a:r>
              <a:rPr lang="en-US" altLang="zh-CN" sz="1400" b="1" dirty="0"/>
              <a:t>CPU</a:t>
            </a:r>
            <a:r>
              <a:rPr lang="zh-CN" altLang="en-US" sz="1400" b="1" dirty="0"/>
              <a:t>）</a:t>
            </a:r>
            <a:endParaRPr lang="en-US" altLang="zh-CN" sz="1400" b="1" dirty="0"/>
          </a:p>
          <a:p>
            <a:pPr lvl="1" eaLnBrk="1" hangingPunct="1"/>
            <a:endParaRPr lang="en-US" altLang="zh-CN" sz="1400" b="1" dirty="0"/>
          </a:p>
          <a:p>
            <a:pPr lvl="1" eaLnBrk="1" hangingPunct="1"/>
            <a:r>
              <a:rPr lang="zh-CN" altLang="en-US" sz="1400" b="1" dirty="0"/>
              <a:t>阿里巴巴旗下的</a:t>
            </a:r>
            <a:r>
              <a:rPr lang="zh-CN" altLang="en-US" sz="1400" b="1" dirty="0">
                <a:solidFill>
                  <a:srgbClr val="FF0000"/>
                </a:solidFill>
              </a:rPr>
              <a:t>平头哥</a:t>
            </a:r>
            <a:r>
              <a:rPr lang="zh-CN" altLang="en-US" sz="1400" b="1" dirty="0"/>
              <a:t>半导体有限公司的</a:t>
            </a:r>
            <a:r>
              <a:rPr lang="zh-CN" altLang="en-US" sz="1400" b="1" dirty="0">
                <a:solidFill>
                  <a:srgbClr val="FF0000"/>
                </a:solidFill>
              </a:rPr>
              <a:t>玄铁处理器</a:t>
            </a:r>
            <a:r>
              <a:rPr lang="zh-CN" altLang="en-US" sz="1400" b="1" dirty="0"/>
              <a:t>就采用了</a:t>
            </a:r>
            <a:r>
              <a:rPr lang="en-US" altLang="zh-CN" sz="1400" b="1" dirty="0"/>
              <a:t>RISC-V</a:t>
            </a:r>
            <a:r>
              <a:rPr lang="zh-CN" altLang="en-US" sz="1400" b="1" dirty="0"/>
              <a:t>架构</a:t>
            </a:r>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400" b="1" dirty="0"/>
          </a:p>
          <a:p>
            <a:pPr lvl="1" eaLnBrk="1" hangingPunct="1"/>
            <a:endParaRPr lang="en-US" altLang="zh-CN" sz="1600" b="1" dirty="0"/>
          </a:p>
          <a:p>
            <a:pPr lvl="2" eaLnBrk="1" hangingPunct="1"/>
            <a:endParaRPr lang="en-US" altLang="zh-CN" sz="1600" b="1" dirty="0"/>
          </a:p>
        </p:txBody>
      </p:sp>
      <p:pic>
        <p:nvPicPr>
          <p:cNvPr id="7170" name="Picture 2">
            <a:extLst>
              <a:ext uri="{FF2B5EF4-FFF2-40B4-BE49-F238E27FC236}">
                <a16:creationId xmlns:a16="http://schemas.microsoft.com/office/drawing/2014/main" id="{12BCD0BC-2B3B-4163-BCFE-3525460EDD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725144"/>
            <a:ext cx="2620715" cy="2052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482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281D0-3B63-448E-8735-80D2CB6A8BEC}"/>
              </a:ext>
            </a:extLst>
          </p:cNvPr>
          <p:cNvSpPr>
            <a:spLocks noGrp="1"/>
          </p:cNvSpPr>
          <p:nvPr>
            <p:ph type="title"/>
          </p:nvPr>
        </p:nvSpPr>
        <p:spPr/>
        <p:txBody>
          <a:bodyPr/>
          <a:lstStyle/>
          <a:p>
            <a:r>
              <a:rPr lang="en-US" altLang="zh-CN" sz="4000" b="1" dirty="0">
                <a:latin typeface="+mn-lt"/>
                <a:ea typeface="黑体" panose="02010609060101010101" pitchFamily="49" charset="-122"/>
                <a:cs typeface="+mn-cs"/>
              </a:rPr>
              <a:t>RISC-V</a:t>
            </a:r>
            <a:r>
              <a:rPr lang="zh-CN" altLang="en-US" sz="4000" b="1" dirty="0">
                <a:latin typeface="+mn-lt"/>
                <a:ea typeface="黑体" panose="02010609060101010101" pitchFamily="49" charset="-122"/>
                <a:cs typeface="+mn-cs"/>
              </a:rPr>
              <a:t>基金会（</a:t>
            </a:r>
            <a:r>
              <a:rPr lang="en-US" altLang="zh-CN" sz="4000" b="1" dirty="0">
                <a:latin typeface="+mn-lt"/>
                <a:ea typeface="黑体" panose="02010609060101010101" pitchFamily="49" charset="-122"/>
                <a:cs typeface="+mn-cs"/>
              </a:rPr>
              <a:t> https://riscv.org/</a:t>
            </a:r>
            <a:r>
              <a:rPr lang="zh-CN" altLang="en-US" sz="4000" b="1" dirty="0">
                <a:latin typeface="+mn-lt"/>
                <a:ea typeface="黑体" panose="02010609060101010101" pitchFamily="49" charset="-122"/>
                <a:cs typeface="+mn-cs"/>
              </a:rPr>
              <a:t>）</a:t>
            </a:r>
          </a:p>
        </p:txBody>
      </p:sp>
      <p:pic>
        <p:nvPicPr>
          <p:cNvPr id="5" name="图片 4">
            <a:extLst>
              <a:ext uri="{FF2B5EF4-FFF2-40B4-BE49-F238E27FC236}">
                <a16:creationId xmlns:a16="http://schemas.microsoft.com/office/drawing/2014/main" id="{D5CBC946-F297-4719-BB3B-75661733BE5B}"/>
              </a:ext>
            </a:extLst>
          </p:cNvPr>
          <p:cNvPicPr>
            <a:picLocks noChangeAspect="1"/>
          </p:cNvPicPr>
          <p:nvPr/>
        </p:nvPicPr>
        <p:blipFill>
          <a:blip r:embed="rId2"/>
          <a:stretch>
            <a:fillRect/>
          </a:stretch>
        </p:blipFill>
        <p:spPr>
          <a:xfrm>
            <a:off x="1115616" y="1700808"/>
            <a:ext cx="7020272" cy="4711217"/>
          </a:xfrm>
          <a:prstGeom prst="rect">
            <a:avLst/>
          </a:prstGeom>
        </p:spPr>
      </p:pic>
    </p:spTree>
    <p:extLst>
      <p:ext uri="{BB962C8B-B14F-4D97-AF65-F5344CB8AC3E}">
        <p14:creationId xmlns:p14="http://schemas.microsoft.com/office/powerpoint/2010/main" val="13582461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1F73A-5409-44AA-9BF5-D3151EE82662}"/>
              </a:ext>
            </a:extLst>
          </p:cNvPr>
          <p:cNvSpPr>
            <a:spLocks noGrp="1"/>
          </p:cNvSpPr>
          <p:nvPr>
            <p:ph type="title"/>
          </p:nvPr>
        </p:nvSpPr>
        <p:spPr/>
        <p:txBody>
          <a:bodyPr/>
          <a:lstStyle/>
          <a:p>
            <a:r>
              <a:rPr lang="zh-CN" altLang="en-US" b="1" dirty="0">
                <a:latin typeface="+mn-lt"/>
                <a:ea typeface="黑体" panose="02010609060101010101" pitchFamily="49" charset="-122"/>
                <a:cs typeface="+mn-cs"/>
              </a:rPr>
              <a:t>平头哥和玄铁</a:t>
            </a:r>
          </a:p>
        </p:txBody>
      </p:sp>
      <p:sp>
        <p:nvSpPr>
          <p:cNvPr id="3" name="内容占位符 2">
            <a:extLst>
              <a:ext uri="{FF2B5EF4-FFF2-40B4-BE49-F238E27FC236}">
                <a16:creationId xmlns:a16="http://schemas.microsoft.com/office/drawing/2014/main" id="{CF85E110-3C9A-4283-9F0F-9E3FEBA3D830}"/>
              </a:ext>
            </a:extLst>
          </p:cNvPr>
          <p:cNvSpPr>
            <a:spLocks noGrp="1"/>
          </p:cNvSpPr>
          <p:nvPr>
            <p:ph idx="1"/>
          </p:nvPr>
        </p:nvSpPr>
        <p:spPr/>
        <p:txBody>
          <a:bodyPr/>
          <a:lstStyle/>
          <a:p>
            <a:pPr algn="just"/>
            <a:r>
              <a:rPr lang="zh-CN" altLang="en-US" sz="1800" b="1" dirty="0">
                <a:solidFill>
                  <a:srgbClr val="FF0000"/>
                </a:solidFill>
              </a:rPr>
              <a:t>平头哥</a:t>
            </a:r>
            <a:r>
              <a:rPr lang="zh-CN" altLang="en-US" sz="1800" b="1" dirty="0"/>
              <a:t>半导体有限公司于</a:t>
            </a:r>
            <a:r>
              <a:rPr lang="en-US" altLang="zh-CN" sz="1800" b="1" dirty="0"/>
              <a:t>2018</a:t>
            </a:r>
            <a:r>
              <a:rPr lang="zh-CN" altLang="en-US" sz="1800" b="1" dirty="0"/>
              <a:t>年</a:t>
            </a:r>
            <a:r>
              <a:rPr lang="en-US" altLang="zh-CN" sz="1800" b="1" dirty="0"/>
              <a:t>10</a:t>
            </a:r>
            <a:r>
              <a:rPr lang="zh-CN" altLang="en-US" sz="1800" b="1" dirty="0"/>
              <a:t>月</a:t>
            </a:r>
            <a:r>
              <a:rPr lang="en-US" altLang="zh-CN" sz="1800" b="1" dirty="0"/>
              <a:t>31</a:t>
            </a:r>
            <a:r>
              <a:rPr lang="zh-CN" altLang="en-US" sz="1800" b="1" dirty="0"/>
              <a:t>日成立，法定代表人刘湘雯，是阿里巴巴旗下半导体公司。</a:t>
            </a:r>
            <a:r>
              <a:rPr lang="en-US" altLang="zh-CN" sz="1800" b="1" dirty="0"/>
              <a:t>2019</a:t>
            </a:r>
            <a:r>
              <a:rPr lang="zh-CN" altLang="en-US" sz="1800" b="1" dirty="0"/>
              <a:t>年</a:t>
            </a:r>
            <a:r>
              <a:rPr lang="en-US" altLang="zh-CN" sz="1800" b="1" dirty="0"/>
              <a:t>9</a:t>
            </a:r>
            <a:r>
              <a:rPr lang="zh-CN" altLang="en-US" sz="1800" b="1" dirty="0"/>
              <a:t>月</a:t>
            </a:r>
            <a:r>
              <a:rPr lang="en-US" altLang="zh-CN" sz="1800" b="1" dirty="0"/>
              <a:t>25</a:t>
            </a:r>
            <a:r>
              <a:rPr lang="zh-CN" altLang="en-US" sz="1800" b="1" dirty="0"/>
              <a:t>日，阿里巴巴在</a:t>
            </a:r>
            <a:r>
              <a:rPr lang="en-US" altLang="zh-CN" sz="1800" b="1" dirty="0"/>
              <a:t>2019</a:t>
            </a:r>
            <a:r>
              <a:rPr lang="zh-CN" altLang="en-US" sz="1800" b="1" dirty="0"/>
              <a:t>云栖大会上正式对外发布含光</a:t>
            </a:r>
            <a:r>
              <a:rPr lang="en-US" altLang="zh-CN" sz="1800" b="1" dirty="0"/>
              <a:t>800AI</a:t>
            </a:r>
            <a:r>
              <a:rPr lang="zh-CN" altLang="en-US" sz="1800" b="1" dirty="0"/>
              <a:t>芯片。平头哥半导体将打造面向汽车、家电、工业等诸多行业领域的智联网芯片平台。前期由阿里扶持，后期平头哥将会独立化运作，自负盈亏。</a:t>
            </a:r>
            <a:endParaRPr lang="en-US" altLang="zh-CN" sz="1800" b="1" dirty="0"/>
          </a:p>
          <a:p>
            <a:pPr algn="just"/>
            <a:endParaRPr lang="zh-CN" altLang="en-US" sz="1800" b="1" dirty="0"/>
          </a:p>
          <a:p>
            <a:pPr algn="just"/>
            <a:r>
              <a:rPr lang="zh-CN" altLang="en-US" sz="1800" b="1" dirty="0">
                <a:solidFill>
                  <a:srgbClr val="FF0000"/>
                </a:solidFill>
              </a:rPr>
              <a:t>玄铁</a:t>
            </a:r>
            <a:r>
              <a:rPr lang="en-US" altLang="zh-CN" sz="1800" b="1" dirty="0">
                <a:solidFill>
                  <a:srgbClr val="FF0000"/>
                </a:solidFill>
              </a:rPr>
              <a:t>910</a:t>
            </a:r>
            <a:r>
              <a:rPr lang="zh-CN" altLang="en-US" sz="1800" b="1" dirty="0"/>
              <a:t>是平头哥发布的基于</a:t>
            </a:r>
            <a:r>
              <a:rPr lang="en-US" altLang="zh-CN" sz="1800" b="1" dirty="0"/>
              <a:t>RISC-V</a:t>
            </a:r>
            <a:r>
              <a:rPr lang="zh-CN" altLang="en-US" sz="1800" b="1" dirty="0"/>
              <a:t>的处理器</a:t>
            </a:r>
            <a:r>
              <a:rPr lang="en-US" altLang="zh-CN" sz="1800" b="1" dirty="0"/>
              <a:t>IP</a:t>
            </a:r>
            <a:r>
              <a:rPr lang="zh-CN" altLang="en-US" sz="1800" b="1" dirty="0"/>
              <a:t>核，开发者可以免费下载</a:t>
            </a:r>
            <a:r>
              <a:rPr lang="en-US" altLang="zh-CN" sz="1800" b="1" dirty="0"/>
              <a:t>FPGA</a:t>
            </a:r>
            <a:r>
              <a:rPr lang="zh-CN" altLang="en-US" sz="1800" b="1" dirty="0"/>
              <a:t>代码，开展芯片原型设计架构创新。</a:t>
            </a:r>
            <a:r>
              <a:rPr lang="en-US" altLang="zh-CN" sz="1800" b="1" dirty="0"/>
              <a:t>2019</a:t>
            </a:r>
            <a:r>
              <a:rPr lang="zh-CN" altLang="en-US" sz="1800" b="1" dirty="0"/>
              <a:t>年</a:t>
            </a:r>
            <a:r>
              <a:rPr lang="en-US" altLang="zh-CN" sz="1800" b="1" dirty="0"/>
              <a:t>7</a:t>
            </a:r>
            <a:r>
              <a:rPr lang="zh-CN" altLang="en-US" sz="1800" b="1" dirty="0"/>
              <a:t>月</a:t>
            </a:r>
            <a:r>
              <a:rPr lang="en-US" altLang="zh-CN" sz="1800" b="1" dirty="0"/>
              <a:t>25</a:t>
            </a:r>
            <a:r>
              <a:rPr lang="zh-CN" altLang="en-US" sz="1800" b="1" dirty="0"/>
              <a:t>日，平头哥首个产品玄铁</a:t>
            </a:r>
            <a:r>
              <a:rPr lang="en-US" altLang="zh-CN" sz="1800" b="1" dirty="0"/>
              <a:t>910</a:t>
            </a:r>
            <a:r>
              <a:rPr lang="zh-CN" altLang="en-US" sz="1800" b="1" dirty="0"/>
              <a:t>正式发布。</a:t>
            </a:r>
          </a:p>
          <a:p>
            <a:endParaRPr lang="zh-CN" altLang="en-US" sz="2800" dirty="0"/>
          </a:p>
        </p:txBody>
      </p:sp>
      <p:pic>
        <p:nvPicPr>
          <p:cNvPr id="4098" name="Picture 2">
            <a:extLst>
              <a:ext uri="{FF2B5EF4-FFF2-40B4-BE49-F238E27FC236}">
                <a16:creationId xmlns:a16="http://schemas.microsoft.com/office/drawing/2014/main" id="{03918476-DCE4-4E13-BFE4-F1B8F954A8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4547440"/>
            <a:ext cx="4427984" cy="20064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FD3B984-8D82-4C35-A5A2-22A740DCEF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4547440"/>
            <a:ext cx="3570293" cy="2006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053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60648"/>
            <a:ext cx="8229600" cy="4525963"/>
          </a:xfrm>
        </p:spPr>
        <p:txBody>
          <a:bodyPr/>
          <a:lstStyle/>
          <a:p>
            <a:pPr lvl="1" eaLnBrk="1" hangingPunct="1"/>
            <a:r>
              <a:rPr lang="en-US" altLang="zh-CN" sz="2000" b="1" dirty="0"/>
              <a:t>1</a:t>
            </a:r>
            <a:r>
              <a:rPr lang="zh-CN" altLang="en-US" sz="2000" b="1" dirty="0"/>
              <a:t>、</a:t>
            </a:r>
            <a:r>
              <a:rPr lang="en-US" altLang="zh-CN" sz="2000" b="1" dirty="0"/>
              <a:t>RISC-V</a:t>
            </a:r>
            <a:r>
              <a:rPr lang="zh-CN" altLang="en-US" sz="2000" b="1" dirty="0"/>
              <a:t>通用寄存器</a:t>
            </a:r>
            <a:endParaRPr lang="en-US" altLang="zh-CN" sz="1600" b="1" dirty="0"/>
          </a:p>
          <a:p>
            <a:pPr lvl="2" eaLnBrk="1" hangingPunct="1"/>
            <a:endParaRPr lang="en-US" altLang="zh-CN" sz="1200" b="1" dirty="0"/>
          </a:p>
          <a:p>
            <a:pPr lvl="2" eaLnBrk="1" hangingPunct="1"/>
            <a:r>
              <a:rPr lang="en-US" altLang="zh-CN" sz="1400" b="1" dirty="0"/>
              <a:t>32</a:t>
            </a:r>
            <a:r>
              <a:rPr lang="zh-CN" altLang="en-US" sz="1400" b="1" dirty="0"/>
              <a:t>个</a:t>
            </a:r>
            <a:r>
              <a:rPr lang="en-US" altLang="zh-CN" sz="1400" b="1" dirty="0"/>
              <a:t>32</a:t>
            </a:r>
            <a:r>
              <a:rPr lang="zh-CN" altLang="en-US" sz="1400" b="1" dirty="0"/>
              <a:t>位的通用寄存器：</a:t>
            </a:r>
            <a:r>
              <a:rPr lang="en-US" altLang="zh-CN" sz="1400" b="1" dirty="0">
                <a:solidFill>
                  <a:srgbClr val="FF0000"/>
                </a:solidFill>
              </a:rPr>
              <a:t>x0</a:t>
            </a:r>
            <a:r>
              <a:rPr lang="zh-CN" altLang="en-US" sz="1400" b="1" dirty="0">
                <a:solidFill>
                  <a:srgbClr val="FF0000"/>
                </a:solidFill>
                <a:latin typeface="等线" panose="02010600030101010101" pitchFamily="2" charset="-122"/>
                <a:ea typeface="等线" panose="02010600030101010101" pitchFamily="2" charset="-122"/>
              </a:rPr>
              <a:t>～</a:t>
            </a:r>
            <a:r>
              <a:rPr lang="en-US" altLang="zh-CN" sz="1400" b="1" dirty="0">
                <a:solidFill>
                  <a:srgbClr val="FF0000"/>
                </a:solidFill>
                <a:latin typeface="等线" panose="02010600030101010101" pitchFamily="2" charset="-122"/>
                <a:ea typeface="等线" panose="02010600030101010101" pitchFamily="2" charset="-122"/>
              </a:rPr>
              <a:t>x</a:t>
            </a:r>
            <a:r>
              <a:rPr lang="en-US" altLang="zh-CN" sz="1400" b="1" dirty="0">
                <a:solidFill>
                  <a:srgbClr val="FF0000"/>
                </a:solidFill>
              </a:rPr>
              <a:t>31</a:t>
            </a:r>
            <a:r>
              <a:rPr lang="zh-CN" altLang="en-US" sz="1400" b="1" dirty="0"/>
              <a:t>；也可以表示为：</a:t>
            </a:r>
            <a:r>
              <a:rPr lang="en-US" altLang="zh-CN" sz="1400" b="1" dirty="0"/>
              <a:t>zero</a:t>
            </a:r>
            <a:r>
              <a:rPr lang="zh-CN" altLang="en-US" sz="1400" b="1" dirty="0"/>
              <a:t>、</a:t>
            </a:r>
            <a:r>
              <a:rPr lang="en-US" altLang="zh-CN" sz="1400" b="1" dirty="0" err="1"/>
              <a:t>ra</a:t>
            </a:r>
            <a:r>
              <a:rPr lang="zh-CN" altLang="en-US" sz="1400" b="1" dirty="0"/>
              <a:t>、</a:t>
            </a:r>
            <a:r>
              <a:rPr lang="en-US" altLang="zh-CN" sz="1400" b="1" dirty="0"/>
              <a:t>……</a:t>
            </a:r>
            <a:r>
              <a:rPr lang="zh-CN" altLang="en-US" sz="1400" b="1" dirty="0"/>
              <a:t>、</a:t>
            </a:r>
            <a:r>
              <a:rPr lang="en-US" altLang="zh-CN" sz="1400" b="1" dirty="0"/>
              <a:t>t6</a:t>
            </a:r>
            <a:r>
              <a:rPr lang="zh-CN" altLang="en-US" sz="1400" b="1" dirty="0"/>
              <a:t>；见表</a:t>
            </a:r>
            <a:r>
              <a:rPr lang="en-US" altLang="zh-CN" sz="1400" b="1" dirty="0"/>
              <a:t>5.12</a:t>
            </a:r>
          </a:p>
          <a:p>
            <a:pPr lvl="2" eaLnBrk="1" hangingPunct="1"/>
            <a:endParaRPr lang="en-US" altLang="zh-CN" sz="1400" b="1" dirty="0"/>
          </a:p>
          <a:p>
            <a:pPr lvl="2" eaLnBrk="1" hangingPunct="1"/>
            <a:endParaRPr lang="en-US" altLang="zh-CN" sz="1400" b="1" dirty="0"/>
          </a:p>
        </p:txBody>
      </p:sp>
      <p:sp>
        <p:nvSpPr>
          <p:cNvPr id="8" name="文本框 7">
            <a:extLst>
              <a:ext uri="{FF2B5EF4-FFF2-40B4-BE49-F238E27FC236}">
                <a16:creationId xmlns:a16="http://schemas.microsoft.com/office/drawing/2014/main" id="{0D576DC1-E9D7-4E0E-A27D-9A770BB9D38C}"/>
              </a:ext>
            </a:extLst>
          </p:cNvPr>
          <p:cNvSpPr txBox="1"/>
          <p:nvPr/>
        </p:nvSpPr>
        <p:spPr>
          <a:xfrm>
            <a:off x="3275856" y="1772816"/>
            <a:ext cx="2394012" cy="307777"/>
          </a:xfrm>
          <a:prstGeom prst="rect">
            <a:avLst/>
          </a:prstGeom>
          <a:noFill/>
        </p:spPr>
        <p:txBody>
          <a:bodyPr wrap="square">
            <a:spAutoFit/>
          </a:bodyPr>
          <a:lstStyle/>
          <a:p>
            <a:r>
              <a:rPr lang="zh-CN" altLang="en-US" sz="1400" b="1" dirty="0"/>
              <a:t>表</a:t>
            </a:r>
            <a:r>
              <a:rPr lang="en-US" altLang="zh-CN" sz="1400" b="1" dirty="0"/>
              <a:t>5.12    RISC-V</a:t>
            </a:r>
            <a:r>
              <a:rPr lang="zh-CN" altLang="en-US" sz="1400" b="1" dirty="0"/>
              <a:t>的通用寄存器</a:t>
            </a:r>
            <a:endParaRPr lang="zh-CN" altLang="en-US" sz="1400" dirty="0"/>
          </a:p>
        </p:txBody>
      </p:sp>
      <p:graphicFrame>
        <p:nvGraphicFramePr>
          <p:cNvPr id="6" name="表格 4">
            <a:extLst>
              <a:ext uri="{FF2B5EF4-FFF2-40B4-BE49-F238E27FC236}">
                <a16:creationId xmlns:a16="http://schemas.microsoft.com/office/drawing/2014/main" id="{82264236-D2C0-483B-81A8-2EDBEC9C6020}"/>
              </a:ext>
            </a:extLst>
          </p:cNvPr>
          <p:cNvGraphicFramePr>
            <a:graphicFrameLocks noGrp="1"/>
          </p:cNvGraphicFramePr>
          <p:nvPr>
            <p:extLst>
              <p:ext uri="{D42A27DB-BD31-4B8C-83A1-F6EECF244321}">
                <p14:modId xmlns:p14="http://schemas.microsoft.com/office/powerpoint/2010/main" val="3092643463"/>
              </p:ext>
            </p:extLst>
          </p:nvPr>
        </p:nvGraphicFramePr>
        <p:xfrm>
          <a:off x="251520" y="2296617"/>
          <a:ext cx="8640960" cy="3749040"/>
        </p:xfrm>
        <a:graphic>
          <a:graphicData uri="http://schemas.openxmlformats.org/drawingml/2006/table">
            <a:tbl>
              <a:tblPr firstRow="1" bandRow="1">
                <a:tableStyleId>{5C22544A-7EE6-4342-B048-85BDC9FD1C3A}</a:tableStyleId>
              </a:tblPr>
              <a:tblGrid>
                <a:gridCol w="900102">
                  <a:extLst>
                    <a:ext uri="{9D8B030D-6E8A-4147-A177-3AD203B41FA5}">
                      <a16:colId xmlns:a16="http://schemas.microsoft.com/office/drawing/2014/main" val="3419047584"/>
                    </a:ext>
                  </a:extLst>
                </a:gridCol>
                <a:gridCol w="1343224">
                  <a:extLst>
                    <a:ext uri="{9D8B030D-6E8A-4147-A177-3AD203B41FA5}">
                      <a16:colId xmlns:a16="http://schemas.microsoft.com/office/drawing/2014/main" val="1077397420"/>
                    </a:ext>
                  </a:extLst>
                </a:gridCol>
                <a:gridCol w="2575669">
                  <a:extLst>
                    <a:ext uri="{9D8B030D-6E8A-4147-A177-3AD203B41FA5}">
                      <a16:colId xmlns:a16="http://schemas.microsoft.com/office/drawing/2014/main" val="3871254485"/>
                    </a:ext>
                  </a:extLst>
                </a:gridCol>
                <a:gridCol w="3821965">
                  <a:extLst>
                    <a:ext uri="{9D8B030D-6E8A-4147-A177-3AD203B41FA5}">
                      <a16:colId xmlns:a16="http://schemas.microsoft.com/office/drawing/2014/main" val="2525921980"/>
                    </a:ext>
                  </a:extLst>
                </a:gridCol>
              </a:tblGrid>
              <a:tr h="216431">
                <a:tc>
                  <a:txBody>
                    <a:bodyPr/>
                    <a:lstStyle/>
                    <a:p>
                      <a:pPr algn="ctr"/>
                      <a:r>
                        <a:rPr lang="zh-CN" altLang="en-US" sz="1200" b="1" dirty="0">
                          <a:latin typeface="+mn-lt"/>
                        </a:rPr>
                        <a:t>编号</a:t>
                      </a:r>
                    </a:p>
                  </a:txBody>
                  <a:tcPr anchor="ctr"/>
                </a:tc>
                <a:tc>
                  <a:txBody>
                    <a:bodyPr/>
                    <a:lstStyle/>
                    <a:p>
                      <a:pPr algn="ctr"/>
                      <a:r>
                        <a:rPr lang="zh-CN" altLang="en-US" sz="1200" b="1" dirty="0">
                          <a:latin typeface="+mn-lt"/>
                        </a:rPr>
                        <a:t>助记符</a:t>
                      </a:r>
                    </a:p>
                  </a:txBody>
                  <a:tcPr anchor="ctr"/>
                </a:tc>
                <a:tc>
                  <a:txBody>
                    <a:bodyPr/>
                    <a:lstStyle/>
                    <a:p>
                      <a:pPr algn="ctr"/>
                      <a:r>
                        <a:rPr lang="zh-CN" altLang="en-US" sz="1200" b="1" dirty="0">
                          <a:latin typeface="+mn-lt"/>
                        </a:rPr>
                        <a:t>英文全称</a:t>
                      </a:r>
                    </a:p>
                  </a:txBody>
                  <a:tcPr anchor="ctr"/>
                </a:tc>
                <a:tc>
                  <a:txBody>
                    <a:bodyPr/>
                    <a:lstStyle/>
                    <a:p>
                      <a:pPr algn="ctr"/>
                      <a:r>
                        <a:rPr lang="zh-CN" altLang="en-US" sz="1200" b="1" dirty="0">
                          <a:latin typeface="+mn-lt"/>
                        </a:rPr>
                        <a:t>功能描述</a:t>
                      </a:r>
                    </a:p>
                  </a:txBody>
                  <a:tcPr anchor="ctr"/>
                </a:tc>
                <a:extLst>
                  <a:ext uri="{0D108BD9-81ED-4DB2-BD59-A6C34878D82A}">
                    <a16:rowId xmlns:a16="http://schemas.microsoft.com/office/drawing/2014/main" val="908326730"/>
                  </a:ext>
                </a:extLst>
              </a:tr>
              <a:tr h="216431">
                <a:tc>
                  <a:txBody>
                    <a:bodyPr/>
                    <a:lstStyle/>
                    <a:p>
                      <a:pPr algn="ctr"/>
                      <a:r>
                        <a:rPr lang="en-US" altLang="zh-CN" sz="1200" b="1" dirty="0">
                          <a:latin typeface="+mn-lt"/>
                        </a:rPr>
                        <a:t>x0</a:t>
                      </a:r>
                      <a:endParaRPr lang="zh-CN" altLang="en-US" sz="1200" b="1" dirty="0">
                        <a:latin typeface="+mn-lt"/>
                      </a:endParaRPr>
                    </a:p>
                  </a:txBody>
                  <a:tcPr anchor="ctr"/>
                </a:tc>
                <a:tc>
                  <a:txBody>
                    <a:bodyPr/>
                    <a:lstStyle/>
                    <a:p>
                      <a:pPr algn="ctr"/>
                      <a:r>
                        <a:rPr lang="en-US" altLang="zh-CN" sz="1200" b="1" dirty="0">
                          <a:latin typeface="+mn-lt"/>
                        </a:rPr>
                        <a:t>zero</a:t>
                      </a:r>
                      <a:endParaRPr lang="zh-CN" altLang="en-US" sz="1200" b="1" dirty="0">
                        <a:latin typeface="+mn-lt"/>
                      </a:endParaRPr>
                    </a:p>
                  </a:txBody>
                  <a:tcPr anchor="ctr"/>
                </a:tc>
                <a:tc>
                  <a:txBody>
                    <a:bodyPr/>
                    <a:lstStyle/>
                    <a:p>
                      <a:pPr algn="l"/>
                      <a:r>
                        <a:rPr lang="en-US" altLang="zh-CN" sz="1200" b="1" dirty="0">
                          <a:latin typeface="+mn-lt"/>
                        </a:rPr>
                        <a:t>zero</a:t>
                      </a:r>
                      <a:endParaRPr lang="zh-CN" altLang="en-US" sz="1200" b="1" dirty="0">
                        <a:latin typeface="+mn-lt"/>
                      </a:endParaRPr>
                    </a:p>
                  </a:txBody>
                  <a:tcPr anchor="ctr"/>
                </a:tc>
                <a:tc>
                  <a:txBody>
                    <a:bodyPr/>
                    <a:lstStyle/>
                    <a:p>
                      <a:pPr algn="l"/>
                      <a:r>
                        <a:rPr lang="zh-CN" altLang="en-US" sz="1200" b="1" dirty="0">
                          <a:highlight>
                            <a:srgbClr val="FFFF00"/>
                          </a:highlight>
                          <a:latin typeface="+mn-lt"/>
                        </a:rPr>
                        <a:t>恒零值，可用</a:t>
                      </a:r>
                      <a:r>
                        <a:rPr lang="en-US" altLang="zh-CN" sz="1200" b="1" dirty="0">
                          <a:highlight>
                            <a:srgbClr val="FFFF00"/>
                          </a:highlight>
                          <a:latin typeface="+mn-lt"/>
                        </a:rPr>
                        <a:t>0</a:t>
                      </a:r>
                      <a:r>
                        <a:rPr lang="zh-CN" altLang="en-US" sz="1200" b="1" dirty="0">
                          <a:highlight>
                            <a:srgbClr val="FFFF00"/>
                          </a:highlight>
                          <a:latin typeface="+mn-lt"/>
                        </a:rPr>
                        <a:t>号寄存器参与的加法指令实现</a:t>
                      </a:r>
                      <a:r>
                        <a:rPr lang="en-US" altLang="zh-CN" sz="1200" b="1" dirty="0">
                          <a:highlight>
                            <a:srgbClr val="FFFF00"/>
                          </a:highlight>
                          <a:latin typeface="+mn-lt"/>
                        </a:rPr>
                        <a:t>MOV</a:t>
                      </a:r>
                      <a:r>
                        <a:rPr lang="zh-CN" altLang="en-US" sz="1200" b="1" dirty="0">
                          <a:highlight>
                            <a:srgbClr val="FFFF00"/>
                          </a:highlight>
                          <a:latin typeface="+mn-lt"/>
                        </a:rPr>
                        <a:t>指令</a:t>
                      </a:r>
                    </a:p>
                  </a:txBody>
                  <a:tcPr anchor="ctr"/>
                </a:tc>
                <a:extLst>
                  <a:ext uri="{0D108BD9-81ED-4DB2-BD59-A6C34878D82A}">
                    <a16:rowId xmlns:a16="http://schemas.microsoft.com/office/drawing/2014/main" val="1975593693"/>
                  </a:ext>
                </a:extLst>
              </a:tr>
              <a:tr h="216431">
                <a:tc>
                  <a:txBody>
                    <a:bodyPr/>
                    <a:lstStyle/>
                    <a:p>
                      <a:pPr algn="ctr"/>
                      <a:r>
                        <a:rPr lang="en-US" altLang="zh-CN" sz="1200" b="1" dirty="0">
                          <a:latin typeface="+mn-lt"/>
                        </a:rPr>
                        <a:t>x1</a:t>
                      </a:r>
                      <a:endParaRPr lang="zh-CN" altLang="en-US" sz="1200" b="1" dirty="0">
                        <a:latin typeface="+mn-lt"/>
                      </a:endParaRPr>
                    </a:p>
                  </a:txBody>
                  <a:tcPr anchor="ctr"/>
                </a:tc>
                <a:tc>
                  <a:txBody>
                    <a:bodyPr/>
                    <a:lstStyle/>
                    <a:p>
                      <a:pPr algn="ctr"/>
                      <a:r>
                        <a:rPr lang="en-US" altLang="zh-CN" sz="1200" b="1" dirty="0" err="1">
                          <a:latin typeface="+mn-lt"/>
                        </a:rPr>
                        <a:t>ra</a:t>
                      </a:r>
                      <a:endParaRPr lang="zh-CN" altLang="en-US" sz="1200" b="1" dirty="0">
                        <a:latin typeface="+mn-lt"/>
                      </a:endParaRPr>
                    </a:p>
                  </a:txBody>
                  <a:tcPr anchor="ctr"/>
                </a:tc>
                <a:tc>
                  <a:txBody>
                    <a:bodyPr/>
                    <a:lstStyle/>
                    <a:p>
                      <a:pPr algn="l"/>
                      <a:r>
                        <a:rPr lang="en-US" altLang="zh-CN" sz="1200" b="1" dirty="0">
                          <a:latin typeface="+mn-lt"/>
                        </a:rPr>
                        <a:t>Return Address</a:t>
                      </a:r>
                      <a:endParaRPr lang="zh-CN" altLang="en-US" sz="1200" b="1" dirty="0">
                        <a:latin typeface="+mn-lt"/>
                      </a:endParaRPr>
                    </a:p>
                  </a:txBody>
                  <a:tcPr anchor="ctr"/>
                </a:tc>
                <a:tc>
                  <a:txBody>
                    <a:bodyPr/>
                    <a:lstStyle/>
                    <a:p>
                      <a:pPr algn="l"/>
                      <a:r>
                        <a:rPr lang="zh-CN" altLang="en-US" sz="1200" b="1" dirty="0">
                          <a:latin typeface="+mn-lt"/>
                        </a:rPr>
                        <a:t>返回地址</a:t>
                      </a:r>
                    </a:p>
                  </a:txBody>
                  <a:tcPr anchor="ctr"/>
                </a:tc>
                <a:extLst>
                  <a:ext uri="{0D108BD9-81ED-4DB2-BD59-A6C34878D82A}">
                    <a16:rowId xmlns:a16="http://schemas.microsoft.com/office/drawing/2014/main" val="839421744"/>
                  </a:ext>
                </a:extLst>
              </a:tr>
              <a:tr h="216431">
                <a:tc>
                  <a:txBody>
                    <a:bodyPr/>
                    <a:lstStyle/>
                    <a:p>
                      <a:pPr algn="ctr"/>
                      <a:r>
                        <a:rPr lang="en-US" altLang="zh-CN" sz="1200" b="1" dirty="0">
                          <a:latin typeface="+mn-lt"/>
                        </a:rPr>
                        <a:t>x2</a:t>
                      </a:r>
                      <a:endParaRPr lang="zh-CN" altLang="en-US" sz="1200" b="1" dirty="0">
                        <a:latin typeface="+mn-lt"/>
                      </a:endParaRPr>
                    </a:p>
                  </a:txBody>
                  <a:tcPr anchor="ctr"/>
                </a:tc>
                <a:tc>
                  <a:txBody>
                    <a:bodyPr/>
                    <a:lstStyle/>
                    <a:p>
                      <a:pPr algn="ctr"/>
                      <a:r>
                        <a:rPr lang="en-US" altLang="zh-CN" sz="1200" b="1" dirty="0" err="1">
                          <a:latin typeface="+mn-lt"/>
                        </a:rPr>
                        <a:t>sp</a:t>
                      </a:r>
                      <a:endParaRPr lang="zh-CN" altLang="en-US" sz="1200" b="1" dirty="0">
                        <a:latin typeface="+mn-lt"/>
                      </a:endParaRPr>
                    </a:p>
                  </a:txBody>
                  <a:tcPr anchor="ctr"/>
                </a:tc>
                <a:tc>
                  <a:txBody>
                    <a:bodyPr/>
                    <a:lstStyle/>
                    <a:p>
                      <a:pPr algn="l"/>
                      <a:r>
                        <a:rPr lang="en-US" altLang="zh-CN" sz="1200" b="1" dirty="0">
                          <a:latin typeface="+mn-lt"/>
                        </a:rPr>
                        <a:t>Stack Pointer</a:t>
                      </a:r>
                      <a:endParaRPr lang="zh-CN" altLang="en-US" sz="1200" b="1" dirty="0">
                        <a:latin typeface="+mn-lt"/>
                      </a:endParaRPr>
                    </a:p>
                  </a:txBody>
                  <a:tcPr anchor="ctr"/>
                </a:tc>
                <a:tc>
                  <a:txBody>
                    <a:bodyPr/>
                    <a:lstStyle/>
                    <a:p>
                      <a:pPr algn="l"/>
                      <a:r>
                        <a:rPr lang="zh-CN" altLang="en-US" sz="1200" b="1" dirty="0">
                          <a:latin typeface="+mn-lt"/>
                        </a:rPr>
                        <a:t>栈指针，指向栈顶</a:t>
                      </a:r>
                    </a:p>
                  </a:txBody>
                  <a:tcPr anchor="ctr"/>
                </a:tc>
                <a:extLst>
                  <a:ext uri="{0D108BD9-81ED-4DB2-BD59-A6C34878D82A}">
                    <a16:rowId xmlns:a16="http://schemas.microsoft.com/office/drawing/2014/main" val="4263166418"/>
                  </a:ext>
                </a:extLst>
              </a:tr>
              <a:tr h="216431">
                <a:tc>
                  <a:txBody>
                    <a:bodyPr/>
                    <a:lstStyle/>
                    <a:p>
                      <a:pPr algn="ctr"/>
                      <a:r>
                        <a:rPr lang="en-US" altLang="zh-CN" sz="1200" b="1" dirty="0">
                          <a:latin typeface="+mn-lt"/>
                        </a:rPr>
                        <a:t>x3</a:t>
                      </a:r>
                      <a:endParaRPr lang="zh-CN" altLang="en-US" sz="1200" b="1" dirty="0">
                        <a:latin typeface="+mn-lt"/>
                      </a:endParaRPr>
                    </a:p>
                  </a:txBody>
                  <a:tcPr anchor="ctr"/>
                </a:tc>
                <a:tc>
                  <a:txBody>
                    <a:bodyPr/>
                    <a:lstStyle/>
                    <a:p>
                      <a:pPr algn="ctr"/>
                      <a:r>
                        <a:rPr lang="en-US" altLang="zh-CN" sz="1200" b="1" dirty="0" err="1">
                          <a:latin typeface="+mn-lt"/>
                        </a:rPr>
                        <a:t>gp</a:t>
                      </a:r>
                      <a:endParaRPr lang="zh-CN" altLang="en-US" sz="1200" b="1" dirty="0">
                        <a:latin typeface="+mn-lt"/>
                      </a:endParaRPr>
                    </a:p>
                  </a:txBody>
                  <a:tcPr anchor="ctr"/>
                </a:tc>
                <a:tc>
                  <a:txBody>
                    <a:bodyPr/>
                    <a:lstStyle/>
                    <a:p>
                      <a:pPr algn="l"/>
                      <a:r>
                        <a:rPr lang="en-US" altLang="zh-CN" sz="1200" b="1" dirty="0">
                          <a:latin typeface="+mn-lt"/>
                        </a:rPr>
                        <a:t>Global Pointer</a:t>
                      </a:r>
                      <a:endParaRPr lang="zh-CN" altLang="en-US" sz="1200" b="1" dirty="0">
                        <a:latin typeface="+mn-lt"/>
                      </a:endParaRPr>
                    </a:p>
                  </a:txBody>
                  <a:tcPr anchor="ctr"/>
                </a:tc>
                <a:tc>
                  <a:txBody>
                    <a:bodyPr/>
                    <a:lstStyle/>
                    <a:p>
                      <a:pPr algn="l"/>
                      <a:r>
                        <a:rPr lang="zh-CN" altLang="en-US" sz="1200" b="1" dirty="0">
                          <a:latin typeface="+mn-lt"/>
                        </a:rPr>
                        <a:t>全局指针</a:t>
                      </a:r>
                    </a:p>
                  </a:txBody>
                  <a:tcPr anchor="ctr"/>
                </a:tc>
                <a:extLst>
                  <a:ext uri="{0D108BD9-81ED-4DB2-BD59-A6C34878D82A}">
                    <a16:rowId xmlns:a16="http://schemas.microsoft.com/office/drawing/2014/main" val="3264577739"/>
                  </a:ext>
                </a:extLst>
              </a:tr>
              <a:tr h="216431">
                <a:tc>
                  <a:txBody>
                    <a:bodyPr/>
                    <a:lstStyle/>
                    <a:p>
                      <a:pPr algn="ctr"/>
                      <a:r>
                        <a:rPr lang="en-US" altLang="zh-CN" sz="1200" b="1" dirty="0">
                          <a:latin typeface="+mn-lt"/>
                        </a:rPr>
                        <a:t>x4</a:t>
                      </a:r>
                      <a:endParaRPr lang="zh-CN" altLang="en-US" sz="1200" b="1" dirty="0">
                        <a:latin typeface="+mn-lt"/>
                      </a:endParaRPr>
                    </a:p>
                  </a:txBody>
                  <a:tcPr anchor="ctr"/>
                </a:tc>
                <a:tc>
                  <a:txBody>
                    <a:bodyPr/>
                    <a:lstStyle/>
                    <a:p>
                      <a:pPr algn="ctr"/>
                      <a:r>
                        <a:rPr lang="en-US" altLang="zh-CN" sz="1200" b="1" dirty="0" err="1">
                          <a:latin typeface="+mn-lt"/>
                        </a:rPr>
                        <a:t>tp</a:t>
                      </a:r>
                      <a:endParaRPr lang="zh-CN" altLang="en-US" sz="1200" b="1" dirty="0">
                        <a:latin typeface="+mn-lt"/>
                      </a:endParaRPr>
                    </a:p>
                  </a:txBody>
                  <a:tcPr anchor="ctr"/>
                </a:tc>
                <a:tc>
                  <a:txBody>
                    <a:bodyPr/>
                    <a:lstStyle/>
                    <a:p>
                      <a:pPr algn="l"/>
                      <a:r>
                        <a:rPr lang="en-US" altLang="zh-CN" sz="1200" b="1" dirty="0">
                          <a:latin typeface="+mn-lt"/>
                        </a:rPr>
                        <a:t>Thread Pointer</a:t>
                      </a:r>
                      <a:endParaRPr lang="zh-CN" altLang="en-US" sz="1200" b="1" dirty="0">
                        <a:latin typeface="+mn-lt"/>
                      </a:endParaRPr>
                    </a:p>
                  </a:txBody>
                  <a:tcPr anchor="ctr"/>
                </a:tc>
                <a:tc>
                  <a:txBody>
                    <a:bodyPr/>
                    <a:lstStyle/>
                    <a:p>
                      <a:pPr algn="l"/>
                      <a:r>
                        <a:rPr lang="zh-CN" altLang="en-US" sz="1200" b="1" dirty="0">
                          <a:latin typeface="+mn-lt"/>
                        </a:rPr>
                        <a:t>线程寄存器</a:t>
                      </a:r>
                    </a:p>
                  </a:txBody>
                  <a:tcPr anchor="ctr"/>
                </a:tc>
                <a:extLst>
                  <a:ext uri="{0D108BD9-81ED-4DB2-BD59-A6C34878D82A}">
                    <a16:rowId xmlns:a16="http://schemas.microsoft.com/office/drawing/2014/main" val="953804245"/>
                  </a:ext>
                </a:extLst>
              </a:tr>
              <a:tr h="216431">
                <a:tc>
                  <a:txBody>
                    <a:bodyPr/>
                    <a:lstStyle/>
                    <a:p>
                      <a:pPr algn="ctr"/>
                      <a:r>
                        <a:rPr lang="en-US" altLang="zh-CN" sz="1200" b="1" dirty="0">
                          <a:latin typeface="+mn-lt"/>
                        </a:rPr>
                        <a:t>x5</a:t>
                      </a:r>
                      <a:r>
                        <a:rPr lang="zh-CN" altLang="en-US" sz="1200" b="1" dirty="0">
                          <a:latin typeface="+mn-lt"/>
                          <a:ea typeface="等线" panose="02010600030101010101" pitchFamily="2" charset="-122"/>
                        </a:rPr>
                        <a:t>～</a:t>
                      </a:r>
                      <a:r>
                        <a:rPr lang="en-US" altLang="zh-CN" sz="1200" b="1" dirty="0">
                          <a:latin typeface="+mn-lt"/>
                        </a:rPr>
                        <a:t>x7</a:t>
                      </a:r>
                      <a:endParaRPr lang="zh-CN" altLang="en-US" sz="1200" b="1" dirty="0">
                        <a:latin typeface="+mn-lt"/>
                      </a:endParaRPr>
                    </a:p>
                  </a:txBody>
                  <a:tcPr anchor="ctr"/>
                </a:tc>
                <a:tc>
                  <a:txBody>
                    <a:bodyPr/>
                    <a:lstStyle/>
                    <a:p>
                      <a:pPr algn="ctr"/>
                      <a:r>
                        <a:rPr lang="en-US" altLang="zh-CN" sz="1200" b="1" dirty="0">
                          <a:latin typeface="+mn-lt"/>
                        </a:rPr>
                        <a:t>t0</a:t>
                      </a:r>
                      <a:r>
                        <a:rPr lang="zh-CN" altLang="en-US" sz="1200" b="1" dirty="0">
                          <a:latin typeface="+mn-lt"/>
                          <a:ea typeface="等线" panose="02010600030101010101" pitchFamily="2" charset="-122"/>
                        </a:rPr>
                        <a:t>～</a:t>
                      </a:r>
                      <a:r>
                        <a:rPr lang="en-US" altLang="zh-CN" sz="1200" b="1" dirty="0">
                          <a:latin typeface="+mn-lt"/>
                        </a:rPr>
                        <a:t>t2</a:t>
                      </a:r>
                      <a:endParaRPr lang="zh-CN" altLang="en-US" sz="1200" b="1" dirty="0">
                        <a:latin typeface="+mn-lt"/>
                      </a:endParaRPr>
                    </a:p>
                  </a:txBody>
                  <a:tcPr anchor="ctr"/>
                </a:tc>
                <a:tc>
                  <a:txBody>
                    <a:bodyPr/>
                    <a:lstStyle/>
                    <a:p>
                      <a:pPr algn="l"/>
                      <a:r>
                        <a:rPr lang="en-US" altLang="zh-CN" sz="1200" b="1" dirty="0">
                          <a:latin typeface="+mn-lt"/>
                        </a:rPr>
                        <a:t>Temporaries</a:t>
                      </a:r>
                      <a:endParaRPr lang="zh-CN" altLang="en-US" sz="1200" b="1" dirty="0">
                        <a:latin typeface="+mn-lt"/>
                      </a:endParaRPr>
                    </a:p>
                  </a:txBody>
                  <a:tcPr anchor="ctr"/>
                </a:tc>
                <a:tc>
                  <a:txBody>
                    <a:bodyPr/>
                    <a:lstStyle/>
                    <a:p>
                      <a:pPr algn="l"/>
                      <a:r>
                        <a:rPr lang="zh-CN" altLang="en-US" sz="1200" b="1" dirty="0">
                          <a:latin typeface="+mn-lt"/>
                        </a:rPr>
                        <a:t>临时变量，调用者保存寄存器</a:t>
                      </a:r>
                    </a:p>
                  </a:txBody>
                  <a:tcPr anchor="ctr"/>
                </a:tc>
                <a:extLst>
                  <a:ext uri="{0D108BD9-81ED-4DB2-BD59-A6C34878D82A}">
                    <a16:rowId xmlns:a16="http://schemas.microsoft.com/office/drawing/2014/main" val="2968804386"/>
                  </a:ext>
                </a:extLst>
              </a:tr>
              <a:tr h="216431">
                <a:tc>
                  <a:txBody>
                    <a:bodyPr/>
                    <a:lstStyle/>
                    <a:p>
                      <a:pPr algn="ctr"/>
                      <a:r>
                        <a:rPr lang="en-US" altLang="zh-CN" sz="1200" b="1" dirty="0">
                          <a:latin typeface="+mn-lt"/>
                        </a:rPr>
                        <a:t>x8</a:t>
                      </a:r>
                      <a:endParaRPr lang="zh-CN" altLang="en-US" sz="1200" b="1" dirty="0">
                        <a:latin typeface="+mn-lt"/>
                      </a:endParaRPr>
                    </a:p>
                  </a:txBody>
                  <a:tcPr anchor="ctr"/>
                </a:tc>
                <a:tc>
                  <a:txBody>
                    <a:bodyPr/>
                    <a:lstStyle/>
                    <a:p>
                      <a:pPr algn="ctr"/>
                      <a:r>
                        <a:rPr lang="en-US" altLang="zh-CN" sz="1200" b="1" dirty="0">
                          <a:latin typeface="+mn-lt"/>
                        </a:rPr>
                        <a:t>s0/</a:t>
                      </a:r>
                      <a:r>
                        <a:rPr lang="en-US" altLang="zh-CN" sz="1200" b="1" dirty="0" err="1">
                          <a:latin typeface="+mn-lt"/>
                        </a:rPr>
                        <a:t>fp</a:t>
                      </a:r>
                      <a:endParaRPr lang="zh-CN" altLang="en-US" sz="1200" b="1" dirty="0">
                        <a:latin typeface="+mn-lt"/>
                      </a:endParaRPr>
                    </a:p>
                  </a:txBody>
                  <a:tcPr anchor="ctr"/>
                </a:tc>
                <a:tc>
                  <a:txBody>
                    <a:bodyPr/>
                    <a:lstStyle/>
                    <a:p>
                      <a:pPr algn="l"/>
                      <a:r>
                        <a:rPr lang="en-US" altLang="zh-CN" sz="1200" b="1" dirty="0">
                          <a:latin typeface="+mn-lt"/>
                        </a:rPr>
                        <a:t>Saved Register/Frame Pointer</a:t>
                      </a:r>
                      <a:endParaRPr lang="zh-CN" altLang="en-US" sz="1200" b="1" dirty="0">
                        <a:latin typeface="+mn-lt"/>
                      </a:endParaRPr>
                    </a:p>
                  </a:txBody>
                  <a:tcPr anchor="ctr"/>
                </a:tc>
                <a:tc>
                  <a:txBody>
                    <a:bodyPr/>
                    <a:lstStyle/>
                    <a:p>
                      <a:pPr algn="l"/>
                      <a:r>
                        <a:rPr lang="zh-CN" altLang="en-US" sz="1200" b="1" dirty="0">
                          <a:latin typeface="+mn-lt"/>
                        </a:rPr>
                        <a:t>通用寄存器，被调用者保存寄存器，在子程序中使用时必须先压栈保存原值，使用后应出栈恢复原值</a:t>
                      </a:r>
                    </a:p>
                  </a:txBody>
                  <a:tcPr anchor="ctr"/>
                </a:tc>
                <a:extLst>
                  <a:ext uri="{0D108BD9-81ED-4DB2-BD59-A6C34878D82A}">
                    <a16:rowId xmlns:a16="http://schemas.microsoft.com/office/drawing/2014/main" val="3693360373"/>
                  </a:ext>
                </a:extLst>
              </a:tr>
              <a:tr h="216431">
                <a:tc>
                  <a:txBody>
                    <a:bodyPr/>
                    <a:lstStyle/>
                    <a:p>
                      <a:pPr algn="ctr"/>
                      <a:r>
                        <a:rPr lang="en-US" altLang="zh-CN" sz="1200" b="1" dirty="0">
                          <a:latin typeface="+mn-lt"/>
                        </a:rPr>
                        <a:t>x9</a:t>
                      </a:r>
                      <a:endParaRPr lang="zh-CN" altLang="en-US" sz="1200" b="1" dirty="0">
                        <a:latin typeface="+mn-lt"/>
                      </a:endParaRPr>
                    </a:p>
                  </a:txBody>
                  <a:tcPr anchor="ctr"/>
                </a:tc>
                <a:tc>
                  <a:txBody>
                    <a:bodyPr/>
                    <a:lstStyle/>
                    <a:p>
                      <a:pPr algn="ctr"/>
                      <a:r>
                        <a:rPr lang="en-US" altLang="zh-CN" sz="1200" b="1" dirty="0">
                          <a:latin typeface="+mn-lt"/>
                        </a:rPr>
                        <a:t>s1</a:t>
                      </a:r>
                      <a:endParaRPr lang="zh-CN" altLang="en-US" sz="1200" b="1" dirty="0">
                        <a:latin typeface="+mn-lt"/>
                      </a:endParaRPr>
                    </a:p>
                  </a:txBody>
                  <a:tcPr anchor="ctr"/>
                </a:tc>
                <a:tc>
                  <a:txBody>
                    <a:bodyPr/>
                    <a:lstStyle/>
                    <a:p>
                      <a:pPr algn="l"/>
                      <a:r>
                        <a:rPr lang="en-US" altLang="zh-CN" sz="1200" b="1" dirty="0">
                          <a:latin typeface="+mn-lt"/>
                        </a:rPr>
                        <a:t>Saved Registers</a:t>
                      </a:r>
                      <a:endParaRPr lang="zh-CN" altLang="en-US" sz="1200" b="1" dirty="0">
                        <a:latin typeface="+mn-lt"/>
                      </a:endParaRPr>
                    </a:p>
                  </a:txBody>
                  <a:tcPr anchor="ctr"/>
                </a:tc>
                <a:tc>
                  <a:txBody>
                    <a:bodyPr/>
                    <a:lstStyle/>
                    <a:p>
                      <a:pPr algn="l"/>
                      <a:r>
                        <a:rPr lang="zh-CN" altLang="en-US" sz="1200" b="1" dirty="0">
                          <a:latin typeface="+mn-lt"/>
                        </a:rPr>
                        <a:t>通用寄存器，被调用者保存寄存器</a:t>
                      </a:r>
                    </a:p>
                  </a:txBody>
                  <a:tcPr anchor="ctr"/>
                </a:tc>
                <a:extLst>
                  <a:ext uri="{0D108BD9-81ED-4DB2-BD59-A6C34878D82A}">
                    <a16:rowId xmlns:a16="http://schemas.microsoft.com/office/drawing/2014/main" val="2519718203"/>
                  </a:ext>
                </a:extLst>
              </a:tr>
              <a:tr h="216431">
                <a:tc>
                  <a:txBody>
                    <a:bodyPr/>
                    <a:lstStyle/>
                    <a:p>
                      <a:pPr algn="ctr"/>
                      <a:r>
                        <a:rPr lang="en-US" altLang="zh-CN" sz="1200" b="1" dirty="0">
                          <a:latin typeface="+mn-lt"/>
                        </a:rPr>
                        <a:t>x10</a:t>
                      </a:r>
                      <a:r>
                        <a:rPr lang="zh-CN" altLang="en-US" sz="1200" b="1" dirty="0">
                          <a:latin typeface="+mn-lt"/>
                          <a:ea typeface="等线" panose="02010600030101010101" pitchFamily="2" charset="-122"/>
                        </a:rPr>
                        <a:t>～</a:t>
                      </a:r>
                      <a:r>
                        <a:rPr lang="en-US" altLang="zh-CN" sz="1200" b="1" dirty="0">
                          <a:latin typeface="+mn-lt"/>
                        </a:rPr>
                        <a:t>x11</a:t>
                      </a:r>
                      <a:endParaRPr lang="zh-CN" altLang="en-US" sz="1200" b="1" dirty="0">
                        <a:latin typeface="+mn-lt"/>
                      </a:endParaRPr>
                    </a:p>
                  </a:txBody>
                  <a:tcPr anchor="ctr"/>
                </a:tc>
                <a:tc>
                  <a:txBody>
                    <a:bodyPr/>
                    <a:lstStyle/>
                    <a:p>
                      <a:pPr algn="ctr"/>
                      <a:r>
                        <a:rPr lang="en-US" altLang="zh-CN" sz="1200" b="1" dirty="0">
                          <a:latin typeface="+mn-lt"/>
                        </a:rPr>
                        <a:t>a0</a:t>
                      </a:r>
                      <a:r>
                        <a:rPr lang="zh-CN" altLang="en-US" sz="1200" b="1" dirty="0">
                          <a:latin typeface="+mn-lt"/>
                          <a:ea typeface="等线" panose="02010600030101010101" pitchFamily="2" charset="-122"/>
                        </a:rPr>
                        <a:t>～</a:t>
                      </a:r>
                      <a:r>
                        <a:rPr lang="en-US" altLang="zh-CN" sz="1200" b="1" dirty="0">
                          <a:latin typeface="+mn-lt"/>
                          <a:ea typeface="等线" panose="02010600030101010101" pitchFamily="2" charset="-122"/>
                        </a:rPr>
                        <a:t>a1</a:t>
                      </a:r>
                      <a:endParaRPr lang="zh-CN" altLang="en-US" sz="1200" b="1" dirty="0">
                        <a:latin typeface="+mn-lt"/>
                      </a:endParaRPr>
                    </a:p>
                  </a:txBody>
                  <a:tcPr anchor="ctr"/>
                </a:tc>
                <a:tc>
                  <a:txBody>
                    <a:bodyPr/>
                    <a:lstStyle/>
                    <a:p>
                      <a:pPr algn="l"/>
                      <a:r>
                        <a:rPr lang="en-US" altLang="zh-CN" sz="1200" b="1" dirty="0">
                          <a:latin typeface="+mn-lt"/>
                        </a:rPr>
                        <a:t>Arguments/Return values</a:t>
                      </a:r>
                      <a:endParaRPr lang="zh-CN" altLang="en-US" sz="1200" b="1" dirty="0">
                        <a:latin typeface="+mn-lt"/>
                      </a:endParaRPr>
                    </a:p>
                  </a:txBody>
                  <a:tcPr anchor="ctr"/>
                </a:tc>
                <a:tc>
                  <a:txBody>
                    <a:bodyPr/>
                    <a:lstStyle/>
                    <a:p>
                      <a:pPr algn="l"/>
                      <a:r>
                        <a:rPr lang="zh-CN" altLang="en-US" sz="1200" b="1" dirty="0">
                          <a:latin typeface="+mn-lt"/>
                        </a:rPr>
                        <a:t>用于存储子程序参数或返回值</a:t>
                      </a:r>
                    </a:p>
                  </a:txBody>
                  <a:tcPr anchor="ctr"/>
                </a:tc>
                <a:extLst>
                  <a:ext uri="{0D108BD9-81ED-4DB2-BD59-A6C34878D82A}">
                    <a16:rowId xmlns:a16="http://schemas.microsoft.com/office/drawing/2014/main" val="169586503"/>
                  </a:ext>
                </a:extLst>
              </a:tr>
              <a:tr h="216431">
                <a:tc>
                  <a:txBody>
                    <a:bodyPr/>
                    <a:lstStyle/>
                    <a:p>
                      <a:pPr algn="ctr"/>
                      <a:r>
                        <a:rPr lang="en-US" altLang="zh-CN" sz="1200" b="1" dirty="0">
                          <a:latin typeface="+mn-lt"/>
                        </a:rPr>
                        <a:t>x12</a:t>
                      </a:r>
                      <a:r>
                        <a:rPr lang="zh-CN" altLang="en-US" sz="1200" b="1" dirty="0">
                          <a:latin typeface="+mn-lt"/>
                          <a:ea typeface="等线" panose="02010600030101010101" pitchFamily="2" charset="-122"/>
                        </a:rPr>
                        <a:t>～</a:t>
                      </a:r>
                      <a:r>
                        <a:rPr lang="en-US" altLang="zh-CN" sz="1200" b="1" dirty="0">
                          <a:latin typeface="+mn-lt"/>
                        </a:rPr>
                        <a:t>x17</a:t>
                      </a:r>
                      <a:endParaRPr lang="zh-CN" altLang="en-US" sz="1200" b="1" dirty="0">
                        <a:latin typeface="+mn-lt"/>
                      </a:endParaRPr>
                    </a:p>
                  </a:txBody>
                  <a:tcPr anchor="ctr"/>
                </a:tc>
                <a:tc>
                  <a:txBody>
                    <a:bodyPr/>
                    <a:lstStyle/>
                    <a:p>
                      <a:pPr algn="ctr"/>
                      <a:r>
                        <a:rPr lang="en-US" altLang="zh-CN" sz="1200" b="1" dirty="0">
                          <a:latin typeface="+mn-lt"/>
                        </a:rPr>
                        <a:t>a2</a:t>
                      </a:r>
                      <a:r>
                        <a:rPr lang="zh-CN" altLang="en-US" sz="1200" b="1" dirty="0">
                          <a:latin typeface="+mn-lt"/>
                          <a:ea typeface="等线" panose="02010600030101010101" pitchFamily="2" charset="-122"/>
                        </a:rPr>
                        <a:t>～</a:t>
                      </a:r>
                      <a:r>
                        <a:rPr lang="en-US" altLang="zh-CN" sz="1200" b="1" dirty="0">
                          <a:latin typeface="+mn-lt"/>
                          <a:ea typeface="等线" panose="02010600030101010101" pitchFamily="2" charset="-122"/>
                        </a:rPr>
                        <a:t>a7</a:t>
                      </a:r>
                      <a:endParaRPr lang="zh-CN" altLang="en-US" sz="1200" b="1" dirty="0">
                        <a:latin typeface="+mn-lt"/>
                      </a:endParaRPr>
                    </a:p>
                  </a:txBody>
                  <a:tcPr anchor="ctr"/>
                </a:tc>
                <a:tc>
                  <a:txBody>
                    <a:bodyPr/>
                    <a:lstStyle/>
                    <a:p>
                      <a:pPr algn="l"/>
                      <a:r>
                        <a:rPr lang="en-US" altLang="zh-CN" sz="1200" b="1" dirty="0">
                          <a:latin typeface="+mn-lt"/>
                        </a:rPr>
                        <a:t>Arguments</a:t>
                      </a:r>
                      <a:endParaRPr lang="zh-CN" altLang="en-US" sz="1200" b="1" dirty="0">
                        <a:latin typeface="+mn-lt"/>
                      </a:endParaRPr>
                    </a:p>
                  </a:txBody>
                  <a:tcPr anchor="ctr"/>
                </a:tc>
                <a:tc>
                  <a:txBody>
                    <a:bodyPr/>
                    <a:lstStyle/>
                    <a:p>
                      <a:pPr algn="l"/>
                      <a:r>
                        <a:rPr lang="zh-CN" altLang="en-US" sz="1200" b="1" dirty="0">
                          <a:latin typeface="+mn-lt"/>
                        </a:rPr>
                        <a:t>用于存储子程序参数</a:t>
                      </a:r>
                    </a:p>
                  </a:txBody>
                  <a:tcPr anchor="ctr"/>
                </a:tc>
                <a:extLst>
                  <a:ext uri="{0D108BD9-81ED-4DB2-BD59-A6C34878D82A}">
                    <a16:rowId xmlns:a16="http://schemas.microsoft.com/office/drawing/2014/main" val="1330238897"/>
                  </a:ext>
                </a:extLst>
              </a:tr>
              <a:tr h="216431">
                <a:tc>
                  <a:txBody>
                    <a:bodyPr/>
                    <a:lstStyle/>
                    <a:p>
                      <a:pPr algn="ctr"/>
                      <a:r>
                        <a:rPr lang="en-US" altLang="zh-CN" sz="1200" b="1" dirty="0">
                          <a:latin typeface="+mn-lt"/>
                        </a:rPr>
                        <a:t>x18</a:t>
                      </a:r>
                      <a:r>
                        <a:rPr lang="zh-CN" altLang="en-US" sz="1200" b="1" dirty="0">
                          <a:latin typeface="+mn-lt"/>
                          <a:ea typeface="等线" panose="02010600030101010101" pitchFamily="2" charset="-122"/>
                        </a:rPr>
                        <a:t>～</a:t>
                      </a:r>
                      <a:r>
                        <a:rPr lang="en-US" altLang="zh-CN" sz="1200" b="1" dirty="0">
                          <a:latin typeface="+mn-lt"/>
                        </a:rPr>
                        <a:t>x27</a:t>
                      </a:r>
                      <a:endParaRPr lang="zh-CN" altLang="en-US" sz="1200" b="1" dirty="0">
                        <a:latin typeface="+mn-lt"/>
                      </a:endParaRPr>
                    </a:p>
                  </a:txBody>
                  <a:tcPr anchor="ctr"/>
                </a:tc>
                <a:tc>
                  <a:txBody>
                    <a:bodyPr/>
                    <a:lstStyle/>
                    <a:p>
                      <a:pPr algn="ctr"/>
                      <a:r>
                        <a:rPr lang="en-US" altLang="zh-CN" sz="1200" b="1" dirty="0">
                          <a:latin typeface="+mn-lt"/>
                        </a:rPr>
                        <a:t>s2</a:t>
                      </a:r>
                      <a:r>
                        <a:rPr lang="zh-CN" altLang="en-US" sz="1200" b="1" dirty="0">
                          <a:latin typeface="+mn-lt"/>
                          <a:ea typeface="等线" panose="02010600030101010101" pitchFamily="2" charset="-122"/>
                        </a:rPr>
                        <a:t>～</a:t>
                      </a:r>
                      <a:r>
                        <a:rPr lang="en-US" altLang="zh-CN" sz="1200" b="1" dirty="0">
                          <a:latin typeface="+mn-lt"/>
                          <a:ea typeface="等线" panose="02010600030101010101" pitchFamily="2" charset="-122"/>
                        </a:rPr>
                        <a:t>s11</a:t>
                      </a:r>
                      <a:endParaRPr lang="zh-CN" altLang="en-US" sz="1200" b="1" dirty="0">
                        <a:latin typeface="+mn-lt"/>
                      </a:endParaRPr>
                    </a:p>
                  </a:txBody>
                  <a:tcPr anchor="ctr"/>
                </a:tc>
                <a:tc>
                  <a:txBody>
                    <a:bodyPr/>
                    <a:lstStyle/>
                    <a:p>
                      <a:pPr algn="l"/>
                      <a:r>
                        <a:rPr lang="en-US" altLang="zh-CN" sz="1200" b="1" dirty="0">
                          <a:latin typeface="+mn-lt"/>
                        </a:rPr>
                        <a:t>Saved Registers</a:t>
                      </a:r>
                      <a:endParaRPr lang="zh-CN" altLang="en-US" sz="1200" b="1" dirty="0">
                        <a:latin typeface="+mn-lt"/>
                      </a:endParaRPr>
                    </a:p>
                  </a:txBody>
                  <a:tcPr anchor="ctr"/>
                </a:tc>
                <a:tc>
                  <a:txBody>
                    <a:bodyPr/>
                    <a:lstStyle/>
                    <a:p>
                      <a:pPr algn="l"/>
                      <a:r>
                        <a:rPr lang="zh-CN" altLang="en-US" sz="1200" b="1" dirty="0">
                          <a:latin typeface="+mn-lt"/>
                        </a:rPr>
                        <a:t>通用寄存器，被调用者保存寄存器</a:t>
                      </a:r>
                    </a:p>
                  </a:txBody>
                  <a:tcPr anchor="ctr"/>
                </a:tc>
                <a:extLst>
                  <a:ext uri="{0D108BD9-81ED-4DB2-BD59-A6C34878D82A}">
                    <a16:rowId xmlns:a16="http://schemas.microsoft.com/office/drawing/2014/main" val="885003811"/>
                  </a:ext>
                </a:extLst>
              </a:tr>
              <a:tr h="216431">
                <a:tc>
                  <a:txBody>
                    <a:bodyPr/>
                    <a:lstStyle/>
                    <a:p>
                      <a:pPr algn="ctr"/>
                      <a:r>
                        <a:rPr lang="en-US" altLang="zh-CN" sz="1200" b="1" dirty="0">
                          <a:latin typeface="+mn-lt"/>
                        </a:rPr>
                        <a:t>x28</a:t>
                      </a:r>
                      <a:r>
                        <a:rPr lang="zh-CN" altLang="en-US" sz="1200" b="1" dirty="0">
                          <a:latin typeface="+mn-lt"/>
                          <a:ea typeface="等线" panose="02010600030101010101" pitchFamily="2" charset="-122"/>
                        </a:rPr>
                        <a:t>～</a:t>
                      </a:r>
                      <a:r>
                        <a:rPr lang="en-US" altLang="zh-CN" sz="1200" b="1" dirty="0">
                          <a:latin typeface="+mn-lt"/>
                        </a:rPr>
                        <a:t>x31</a:t>
                      </a:r>
                      <a:endParaRPr lang="zh-CN" altLang="en-US" sz="1200" b="1" dirty="0">
                        <a:latin typeface="+mn-lt"/>
                      </a:endParaRPr>
                    </a:p>
                  </a:txBody>
                  <a:tcPr anchor="ctr"/>
                </a:tc>
                <a:tc>
                  <a:txBody>
                    <a:bodyPr/>
                    <a:lstStyle/>
                    <a:p>
                      <a:pPr algn="ctr"/>
                      <a:r>
                        <a:rPr lang="en-US" altLang="zh-CN" sz="1200" b="1" dirty="0">
                          <a:latin typeface="+mn-lt"/>
                        </a:rPr>
                        <a:t>t3</a:t>
                      </a:r>
                      <a:r>
                        <a:rPr lang="zh-CN" altLang="en-US" sz="1200" b="1" dirty="0">
                          <a:latin typeface="+mn-lt"/>
                          <a:ea typeface="等线" panose="02010600030101010101" pitchFamily="2" charset="-122"/>
                        </a:rPr>
                        <a:t>～</a:t>
                      </a:r>
                      <a:r>
                        <a:rPr lang="en-US" altLang="zh-CN" sz="1200" b="1" dirty="0">
                          <a:latin typeface="+mn-lt"/>
                        </a:rPr>
                        <a:t>t6</a:t>
                      </a:r>
                      <a:endParaRPr lang="zh-CN" altLang="en-US" sz="1200" b="1" dirty="0">
                        <a:latin typeface="+mn-lt"/>
                      </a:endParaRPr>
                    </a:p>
                  </a:txBody>
                  <a:tcPr anchor="ctr"/>
                </a:tc>
                <a:tc>
                  <a:txBody>
                    <a:bodyPr/>
                    <a:lstStyle/>
                    <a:p>
                      <a:pPr algn="l"/>
                      <a:r>
                        <a:rPr lang="en-US" altLang="zh-CN" sz="1200" b="1" dirty="0">
                          <a:latin typeface="+mn-lt"/>
                        </a:rPr>
                        <a:t>Temporaries</a:t>
                      </a:r>
                      <a:endParaRPr lang="zh-CN" altLang="en-US" sz="1200" b="1" dirty="0">
                        <a:latin typeface="+mn-lt"/>
                      </a:endParaRPr>
                    </a:p>
                  </a:txBody>
                  <a:tcPr anchor="ctr"/>
                </a:tc>
                <a:tc>
                  <a:txBody>
                    <a:bodyPr/>
                    <a:lstStyle/>
                    <a:p>
                      <a:pPr algn="l"/>
                      <a:r>
                        <a:rPr lang="zh-CN" altLang="en-US" sz="1200" b="1" dirty="0">
                          <a:latin typeface="+mn-lt"/>
                        </a:rPr>
                        <a:t>临时变量</a:t>
                      </a:r>
                    </a:p>
                  </a:txBody>
                  <a:tcPr anchor="ctr"/>
                </a:tc>
                <a:extLst>
                  <a:ext uri="{0D108BD9-81ED-4DB2-BD59-A6C34878D82A}">
                    <a16:rowId xmlns:a16="http://schemas.microsoft.com/office/drawing/2014/main" val="3282542719"/>
                  </a:ext>
                </a:extLst>
              </a:tr>
            </a:tbl>
          </a:graphicData>
        </a:graphic>
      </p:graphicFrame>
    </p:spTree>
    <p:extLst>
      <p:ext uri="{BB962C8B-B14F-4D97-AF65-F5344CB8AC3E}">
        <p14:creationId xmlns:p14="http://schemas.microsoft.com/office/powerpoint/2010/main" val="512903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525963"/>
          </a:xfrm>
        </p:spPr>
        <p:txBody>
          <a:bodyPr/>
          <a:lstStyle/>
          <a:p>
            <a:pPr lvl="1" eaLnBrk="1" hangingPunct="1"/>
            <a:r>
              <a:rPr lang="en-US" altLang="zh-CN" sz="2000" b="1" dirty="0"/>
              <a:t>2</a:t>
            </a:r>
            <a:r>
              <a:rPr lang="zh-CN" altLang="en-US" sz="2000" b="1" dirty="0"/>
              <a:t>、</a:t>
            </a:r>
            <a:r>
              <a:rPr lang="en-US" altLang="zh-CN" sz="2000" b="1" dirty="0"/>
              <a:t>RISC-V</a:t>
            </a:r>
            <a:r>
              <a:rPr lang="zh-CN" altLang="en-US" sz="2000" b="1" dirty="0"/>
              <a:t>指令格式</a:t>
            </a:r>
            <a:endParaRPr lang="en-US" altLang="zh-CN" sz="2000" b="1" dirty="0"/>
          </a:p>
          <a:p>
            <a:pPr lvl="2" eaLnBrk="1" hangingPunct="1"/>
            <a:r>
              <a:rPr lang="en-US" altLang="zh-CN" sz="1200" dirty="0" err="1">
                <a:hlinkClick r:id="rId2"/>
              </a:rPr>
              <a:t>ir</a:t>
            </a:r>
            <a:r>
              <a:rPr lang="zh-CN" altLang="en-US" sz="1200" dirty="0">
                <a:hlinkClick r:id="rId2"/>
              </a:rPr>
              <a:t>指令、立即数的作用</a:t>
            </a:r>
            <a:r>
              <a:rPr lang="en-US" altLang="zh-CN" sz="1200" dirty="0">
                <a:hlinkClick r:id="rId2"/>
              </a:rPr>
              <a:t>_</a:t>
            </a:r>
            <a:r>
              <a:rPr lang="zh-CN" altLang="en-US" sz="1200" dirty="0">
                <a:hlinkClick r:id="rId2"/>
              </a:rPr>
              <a:t>我们一起学</a:t>
            </a:r>
            <a:r>
              <a:rPr lang="en-US" altLang="zh-CN" sz="1200" dirty="0">
                <a:hlinkClick r:id="rId2"/>
              </a:rPr>
              <a:t>RISC-V——05-RV32I</a:t>
            </a:r>
            <a:r>
              <a:rPr lang="zh-CN" altLang="en-US" sz="1200" dirty="0">
                <a:hlinkClick r:id="rId2"/>
              </a:rPr>
              <a:t>指令集</a:t>
            </a:r>
            <a:r>
              <a:rPr lang="en-US" altLang="zh-CN" sz="1200" dirty="0">
                <a:hlinkClick r:id="rId2"/>
              </a:rPr>
              <a:t>_</a:t>
            </a:r>
            <a:r>
              <a:rPr lang="zh-CN" altLang="en-US" sz="1200" dirty="0">
                <a:hlinkClick r:id="rId2"/>
              </a:rPr>
              <a:t>戈峰的博客</a:t>
            </a:r>
            <a:r>
              <a:rPr lang="en-US" altLang="zh-CN" sz="1200" dirty="0">
                <a:hlinkClick r:id="rId2"/>
              </a:rPr>
              <a:t>-CSDN</a:t>
            </a:r>
            <a:r>
              <a:rPr lang="zh-CN" altLang="en-US" sz="1200" dirty="0">
                <a:hlinkClick r:id="rId2"/>
              </a:rPr>
              <a:t>博客</a:t>
            </a:r>
            <a:endParaRPr lang="en-US" altLang="zh-CN" sz="1200" b="1" dirty="0"/>
          </a:p>
          <a:p>
            <a:pPr lvl="2" eaLnBrk="1" hangingPunct="1"/>
            <a:endParaRPr lang="en-US" altLang="zh-CN" sz="1200" b="1" dirty="0"/>
          </a:p>
          <a:p>
            <a:pPr lvl="2" eaLnBrk="1" hangingPunct="1"/>
            <a:r>
              <a:rPr lang="en-US" altLang="zh-CN" sz="1400" b="1" dirty="0"/>
              <a:t>RISC-V</a:t>
            </a:r>
            <a:r>
              <a:rPr lang="zh-CN" altLang="en-US" sz="1400" b="1" dirty="0"/>
              <a:t>也是</a:t>
            </a:r>
            <a:r>
              <a:rPr lang="zh-CN" altLang="en-US" sz="1400" b="1" dirty="0">
                <a:solidFill>
                  <a:srgbClr val="FF0000"/>
                </a:solidFill>
              </a:rPr>
              <a:t>定长指令</a:t>
            </a:r>
            <a:r>
              <a:rPr lang="zh-CN" altLang="en-US" sz="1400" b="1" dirty="0"/>
              <a:t>（</a:t>
            </a:r>
            <a:r>
              <a:rPr lang="en-US" altLang="zh-CN" sz="1400" b="1" dirty="0"/>
              <a:t>32</a:t>
            </a:r>
            <a:r>
              <a:rPr lang="zh-CN" altLang="en-US" sz="1400" b="1" dirty="0"/>
              <a:t>位），但其操作码字段预留了扩展空间，可以扩展为变长指令，但指令字长必须是双字节对齐</a:t>
            </a:r>
            <a:endParaRPr lang="en-US" altLang="zh-CN" sz="1400" b="1" dirty="0"/>
          </a:p>
          <a:p>
            <a:pPr lvl="2" eaLnBrk="1" hangingPunct="1"/>
            <a:endParaRPr lang="en-US" altLang="zh-CN" sz="1400" b="1" dirty="0"/>
          </a:p>
          <a:p>
            <a:pPr lvl="2" eaLnBrk="1" hangingPunct="1"/>
            <a:r>
              <a:rPr lang="en-US" altLang="zh-CN" sz="1400" b="1" dirty="0"/>
              <a:t>RISC-V</a:t>
            </a:r>
            <a:r>
              <a:rPr lang="zh-CN" altLang="en-US" sz="1400" b="1" dirty="0"/>
              <a:t>有</a:t>
            </a:r>
            <a:r>
              <a:rPr lang="en-US" altLang="zh-CN" sz="1400" b="1" dirty="0">
                <a:solidFill>
                  <a:srgbClr val="FF0000"/>
                </a:solidFill>
              </a:rPr>
              <a:t>6</a:t>
            </a:r>
            <a:r>
              <a:rPr lang="zh-CN" altLang="en-US" sz="1400" b="1" dirty="0">
                <a:solidFill>
                  <a:srgbClr val="FF0000"/>
                </a:solidFill>
              </a:rPr>
              <a:t>种指令格式</a:t>
            </a:r>
            <a:r>
              <a:rPr lang="zh-CN" altLang="en-US" sz="1400" b="1" dirty="0"/>
              <a:t>，如图</a:t>
            </a:r>
            <a:r>
              <a:rPr lang="en-US" altLang="zh-CN" sz="1400" b="1" dirty="0"/>
              <a:t>5.26</a:t>
            </a:r>
            <a:r>
              <a:rPr lang="zh-CN" altLang="en-US" sz="1400" b="1" dirty="0"/>
              <a:t>所示</a:t>
            </a:r>
            <a:endParaRPr lang="en-US" altLang="zh-CN" sz="1400" b="1" dirty="0">
              <a:solidFill>
                <a:srgbClr val="FF0000"/>
              </a:solidFill>
            </a:endParaRPr>
          </a:p>
          <a:p>
            <a:pPr lvl="2" eaLnBrk="1" hangingPunct="1"/>
            <a:endParaRPr lang="en-US" altLang="zh-CN" sz="1400" b="1" dirty="0"/>
          </a:p>
          <a:p>
            <a:pPr lvl="2" eaLnBrk="1" hangingPunct="1"/>
            <a:r>
              <a:rPr lang="zh-CN" altLang="en-US" sz="1400" b="1" dirty="0"/>
              <a:t>操作码</a:t>
            </a:r>
            <a:r>
              <a:rPr lang="en-US" altLang="zh-CN" sz="1400" b="1" dirty="0"/>
              <a:t>opcode=7</a:t>
            </a:r>
            <a:r>
              <a:rPr lang="zh-CN" altLang="en-US" sz="1400" b="1" dirty="0"/>
              <a:t>位，</a:t>
            </a:r>
            <a:r>
              <a:rPr lang="en-US" altLang="zh-CN" sz="1400" b="1" dirty="0"/>
              <a:t>funct3</a:t>
            </a:r>
            <a:r>
              <a:rPr lang="zh-CN" altLang="en-US" sz="1400" b="1" dirty="0"/>
              <a:t>（</a:t>
            </a:r>
            <a:r>
              <a:rPr lang="en-US" altLang="zh-CN" sz="1400" b="1" dirty="0"/>
              <a:t>3</a:t>
            </a:r>
            <a:r>
              <a:rPr lang="zh-CN" altLang="en-US" sz="1400" b="1" dirty="0"/>
              <a:t>位）、</a:t>
            </a:r>
            <a:r>
              <a:rPr lang="en-US" altLang="zh-CN" sz="1400" b="1" dirty="0"/>
              <a:t>funct7</a:t>
            </a:r>
            <a:r>
              <a:rPr lang="zh-CN" altLang="en-US" sz="1400" b="1" dirty="0"/>
              <a:t>（</a:t>
            </a:r>
            <a:r>
              <a:rPr lang="en-US" altLang="zh-CN" sz="1400" b="1" dirty="0"/>
              <a:t>7</a:t>
            </a:r>
            <a:r>
              <a:rPr lang="zh-CN" altLang="en-US" sz="1400" b="1" dirty="0"/>
              <a:t>位）为扩展操作码；</a:t>
            </a:r>
            <a:r>
              <a:rPr lang="en-US" altLang="zh-CN" sz="1400" b="1" dirty="0"/>
              <a:t>rs1</a:t>
            </a:r>
            <a:r>
              <a:rPr lang="zh-CN" altLang="en-US" sz="1400" b="1" dirty="0"/>
              <a:t>、</a:t>
            </a:r>
            <a:r>
              <a:rPr lang="en-US" altLang="zh-CN" sz="1400" b="1" dirty="0"/>
              <a:t>rs2</a:t>
            </a:r>
            <a:r>
              <a:rPr lang="zh-CN" altLang="en-US" sz="1400" b="1" dirty="0"/>
              <a:t>是源操作数寄存器，</a:t>
            </a:r>
            <a:r>
              <a:rPr lang="en-US" altLang="zh-CN" sz="1400" b="1" dirty="0" err="1"/>
              <a:t>rd</a:t>
            </a:r>
            <a:r>
              <a:rPr lang="zh-CN" altLang="en-US" sz="1400" b="1" dirty="0"/>
              <a:t>是目的操作数寄存器，都是</a:t>
            </a:r>
            <a:r>
              <a:rPr lang="en-US" altLang="zh-CN" sz="1400" b="1" dirty="0"/>
              <a:t>5</a:t>
            </a:r>
            <a:r>
              <a:rPr lang="zh-CN" altLang="en-US" sz="1400" b="1" dirty="0"/>
              <a:t>位，用于选择</a:t>
            </a:r>
            <a:r>
              <a:rPr lang="en-US" altLang="zh-CN" sz="1400" b="1" dirty="0"/>
              <a:t>32</a:t>
            </a:r>
            <a:r>
              <a:rPr lang="zh-CN" altLang="en-US" sz="1400" b="1" dirty="0"/>
              <a:t>个寄存器，且位置固定；其余位置用于填充立即数字段，因此有些格式的指令（</a:t>
            </a:r>
            <a:r>
              <a:rPr lang="en-US" altLang="zh-CN" sz="1400" b="1" dirty="0"/>
              <a:t>S</a:t>
            </a:r>
            <a:r>
              <a:rPr lang="zh-CN" altLang="en-US" sz="1400" b="1" dirty="0"/>
              <a:t>型、</a:t>
            </a:r>
            <a:r>
              <a:rPr lang="en-US" altLang="zh-CN" sz="1400" b="1" dirty="0"/>
              <a:t>B</a:t>
            </a:r>
            <a:r>
              <a:rPr lang="zh-CN" altLang="en-US" sz="1400" b="1" dirty="0"/>
              <a:t>型、</a:t>
            </a:r>
            <a:r>
              <a:rPr lang="en-US" altLang="zh-CN" sz="1400" b="1" dirty="0"/>
              <a:t>J</a:t>
            </a:r>
            <a:r>
              <a:rPr lang="zh-CN" altLang="en-US" sz="1400" b="1" dirty="0"/>
              <a:t>型）立即数字段分散在几个地方</a:t>
            </a:r>
            <a:endParaRPr lang="en-US" altLang="zh-CN" sz="1400" b="1" dirty="0"/>
          </a:p>
          <a:p>
            <a:pPr lvl="2" eaLnBrk="1" hangingPunct="1"/>
            <a:endParaRPr lang="en-US" altLang="zh-CN" sz="1400" b="1" dirty="0"/>
          </a:p>
          <a:p>
            <a:pPr lvl="2" eaLnBrk="1" hangingPunct="1"/>
            <a:r>
              <a:rPr lang="en-US" altLang="zh-CN" sz="1400" b="1" dirty="0"/>
              <a:t>RISC-V</a:t>
            </a:r>
            <a:r>
              <a:rPr lang="zh-CN" altLang="en-US" sz="1400" b="1" dirty="0"/>
              <a:t>也没有寻址方式字段，寻址方式由操作码决定；</a:t>
            </a:r>
            <a:r>
              <a:rPr lang="en-US" altLang="zh-CN" sz="1400" b="1" dirty="0"/>
              <a:t>RISC-V</a:t>
            </a:r>
            <a:r>
              <a:rPr lang="zh-CN" altLang="en-US" sz="1400" b="1" dirty="0"/>
              <a:t>指令字中各字段位置固定，可以提高指令译码的速度，硬件实现也更容易</a:t>
            </a:r>
            <a:endParaRPr lang="en-US" altLang="zh-CN" sz="1400" b="1" dirty="0"/>
          </a:p>
          <a:p>
            <a:pPr lvl="2" eaLnBrk="1" hangingPunct="1"/>
            <a:endParaRPr lang="en-US" altLang="zh-CN" sz="1400" b="1" dirty="0"/>
          </a:p>
          <a:p>
            <a:pPr lvl="2" eaLnBrk="1" hangingPunct="1"/>
            <a:endParaRPr lang="en-US" altLang="zh-CN" sz="1400" b="1" dirty="0"/>
          </a:p>
        </p:txBody>
      </p:sp>
      <p:grpSp>
        <p:nvGrpSpPr>
          <p:cNvPr id="6" name="组合 5">
            <a:extLst>
              <a:ext uri="{FF2B5EF4-FFF2-40B4-BE49-F238E27FC236}">
                <a16:creationId xmlns:a16="http://schemas.microsoft.com/office/drawing/2014/main" id="{BBF3F13A-D060-4AA8-B7D2-4E456518D15B}"/>
              </a:ext>
            </a:extLst>
          </p:cNvPr>
          <p:cNvGrpSpPr/>
          <p:nvPr/>
        </p:nvGrpSpPr>
        <p:grpSpPr>
          <a:xfrm>
            <a:off x="1076885" y="3895215"/>
            <a:ext cx="7629650" cy="2839499"/>
            <a:chOff x="827584" y="3829861"/>
            <a:chExt cx="7629650" cy="2839499"/>
          </a:xfrm>
        </p:grpSpPr>
        <p:sp>
          <p:nvSpPr>
            <p:cNvPr id="8" name="文本框 7">
              <a:extLst>
                <a:ext uri="{FF2B5EF4-FFF2-40B4-BE49-F238E27FC236}">
                  <a16:creationId xmlns:a16="http://schemas.microsoft.com/office/drawing/2014/main" id="{0D576DC1-E9D7-4E0E-A27D-9A770BB9D38C}"/>
                </a:ext>
              </a:extLst>
            </p:cNvPr>
            <p:cNvSpPr txBox="1"/>
            <p:nvPr/>
          </p:nvSpPr>
          <p:spPr>
            <a:xfrm>
              <a:off x="3851920" y="6392361"/>
              <a:ext cx="1944215" cy="276999"/>
            </a:xfrm>
            <a:prstGeom prst="rect">
              <a:avLst/>
            </a:prstGeom>
            <a:noFill/>
          </p:spPr>
          <p:txBody>
            <a:bodyPr wrap="square">
              <a:spAutoFit/>
            </a:bodyPr>
            <a:lstStyle/>
            <a:p>
              <a:r>
                <a:rPr lang="zh-CN" altLang="en-US" sz="1200" b="1" dirty="0"/>
                <a:t>图</a:t>
              </a:r>
              <a:r>
                <a:rPr lang="en-US" altLang="zh-CN" sz="1200" b="1" dirty="0"/>
                <a:t>5.26    RISC-V</a:t>
              </a:r>
              <a:r>
                <a:rPr lang="zh-CN" altLang="en-US" sz="1200" b="1" dirty="0"/>
                <a:t>的指令格式</a:t>
              </a:r>
              <a:endParaRPr lang="zh-CN" altLang="en-US" sz="1200" dirty="0"/>
            </a:p>
          </p:txBody>
        </p:sp>
        <p:pic>
          <p:nvPicPr>
            <p:cNvPr id="5" name="图片 4">
              <a:extLst>
                <a:ext uri="{FF2B5EF4-FFF2-40B4-BE49-F238E27FC236}">
                  <a16:creationId xmlns:a16="http://schemas.microsoft.com/office/drawing/2014/main" id="{800CD648-F20D-4643-B5E5-6558FBE5A258}"/>
                </a:ext>
              </a:extLst>
            </p:cNvPr>
            <p:cNvPicPr>
              <a:picLocks noChangeAspect="1"/>
            </p:cNvPicPr>
            <p:nvPr/>
          </p:nvPicPr>
          <p:blipFill>
            <a:blip r:embed="rId3"/>
            <a:stretch>
              <a:fillRect/>
            </a:stretch>
          </p:blipFill>
          <p:spPr>
            <a:xfrm>
              <a:off x="827584" y="3829861"/>
              <a:ext cx="7629650" cy="2479459"/>
            </a:xfrm>
            <a:prstGeom prst="rect">
              <a:avLst/>
            </a:prstGeom>
          </p:spPr>
        </p:pic>
      </p:grpSp>
    </p:spTree>
    <p:extLst>
      <p:ext uri="{BB962C8B-B14F-4D97-AF65-F5344CB8AC3E}">
        <p14:creationId xmlns:p14="http://schemas.microsoft.com/office/powerpoint/2010/main" val="25268684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71189"/>
            <a:ext cx="8229600" cy="4525963"/>
          </a:xfrm>
        </p:spPr>
        <p:txBody>
          <a:bodyPr/>
          <a:lstStyle/>
          <a:p>
            <a:pPr lvl="2" eaLnBrk="1" hangingPunct="1"/>
            <a:r>
              <a:rPr lang="zh-CN" altLang="en-US" sz="1800" b="1" dirty="0"/>
              <a:t>（</a:t>
            </a:r>
            <a:r>
              <a:rPr lang="en-US" altLang="zh-CN" sz="1800" b="1" dirty="0"/>
              <a:t>1</a:t>
            </a:r>
            <a:r>
              <a:rPr lang="zh-CN" altLang="en-US" sz="1800" b="1" dirty="0"/>
              <a:t>）</a:t>
            </a:r>
            <a:r>
              <a:rPr lang="en-US" altLang="zh-CN" sz="1800" b="1" dirty="0"/>
              <a:t>R</a:t>
            </a:r>
            <a:r>
              <a:rPr lang="zh-CN" altLang="en-US" sz="1800" b="1" dirty="0"/>
              <a:t>型指令（寄存器型）</a:t>
            </a:r>
            <a:endParaRPr lang="en-US" altLang="zh-CN" sz="1800" b="1" dirty="0"/>
          </a:p>
          <a:p>
            <a:pPr lvl="2" eaLnBrk="1" hangingPunct="1"/>
            <a:endParaRPr lang="en-US" altLang="zh-CN" sz="1000" b="1" dirty="0"/>
          </a:p>
          <a:p>
            <a:pPr lvl="3" eaLnBrk="1" hangingPunct="1"/>
            <a:r>
              <a:rPr lang="en-US" altLang="zh-CN" sz="1400" b="1" dirty="0"/>
              <a:t>R</a:t>
            </a:r>
            <a:r>
              <a:rPr lang="zh-CN" altLang="en-US" sz="1400" b="1" dirty="0"/>
              <a:t>型指令的操作数只能是寄存器（</a:t>
            </a:r>
            <a:r>
              <a:rPr lang="en-US" altLang="zh-CN" sz="1400" b="1" dirty="0"/>
              <a:t>rs1</a:t>
            </a:r>
            <a:r>
              <a:rPr lang="zh-CN" altLang="en-US" sz="1400" b="1" dirty="0"/>
              <a:t>、</a:t>
            </a:r>
            <a:r>
              <a:rPr lang="en-US" altLang="zh-CN" sz="1400" b="1" dirty="0"/>
              <a:t>rs2</a:t>
            </a:r>
            <a:r>
              <a:rPr lang="zh-CN" altLang="en-US" sz="1400" b="1" dirty="0"/>
              <a:t>），运算结果也只能存入寄存器（</a:t>
            </a:r>
            <a:r>
              <a:rPr lang="en-US" altLang="zh-CN" sz="1400" b="1" dirty="0" err="1"/>
              <a:t>rd</a:t>
            </a:r>
            <a:r>
              <a:rPr lang="zh-CN" altLang="en-US" sz="1400" b="1" dirty="0"/>
              <a:t>），属于</a:t>
            </a:r>
            <a:r>
              <a:rPr lang="en-US" altLang="zh-CN" sz="1400" b="1" dirty="0">
                <a:solidFill>
                  <a:srgbClr val="FF0000"/>
                </a:solidFill>
              </a:rPr>
              <a:t>RR</a:t>
            </a:r>
            <a:r>
              <a:rPr lang="zh-CN" altLang="en-US" sz="1400" b="1" dirty="0">
                <a:solidFill>
                  <a:srgbClr val="FF0000"/>
                </a:solidFill>
              </a:rPr>
              <a:t>（寄存器</a:t>
            </a:r>
            <a:r>
              <a:rPr lang="en-US" altLang="zh-CN" sz="1400" b="1" dirty="0">
                <a:solidFill>
                  <a:srgbClr val="FF0000"/>
                </a:solidFill>
              </a:rPr>
              <a:t>-</a:t>
            </a:r>
            <a:r>
              <a:rPr lang="zh-CN" altLang="en-US" sz="1400" b="1" dirty="0">
                <a:solidFill>
                  <a:srgbClr val="FF0000"/>
                </a:solidFill>
              </a:rPr>
              <a:t>寄存器）型</a:t>
            </a:r>
            <a:r>
              <a:rPr lang="zh-CN" altLang="en-US" sz="1400" b="1" dirty="0"/>
              <a:t>指令</a:t>
            </a:r>
            <a:endParaRPr lang="en-US" altLang="zh-CN" sz="1400" b="1" dirty="0"/>
          </a:p>
          <a:p>
            <a:pPr lvl="3" eaLnBrk="1" hangingPunct="1"/>
            <a:endParaRPr lang="en-US" altLang="zh-CN" sz="1400" b="1" dirty="0"/>
          </a:p>
          <a:p>
            <a:pPr lvl="3" eaLnBrk="1" hangingPunct="1"/>
            <a:r>
              <a:rPr lang="zh-CN" altLang="en-US" sz="1400" b="1" dirty="0"/>
              <a:t>主操作码</a:t>
            </a:r>
            <a:r>
              <a:rPr lang="en-US" altLang="zh-CN" sz="1400" b="1" dirty="0"/>
              <a:t>OP=33H</a:t>
            </a:r>
            <a:r>
              <a:rPr lang="zh-CN" altLang="en-US" sz="1400" b="1" dirty="0"/>
              <a:t>，指令的功能由</a:t>
            </a:r>
            <a:r>
              <a:rPr lang="en-US" altLang="zh-CN" sz="1400" b="1" dirty="0"/>
              <a:t>funct3</a:t>
            </a:r>
            <a:r>
              <a:rPr lang="zh-CN" altLang="en-US" sz="1400" b="1" dirty="0"/>
              <a:t>（</a:t>
            </a:r>
            <a:r>
              <a:rPr lang="en-US" altLang="zh-CN" sz="1400" b="1" dirty="0"/>
              <a:t>3</a:t>
            </a:r>
            <a:r>
              <a:rPr lang="zh-CN" altLang="en-US" sz="1400" b="1" dirty="0"/>
              <a:t>位）、</a:t>
            </a:r>
            <a:r>
              <a:rPr lang="en-US" altLang="zh-CN" sz="1400" b="1" dirty="0"/>
              <a:t>funct7</a:t>
            </a:r>
            <a:r>
              <a:rPr lang="zh-CN" altLang="en-US" sz="1400" b="1" dirty="0"/>
              <a:t>（</a:t>
            </a:r>
            <a:r>
              <a:rPr lang="en-US" altLang="zh-CN" sz="1400" b="1" dirty="0"/>
              <a:t>7</a:t>
            </a:r>
            <a:r>
              <a:rPr lang="zh-CN" altLang="en-US" sz="1400" b="1" dirty="0"/>
              <a:t>位）字段指定，如图</a:t>
            </a:r>
            <a:r>
              <a:rPr lang="en-US" altLang="zh-CN" sz="1400" b="1" dirty="0"/>
              <a:t>5.27</a:t>
            </a:r>
            <a:r>
              <a:rPr lang="zh-CN" altLang="en-US" sz="1400" b="1" dirty="0"/>
              <a:t>所示</a:t>
            </a:r>
            <a:endParaRPr lang="en-US" altLang="zh-CN" sz="1400" b="1" dirty="0"/>
          </a:p>
          <a:p>
            <a:pPr lvl="3" eaLnBrk="1" hangingPunct="1"/>
            <a:endParaRPr lang="en-US" altLang="zh-CN" sz="1400" b="1" dirty="0"/>
          </a:p>
          <a:p>
            <a:pPr lvl="3" eaLnBrk="1" hangingPunct="1"/>
            <a:r>
              <a:rPr lang="zh-CN" altLang="en-US" sz="1400" b="1" dirty="0"/>
              <a:t>核心指令集</a:t>
            </a:r>
            <a:r>
              <a:rPr lang="en-US" altLang="zh-CN" sz="1400" b="1" dirty="0"/>
              <a:t>RV32I</a:t>
            </a:r>
            <a:r>
              <a:rPr lang="zh-CN" altLang="en-US" sz="1400" b="1" dirty="0"/>
              <a:t>中有</a:t>
            </a:r>
            <a:r>
              <a:rPr lang="en-US" altLang="zh-CN" sz="1400" b="1" dirty="0">
                <a:solidFill>
                  <a:srgbClr val="FF0000"/>
                </a:solidFill>
              </a:rPr>
              <a:t>10</a:t>
            </a:r>
            <a:r>
              <a:rPr lang="zh-CN" altLang="en-US" sz="1400" b="1" dirty="0">
                <a:solidFill>
                  <a:srgbClr val="FF0000"/>
                </a:solidFill>
              </a:rPr>
              <a:t>条</a:t>
            </a:r>
            <a:r>
              <a:rPr lang="en-US" altLang="zh-CN" sz="1400" b="1" dirty="0">
                <a:solidFill>
                  <a:srgbClr val="FF0000"/>
                </a:solidFill>
              </a:rPr>
              <a:t>R</a:t>
            </a:r>
            <a:r>
              <a:rPr lang="zh-CN" altLang="en-US" sz="1400" b="1" dirty="0">
                <a:solidFill>
                  <a:srgbClr val="FF0000"/>
                </a:solidFill>
              </a:rPr>
              <a:t>型指令</a:t>
            </a:r>
            <a:r>
              <a:rPr lang="zh-CN" altLang="en-US" sz="1400" b="1" dirty="0"/>
              <a:t>，如表</a:t>
            </a:r>
            <a:r>
              <a:rPr lang="en-US" altLang="zh-CN" sz="1400" b="1" dirty="0"/>
              <a:t>5.13</a:t>
            </a:r>
            <a:r>
              <a:rPr lang="zh-CN" altLang="en-US" sz="1400" b="1" dirty="0"/>
              <a:t>所示</a:t>
            </a:r>
            <a:endParaRPr lang="en-US" altLang="zh-CN" sz="1400" b="1" dirty="0"/>
          </a:p>
          <a:p>
            <a:pPr lvl="3" eaLnBrk="1" hangingPunct="1"/>
            <a:endParaRPr lang="en-US" altLang="zh-CN" sz="1400" b="1" dirty="0"/>
          </a:p>
          <a:p>
            <a:pPr lvl="3" eaLnBrk="1" hangingPunct="1"/>
            <a:endParaRPr lang="en-US" altLang="zh-CN" sz="1000" b="1" dirty="0"/>
          </a:p>
        </p:txBody>
      </p:sp>
      <p:graphicFrame>
        <p:nvGraphicFramePr>
          <p:cNvPr id="2" name="表格 4">
            <a:extLst>
              <a:ext uri="{FF2B5EF4-FFF2-40B4-BE49-F238E27FC236}">
                <a16:creationId xmlns:a16="http://schemas.microsoft.com/office/drawing/2014/main" id="{0B129091-C321-498C-81E0-EBA617D88881}"/>
              </a:ext>
            </a:extLst>
          </p:cNvPr>
          <p:cNvGraphicFramePr>
            <a:graphicFrameLocks noGrp="1"/>
          </p:cNvGraphicFramePr>
          <p:nvPr>
            <p:extLst>
              <p:ext uri="{D42A27DB-BD31-4B8C-83A1-F6EECF244321}">
                <p14:modId xmlns:p14="http://schemas.microsoft.com/office/powerpoint/2010/main" val="3175876145"/>
              </p:ext>
            </p:extLst>
          </p:nvPr>
        </p:nvGraphicFramePr>
        <p:xfrm>
          <a:off x="683568" y="5216192"/>
          <a:ext cx="7632848" cy="1097280"/>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3419047584"/>
                    </a:ext>
                  </a:extLst>
                </a:gridCol>
                <a:gridCol w="1584176">
                  <a:extLst>
                    <a:ext uri="{9D8B030D-6E8A-4147-A177-3AD203B41FA5}">
                      <a16:colId xmlns:a16="http://schemas.microsoft.com/office/drawing/2014/main" val="1077397420"/>
                    </a:ext>
                  </a:extLst>
                </a:gridCol>
                <a:gridCol w="2304256">
                  <a:extLst>
                    <a:ext uri="{9D8B030D-6E8A-4147-A177-3AD203B41FA5}">
                      <a16:colId xmlns:a16="http://schemas.microsoft.com/office/drawing/2014/main" val="3871254485"/>
                    </a:ext>
                  </a:extLst>
                </a:gridCol>
                <a:gridCol w="2160240">
                  <a:extLst>
                    <a:ext uri="{9D8B030D-6E8A-4147-A177-3AD203B41FA5}">
                      <a16:colId xmlns:a16="http://schemas.microsoft.com/office/drawing/2014/main" val="2525921980"/>
                    </a:ext>
                  </a:extLst>
                </a:gridCol>
              </a:tblGrid>
              <a:tr h="216431">
                <a:tc>
                  <a:txBody>
                    <a:bodyPr/>
                    <a:lstStyle/>
                    <a:p>
                      <a:pPr algn="ctr"/>
                      <a:r>
                        <a:rPr lang="zh-CN" altLang="en-US" sz="1200" b="1" dirty="0"/>
                        <a:t>类型</a:t>
                      </a:r>
                    </a:p>
                  </a:txBody>
                  <a:tcPr/>
                </a:tc>
                <a:tc>
                  <a:txBody>
                    <a:bodyPr/>
                    <a:lstStyle/>
                    <a:p>
                      <a:pPr algn="ctr"/>
                      <a:r>
                        <a:rPr lang="zh-CN" altLang="en-US" sz="1200" b="1" dirty="0"/>
                        <a:t>指令示例</a:t>
                      </a:r>
                    </a:p>
                  </a:txBody>
                  <a:tcPr/>
                </a:tc>
                <a:tc>
                  <a:txBody>
                    <a:bodyPr/>
                    <a:lstStyle/>
                    <a:p>
                      <a:pPr algn="ctr"/>
                      <a:r>
                        <a:rPr lang="zh-CN" altLang="en-US" sz="1200" b="1" dirty="0"/>
                        <a:t>功能描述</a:t>
                      </a:r>
                    </a:p>
                  </a:txBody>
                  <a:tcPr/>
                </a:tc>
                <a:tc>
                  <a:txBody>
                    <a:bodyPr/>
                    <a:lstStyle/>
                    <a:p>
                      <a:pPr algn="ctr"/>
                      <a:r>
                        <a:rPr lang="zh-CN" altLang="en-US" sz="1200" b="1" dirty="0"/>
                        <a:t>同类指令</a:t>
                      </a:r>
                    </a:p>
                  </a:txBody>
                  <a:tcPr/>
                </a:tc>
                <a:extLst>
                  <a:ext uri="{0D108BD9-81ED-4DB2-BD59-A6C34878D82A}">
                    <a16:rowId xmlns:a16="http://schemas.microsoft.com/office/drawing/2014/main" val="908326730"/>
                  </a:ext>
                </a:extLst>
              </a:tr>
              <a:tr h="216431">
                <a:tc>
                  <a:txBody>
                    <a:bodyPr/>
                    <a:lstStyle/>
                    <a:p>
                      <a:pPr algn="l"/>
                      <a:r>
                        <a:rPr lang="zh-CN" altLang="en-US" sz="1200" b="1" dirty="0"/>
                        <a:t>算术逻辑运算指令</a:t>
                      </a:r>
                    </a:p>
                  </a:txBody>
                  <a:tcPr/>
                </a:tc>
                <a:tc>
                  <a:txBody>
                    <a:bodyPr/>
                    <a:lstStyle/>
                    <a:p>
                      <a:pPr algn="l"/>
                      <a:r>
                        <a:rPr lang="en-US" altLang="zh-CN" sz="1200" b="1" dirty="0"/>
                        <a:t>add rd,rs1,rs2</a:t>
                      </a:r>
                      <a:endParaRPr lang="zh-CN" altLang="en-US" sz="1200" b="1" dirty="0"/>
                    </a:p>
                  </a:txBody>
                  <a:tcPr/>
                </a:tc>
                <a:tc>
                  <a:txBody>
                    <a:bodyPr/>
                    <a:lstStyle/>
                    <a:p>
                      <a:pPr algn="l"/>
                      <a:r>
                        <a:rPr lang="en-US" altLang="zh-CN" sz="1200" b="1" dirty="0"/>
                        <a:t>R[</a:t>
                      </a:r>
                      <a:r>
                        <a:rPr lang="en-US" altLang="zh-CN" sz="1200" b="1" dirty="0" err="1"/>
                        <a:t>rd</a:t>
                      </a:r>
                      <a:r>
                        <a:rPr lang="en-US" altLang="zh-CN" sz="1200" b="1" dirty="0"/>
                        <a:t>]=R[rs1] + R[rs2]</a:t>
                      </a:r>
                      <a:endParaRPr lang="zh-CN" altLang="en-US" sz="1200" b="1" dirty="0"/>
                    </a:p>
                  </a:txBody>
                  <a:tcPr/>
                </a:tc>
                <a:tc>
                  <a:txBody>
                    <a:bodyPr/>
                    <a:lstStyle/>
                    <a:p>
                      <a:pPr algn="l"/>
                      <a:r>
                        <a:rPr lang="en-US" altLang="zh-CN" sz="1200" b="1" dirty="0"/>
                        <a:t>add</a:t>
                      </a:r>
                      <a:r>
                        <a:rPr lang="zh-CN" altLang="en-US" sz="1200" b="1" dirty="0"/>
                        <a:t>、</a:t>
                      </a:r>
                      <a:r>
                        <a:rPr lang="en-US" altLang="zh-CN" sz="1200" b="1" dirty="0"/>
                        <a:t>sub</a:t>
                      </a:r>
                      <a:r>
                        <a:rPr lang="zh-CN" altLang="en-US" sz="1200" b="1" dirty="0"/>
                        <a:t>、</a:t>
                      </a:r>
                      <a:r>
                        <a:rPr lang="en-US" altLang="zh-CN" sz="1200" b="1" dirty="0" err="1"/>
                        <a:t>xor</a:t>
                      </a:r>
                      <a:r>
                        <a:rPr lang="zh-CN" altLang="en-US" sz="1200" b="1" dirty="0"/>
                        <a:t>、</a:t>
                      </a:r>
                      <a:r>
                        <a:rPr lang="en-US" altLang="zh-CN" sz="1200" b="1" dirty="0"/>
                        <a:t>or</a:t>
                      </a:r>
                      <a:r>
                        <a:rPr lang="zh-CN" altLang="en-US" sz="1200" b="1" dirty="0"/>
                        <a:t>、</a:t>
                      </a:r>
                      <a:r>
                        <a:rPr lang="en-US" altLang="zh-CN" sz="1200" b="1" dirty="0"/>
                        <a:t>and</a:t>
                      </a:r>
                      <a:endParaRPr lang="zh-CN" altLang="en-US" sz="1200" b="1" dirty="0"/>
                    </a:p>
                  </a:txBody>
                  <a:tcPr/>
                </a:tc>
                <a:extLst>
                  <a:ext uri="{0D108BD9-81ED-4DB2-BD59-A6C34878D82A}">
                    <a16:rowId xmlns:a16="http://schemas.microsoft.com/office/drawing/2014/main" val="1975593693"/>
                  </a:ext>
                </a:extLst>
              </a:tr>
              <a:tr h="216431">
                <a:tc>
                  <a:txBody>
                    <a:bodyPr/>
                    <a:lstStyle/>
                    <a:p>
                      <a:pPr algn="l"/>
                      <a:r>
                        <a:rPr lang="zh-CN" altLang="en-US" sz="1200" b="1" dirty="0"/>
                        <a:t>关系运算指令</a:t>
                      </a:r>
                    </a:p>
                  </a:txBody>
                  <a:tcPr/>
                </a:tc>
                <a:tc>
                  <a:txBody>
                    <a:bodyPr/>
                    <a:lstStyle/>
                    <a:p>
                      <a:pPr algn="l"/>
                      <a:r>
                        <a:rPr lang="en-US" altLang="zh-CN" sz="1200" b="1" dirty="0" err="1"/>
                        <a:t>slt</a:t>
                      </a:r>
                      <a:r>
                        <a:rPr lang="en-US" altLang="zh-CN" sz="1200" b="1" dirty="0"/>
                        <a:t> rd,rs1,rs2</a:t>
                      </a:r>
                      <a:endParaRPr lang="zh-CN" altLang="en-US" sz="1200" b="1" dirty="0"/>
                    </a:p>
                  </a:txBody>
                  <a:tcPr/>
                </a:tc>
                <a:tc>
                  <a:txBody>
                    <a:bodyPr/>
                    <a:lstStyle/>
                    <a:p>
                      <a:pPr algn="l"/>
                      <a:r>
                        <a:rPr lang="en-US" altLang="zh-CN" sz="1200" b="1" dirty="0"/>
                        <a:t>R[</a:t>
                      </a:r>
                      <a:r>
                        <a:rPr lang="en-US" altLang="zh-CN" sz="1200" b="1" dirty="0" err="1"/>
                        <a:t>rd</a:t>
                      </a:r>
                      <a:r>
                        <a:rPr lang="en-US" altLang="zh-CN" sz="1200" b="1" dirty="0"/>
                        <a:t>]=(R[rs1] &lt; R[rs2]) ? 1 : 0</a:t>
                      </a:r>
                      <a:endParaRPr lang="zh-CN" altLang="en-US" sz="1200" b="1" dirty="0"/>
                    </a:p>
                  </a:txBody>
                  <a:tcPr/>
                </a:tc>
                <a:tc>
                  <a:txBody>
                    <a:bodyPr/>
                    <a:lstStyle/>
                    <a:p>
                      <a:pPr algn="l"/>
                      <a:r>
                        <a:rPr lang="en-US" altLang="zh-CN" sz="1200" b="1" dirty="0" err="1"/>
                        <a:t>slt</a:t>
                      </a:r>
                      <a:r>
                        <a:rPr lang="zh-CN" altLang="en-US" sz="1200" b="1" dirty="0"/>
                        <a:t>、</a:t>
                      </a:r>
                      <a:r>
                        <a:rPr lang="en-US" altLang="zh-CN" sz="1200" b="1" dirty="0" err="1"/>
                        <a:t>sltu</a:t>
                      </a:r>
                      <a:endParaRPr lang="zh-CN" altLang="en-US" sz="1200" b="1" dirty="0"/>
                    </a:p>
                  </a:txBody>
                  <a:tcPr/>
                </a:tc>
                <a:extLst>
                  <a:ext uri="{0D108BD9-81ED-4DB2-BD59-A6C34878D82A}">
                    <a16:rowId xmlns:a16="http://schemas.microsoft.com/office/drawing/2014/main" val="839421744"/>
                  </a:ext>
                </a:extLst>
              </a:tr>
              <a:tr h="216431">
                <a:tc>
                  <a:txBody>
                    <a:bodyPr/>
                    <a:lstStyle/>
                    <a:p>
                      <a:pPr algn="l"/>
                      <a:r>
                        <a:rPr lang="zh-CN" altLang="en-US" sz="1200" b="1" dirty="0"/>
                        <a:t>移位指令</a:t>
                      </a:r>
                    </a:p>
                  </a:txBody>
                  <a:tcPr/>
                </a:tc>
                <a:tc>
                  <a:txBody>
                    <a:bodyPr/>
                    <a:lstStyle/>
                    <a:p>
                      <a:pPr algn="l"/>
                      <a:r>
                        <a:rPr lang="en-US" altLang="zh-CN" sz="1200" b="1" dirty="0" err="1"/>
                        <a:t>sll</a:t>
                      </a:r>
                      <a:r>
                        <a:rPr lang="en-US" altLang="zh-CN" sz="1200" b="1" dirty="0"/>
                        <a:t> rd,rs1,rs2</a:t>
                      </a:r>
                      <a:endParaRPr lang="zh-CN" altLang="en-US" sz="1200" b="1" dirty="0"/>
                    </a:p>
                  </a:txBody>
                  <a:tcPr/>
                </a:tc>
                <a:tc>
                  <a:txBody>
                    <a:bodyPr/>
                    <a:lstStyle/>
                    <a:p>
                      <a:pPr algn="l"/>
                      <a:r>
                        <a:rPr lang="en-US" altLang="zh-CN" sz="1200" b="1" dirty="0"/>
                        <a:t>R[</a:t>
                      </a:r>
                      <a:r>
                        <a:rPr lang="en-US" altLang="zh-CN" sz="1200" b="1" dirty="0" err="1"/>
                        <a:t>rd</a:t>
                      </a:r>
                      <a:r>
                        <a:rPr lang="en-US" altLang="zh-CN" sz="1200" b="1" dirty="0"/>
                        <a:t>]=R[rs1] &lt;&lt; R[rs2]</a:t>
                      </a:r>
                      <a:endParaRPr lang="zh-CN" altLang="en-US" sz="1200" b="1" dirty="0"/>
                    </a:p>
                  </a:txBody>
                  <a:tcPr/>
                </a:tc>
                <a:tc>
                  <a:txBody>
                    <a:bodyPr/>
                    <a:lstStyle/>
                    <a:p>
                      <a:pPr algn="l"/>
                      <a:r>
                        <a:rPr lang="en-US" altLang="zh-CN" sz="1200" b="1" dirty="0" err="1"/>
                        <a:t>sll</a:t>
                      </a:r>
                      <a:r>
                        <a:rPr lang="zh-CN" altLang="en-US" sz="1200" b="1" dirty="0"/>
                        <a:t>、</a:t>
                      </a:r>
                      <a:r>
                        <a:rPr lang="en-US" altLang="zh-CN" sz="1200" b="1" dirty="0" err="1"/>
                        <a:t>srl</a:t>
                      </a:r>
                      <a:r>
                        <a:rPr lang="zh-CN" altLang="en-US" sz="1200" b="1" dirty="0"/>
                        <a:t>、</a:t>
                      </a:r>
                      <a:r>
                        <a:rPr lang="en-US" altLang="zh-CN" sz="1200" b="1" dirty="0" err="1"/>
                        <a:t>sra</a:t>
                      </a:r>
                      <a:endParaRPr lang="zh-CN" altLang="en-US" sz="1200" b="1" dirty="0"/>
                    </a:p>
                  </a:txBody>
                  <a:tcPr/>
                </a:tc>
                <a:extLst>
                  <a:ext uri="{0D108BD9-81ED-4DB2-BD59-A6C34878D82A}">
                    <a16:rowId xmlns:a16="http://schemas.microsoft.com/office/drawing/2014/main" val="4263166418"/>
                  </a:ext>
                </a:extLst>
              </a:tr>
            </a:tbl>
          </a:graphicData>
        </a:graphic>
      </p:graphicFrame>
      <p:sp>
        <p:nvSpPr>
          <p:cNvPr id="7" name="文本框 6">
            <a:extLst>
              <a:ext uri="{FF2B5EF4-FFF2-40B4-BE49-F238E27FC236}">
                <a16:creationId xmlns:a16="http://schemas.microsoft.com/office/drawing/2014/main" id="{201C5DFF-5FD2-4038-B691-72680D7F7571}"/>
              </a:ext>
            </a:extLst>
          </p:cNvPr>
          <p:cNvSpPr txBox="1"/>
          <p:nvPr/>
        </p:nvSpPr>
        <p:spPr>
          <a:xfrm>
            <a:off x="3491881" y="4869160"/>
            <a:ext cx="2592287" cy="276999"/>
          </a:xfrm>
          <a:prstGeom prst="rect">
            <a:avLst/>
          </a:prstGeom>
          <a:noFill/>
        </p:spPr>
        <p:txBody>
          <a:bodyPr wrap="square">
            <a:spAutoFit/>
          </a:bodyPr>
          <a:lstStyle/>
          <a:p>
            <a:r>
              <a:rPr lang="zh-CN" altLang="en-US" sz="1200" b="1" dirty="0"/>
              <a:t>表</a:t>
            </a:r>
            <a:r>
              <a:rPr lang="en-US" altLang="zh-CN" sz="1200" b="1" dirty="0"/>
              <a:t>5.13    RISC-V</a:t>
            </a:r>
            <a:r>
              <a:rPr lang="zh-CN" altLang="en-US" sz="1200" b="1" dirty="0"/>
              <a:t>的</a:t>
            </a:r>
            <a:r>
              <a:rPr lang="en-US" altLang="zh-CN" sz="1200" b="1" dirty="0"/>
              <a:t>R</a:t>
            </a:r>
            <a:r>
              <a:rPr lang="zh-CN" altLang="en-US" sz="1200" b="1" dirty="0"/>
              <a:t>型指令</a:t>
            </a:r>
            <a:endParaRPr lang="zh-CN" altLang="en-US" sz="1200" dirty="0"/>
          </a:p>
        </p:txBody>
      </p:sp>
      <p:sp>
        <p:nvSpPr>
          <p:cNvPr id="8" name="文本框 7">
            <a:extLst>
              <a:ext uri="{FF2B5EF4-FFF2-40B4-BE49-F238E27FC236}">
                <a16:creationId xmlns:a16="http://schemas.microsoft.com/office/drawing/2014/main" id="{B33166EB-F229-4B13-9F01-BDD4C88C10C9}"/>
              </a:ext>
            </a:extLst>
          </p:cNvPr>
          <p:cNvSpPr txBox="1"/>
          <p:nvPr/>
        </p:nvSpPr>
        <p:spPr>
          <a:xfrm>
            <a:off x="3923928" y="3872081"/>
            <a:ext cx="1375698" cy="276999"/>
          </a:xfrm>
          <a:prstGeom prst="rect">
            <a:avLst/>
          </a:prstGeom>
          <a:noFill/>
        </p:spPr>
        <p:txBody>
          <a:bodyPr wrap="none" rtlCol="0">
            <a:spAutoFit/>
          </a:bodyPr>
          <a:lstStyle/>
          <a:p>
            <a:r>
              <a:rPr lang="zh-CN" altLang="en-US" sz="1200" b="1" dirty="0"/>
              <a:t>图</a:t>
            </a:r>
            <a:r>
              <a:rPr lang="en-US" altLang="zh-CN" sz="1200" b="1" dirty="0"/>
              <a:t>5.27      R</a:t>
            </a:r>
            <a:r>
              <a:rPr lang="zh-CN" altLang="en-US" sz="1200" b="1" dirty="0"/>
              <a:t>型指令</a:t>
            </a:r>
          </a:p>
        </p:txBody>
      </p:sp>
      <p:graphicFrame>
        <p:nvGraphicFramePr>
          <p:cNvPr id="9" name="表格 9">
            <a:extLst>
              <a:ext uri="{FF2B5EF4-FFF2-40B4-BE49-F238E27FC236}">
                <a16:creationId xmlns:a16="http://schemas.microsoft.com/office/drawing/2014/main" id="{60D3246B-7EBA-4785-ACB1-32EAE29C17F3}"/>
              </a:ext>
            </a:extLst>
          </p:cNvPr>
          <p:cNvGraphicFramePr>
            <a:graphicFrameLocks noGrp="1"/>
          </p:cNvGraphicFramePr>
          <p:nvPr>
            <p:extLst>
              <p:ext uri="{D42A27DB-BD31-4B8C-83A1-F6EECF244321}">
                <p14:modId xmlns:p14="http://schemas.microsoft.com/office/powerpoint/2010/main" val="2310082921"/>
              </p:ext>
            </p:extLst>
          </p:nvPr>
        </p:nvGraphicFramePr>
        <p:xfrm>
          <a:off x="1187624" y="3445327"/>
          <a:ext cx="6552728" cy="3048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1536047637"/>
                    </a:ext>
                  </a:extLst>
                </a:gridCol>
                <a:gridCol w="1008112">
                  <a:extLst>
                    <a:ext uri="{9D8B030D-6E8A-4147-A177-3AD203B41FA5}">
                      <a16:colId xmlns:a16="http://schemas.microsoft.com/office/drawing/2014/main" val="2690818089"/>
                    </a:ext>
                  </a:extLst>
                </a:gridCol>
                <a:gridCol w="1068120">
                  <a:extLst>
                    <a:ext uri="{9D8B030D-6E8A-4147-A177-3AD203B41FA5}">
                      <a16:colId xmlns:a16="http://schemas.microsoft.com/office/drawing/2014/main" val="833151530"/>
                    </a:ext>
                  </a:extLst>
                </a:gridCol>
                <a:gridCol w="1092122">
                  <a:extLst>
                    <a:ext uri="{9D8B030D-6E8A-4147-A177-3AD203B41FA5}">
                      <a16:colId xmlns:a16="http://schemas.microsoft.com/office/drawing/2014/main" val="3725868195"/>
                    </a:ext>
                  </a:extLst>
                </a:gridCol>
                <a:gridCol w="1078478">
                  <a:extLst>
                    <a:ext uri="{9D8B030D-6E8A-4147-A177-3AD203B41FA5}">
                      <a16:colId xmlns:a16="http://schemas.microsoft.com/office/drawing/2014/main" val="2748058504"/>
                    </a:ext>
                  </a:extLst>
                </a:gridCol>
                <a:gridCol w="937744">
                  <a:extLst>
                    <a:ext uri="{9D8B030D-6E8A-4147-A177-3AD203B41FA5}">
                      <a16:colId xmlns:a16="http://schemas.microsoft.com/office/drawing/2014/main" val="4183969917"/>
                    </a:ext>
                  </a:extLst>
                </a:gridCol>
              </a:tblGrid>
              <a:tr h="0">
                <a:tc>
                  <a:txBody>
                    <a:bodyPr/>
                    <a:lstStyle/>
                    <a:p>
                      <a:pPr algn="ctr"/>
                      <a:r>
                        <a:rPr lang="en-US" altLang="zh-CN" sz="1400" b="1" dirty="0"/>
                        <a:t>funct7</a:t>
                      </a:r>
                      <a:endParaRPr lang="zh-CN" altLang="en-US" sz="1400" b="1" dirty="0"/>
                    </a:p>
                  </a:txBody>
                  <a:tcPr/>
                </a:tc>
                <a:tc>
                  <a:txBody>
                    <a:bodyPr/>
                    <a:lstStyle/>
                    <a:p>
                      <a:pPr algn="ctr"/>
                      <a:r>
                        <a:rPr lang="en-US" altLang="zh-CN" sz="1400" b="1" dirty="0"/>
                        <a:t>rs2</a:t>
                      </a:r>
                      <a:endParaRPr lang="zh-CN" altLang="en-US" sz="1400" b="1" dirty="0"/>
                    </a:p>
                  </a:txBody>
                  <a:tcPr/>
                </a:tc>
                <a:tc>
                  <a:txBody>
                    <a:bodyPr/>
                    <a:lstStyle/>
                    <a:p>
                      <a:pPr algn="ctr"/>
                      <a:r>
                        <a:rPr lang="en-US" altLang="zh-CN" sz="1400" b="1" dirty="0"/>
                        <a:t>rs1</a:t>
                      </a:r>
                      <a:endParaRPr lang="zh-CN" altLang="en-US" sz="1400" b="1" dirty="0"/>
                    </a:p>
                  </a:txBody>
                  <a:tcPr/>
                </a:tc>
                <a:tc>
                  <a:txBody>
                    <a:bodyPr/>
                    <a:lstStyle/>
                    <a:p>
                      <a:pPr algn="ctr"/>
                      <a:r>
                        <a:rPr lang="en-US" altLang="zh-CN" sz="1400" b="1" dirty="0"/>
                        <a:t>funct3</a:t>
                      </a:r>
                      <a:endParaRPr lang="zh-CN" altLang="en-US" sz="1400" b="1" dirty="0"/>
                    </a:p>
                  </a:txBody>
                  <a:tcPr/>
                </a:tc>
                <a:tc>
                  <a:txBody>
                    <a:bodyPr/>
                    <a:lstStyle/>
                    <a:p>
                      <a:pPr algn="ctr"/>
                      <a:r>
                        <a:rPr lang="en-US" altLang="zh-CN" sz="1400" b="1" dirty="0" err="1"/>
                        <a:t>rd</a:t>
                      </a:r>
                      <a:endParaRPr lang="zh-CN" altLang="en-US" sz="1400" b="1" dirty="0"/>
                    </a:p>
                  </a:txBody>
                  <a:tcPr/>
                </a:tc>
                <a:tc>
                  <a:txBody>
                    <a:bodyPr/>
                    <a:lstStyle/>
                    <a:p>
                      <a:pPr algn="ctr"/>
                      <a:r>
                        <a:rPr lang="en-US" altLang="zh-CN" sz="1400" b="1" dirty="0"/>
                        <a:t>OP=33H</a:t>
                      </a:r>
                      <a:endParaRPr lang="zh-CN" altLang="en-US" sz="1400" b="1" dirty="0"/>
                    </a:p>
                  </a:txBody>
                  <a:tcPr/>
                </a:tc>
                <a:extLst>
                  <a:ext uri="{0D108BD9-81ED-4DB2-BD59-A6C34878D82A}">
                    <a16:rowId xmlns:a16="http://schemas.microsoft.com/office/drawing/2014/main" val="2389813907"/>
                  </a:ext>
                </a:extLst>
              </a:tr>
            </a:tbl>
          </a:graphicData>
        </a:graphic>
      </p:graphicFrame>
      <p:sp>
        <p:nvSpPr>
          <p:cNvPr id="10" name="文本框 9">
            <a:extLst>
              <a:ext uri="{FF2B5EF4-FFF2-40B4-BE49-F238E27FC236}">
                <a16:creationId xmlns:a16="http://schemas.microsoft.com/office/drawing/2014/main" id="{9DB6CA44-ABDB-432D-B538-9F86EC8C02CE}"/>
              </a:ext>
            </a:extLst>
          </p:cNvPr>
          <p:cNvSpPr txBox="1"/>
          <p:nvPr/>
        </p:nvSpPr>
        <p:spPr>
          <a:xfrm>
            <a:off x="1587451" y="3096320"/>
            <a:ext cx="5955476" cy="276999"/>
          </a:xfrm>
          <a:prstGeom prst="rect">
            <a:avLst/>
          </a:prstGeom>
          <a:noFill/>
        </p:spPr>
        <p:txBody>
          <a:bodyPr wrap="none" rtlCol="0">
            <a:spAutoFit/>
          </a:bodyPr>
          <a:lstStyle/>
          <a:p>
            <a:r>
              <a:rPr lang="en-US" altLang="zh-CN" sz="1200" b="1" dirty="0"/>
              <a:t>31</a:t>
            </a:r>
            <a:r>
              <a:rPr lang="zh-CN" altLang="en-US" sz="1200" b="1" dirty="0">
                <a:latin typeface="等线" panose="02010600030101010101" pitchFamily="2" charset="-122"/>
                <a:ea typeface="等线" panose="02010600030101010101" pitchFamily="2" charset="-122"/>
              </a:rPr>
              <a:t>～</a:t>
            </a:r>
            <a:r>
              <a:rPr lang="en-US" altLang="zh-CN" sz="1200" b="1" dirty="0"/>
              <a:t>25                   24</a:t>
            </a:r>
            <a:r>
              <a:rPr lang="zh-CN" altLang="en-US" sz="1200" b="1" dirty="0">
                <a:latin typeface="等线" panose="02010600030101010101" pitchFamily="2" charset="-122"/>
                <a:ea typeface="等线" panose="02010600030101010101" pitchFamily="2" charset="-122"/>
              </a:rPr>
              <a:t>～</a:t>
            </a:r>
            <a:r>
              <a:rPr lang="en-US" altLang="zh-CN" sz="1200" b="1" dirty="0"/>
              <a:t>20                  19</a:t>
            </a:r>
            <a:r>
              <a:rPr lang="zh-CN" altLang="en-US" sz="1200" b="1" dirty="0">
                <a:latin typeface="等线" panose="02010600030101010101" pitchFamily="2" charset="-122"/>
                <a:ea typeface="等线" panose="02010600030101010101" pitchFamily="2" charset="-122"/>
              </a:rPr>
              <a:t>～</a:t>
            </a:r>
            <a:r>
              <a:rPr lang="en-US" altLang="zh-CN" sz="1200" b="1" dirty="0"/>
              <a:t>15                14</a:t>
            </a:r>
            <a:r>
              <a:rPr lang="zh-CN" altLang="en-US" sz="1200" b="1" dirty="0">
                <a:latin typeface="等线" panose="02010600030101010101" pitchFamily="2" charset="-122"/>
                <a:ea typeface="等线" panose="02010600030101010101" pitchFamily="2" charset="-122"/>
              </a:rPr>
              <a:t>～</a:t>
            </a:r>
            <a:r>
              <a:rPr lang="en-US" altLang="zh-CN" sz="1200" b="1" dirty="0"/>
              <a:t>12                 11</a:t>
            </a:r>
            <a:r>
              <a:rPr lang="zh-CN" altLang="en-US" sz="1200" b="1" dirty="0">
                <a:latin typeface="等线" panose="02010600030101010101" pitchFamily="2" charset="-122"/>
                <a:ea typeface="等线" panose="02010600030101010101" pitchFamily="2" charset="-122"/>
              </a:rPr>
              <a:t>～</a:t>
            </a:r>
            <a:r>
              <a:rPr lang="en-US" altLang="zh-CN" sz="1200" b="1" dirty="0"/>
              <a:t>07               06</a:t>
            </a:r>
            <a:r>
              <a:rPr lang="zh-CN" altLang="en-US" sz="1200" b="1" dirty="0">
                <a:latin typeface="等线" panose="02010600030101010101" pitchFamily="2" charset="-122"/>
                <a:ea typeface="等线" panose="02010600030101010101" pitchFamily="2" charset="-122"/>
              </a:rPr>
              <a:t>～</a:t>
            </a:r>
            <a:r>
              <a:rPr lang="en-US" altLang="zh-CN" sz="1200" b="1" dirty="0"/>
              <a:t>00</a:t>
            </a:r>
            <a:endParaRPr lang="zh-CN" altLang="en-US" sz="1200" b="1" dirty="0"/>
          </a:p>
        </p:txBody>
      </p:sp>
    </p:spTree>
    <p:extLst>
      <p:ext uri="{BB962C8B-B14F-4D97-AF65-F5344CB8AC3E}">
        <p14:creationId xmlns:p14="http://schemas.microsoft.com/office/powerpoint/2010/main" val="4210948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0E9D7812-A454-4F13-B753-C8ABD103813D}"/>
              </a:ext>
            </a:extLst>
          </p:cNvPr>
          <p:cNvSpPr>
            <a:spLocks noGrp="1" noChangeArrowheads="1"/>
          </p:cNvSpPr>
          <p:nvPr>
            <p:ph idx="1"/>
          </p:nvPr>
        </p:nvSpPr>
        <p:spPr>
          <a:xfrm>
            <a:off x="457200" y="188640"/>
            <a:ext cx="8229600" cy="4525963"/>
          </a:xfrm>
        </p:spPr>
        <p:txBody>
          <a:bodyPr/>
          <a:lstStyle/>
          <a:p>
            <a:pPr eaLnBrk="1" hangingPunct="1"/>
            <a:r>
              <a:rPr lang="en-US" altLang="zh-CN" b="1" dirty="0">
                <a:ea typeface="黑体" panose="02010609060101010101" pitchFamily="49" charset="-122"/>
              </a:rPr>
              <a:t>5.2.2  </a:t>
            </a:r>
            <a:r>
              <a:rPr lang="zh-CN" altLang="en-US" b="1" dirty="0">
                <a:ea typeface="黑体" panose="02010609060101010101" pitchFamily="49" charset="-122"/>
              </a:rPr>
              <a:t>指令地址码</a:t>
            </a:r>
            <a:endParaRPr lang="en-US" altLang="zh-CN" b="1" dirty="0"/>
          </a:p>
          <a:p>
            <a:pPr lvl="1" eaLnBrk="1" hangingPunct="1"/>
            <a:endParaRPr lang="en-US" altLang="zh-CN" sz="2000" b="1" dirty="0"/>
          </a:p>
          <a:p>
            <a:pPr lvl="1" eaLnBrk="1" hangingPunct="1"/>
            <a:r>
              <a:rPr lang="zh-CN" altLang="en-US" sz="1600" b="1" dirty="0"/>
              <a:t>指令中地址码</a:t>
            </a:r>
            <a:r>
              <a:rPr lang="en-US" altLang="zh-CN" sz="1600" b="1" dirty="0"/>
              <a:t>A</a:t>
            </a:r>
            <a:r>
              <a:rPr lang="zh-CN" altLang="en-US" sz="1600" b="1" dirty="0"/>
              <a:t>的作用随指令类型和寻址方式的不同而不同</a:t>
            </a:r>
            <a:endParaRPr lang="en-US" altLang="zh-CN" sz="1600" b="1" dirty="0"/>
          </a:p>
          <a:p>
            <a:pPr lvl="1" eaLnBrk="1" hangingPunct="1"/>
            <a:endParaRPr lang="en-US" altLang="zh-CN" sz="1600" b="1" dirty="0"/>
          </a:p>
          <a:p>
            <a:pPr lvl="1" eaLnBrk="1" hangingPunct="1"/>
            <a:r>
              <a:rPr lang="zh-CN" altLang="en-US" sz="1600" b="1" dirty="0"/>
              <a:t>地址码可能是一个操作数：</a:t>
            </a:r>
            <a:r>
              <a:rPr lang="en-US" altLang="zh-CN" sz="1600" b="1" dirty="0"/>
              <a:t>MOV AH, </a:t>
            </a:r>
            <a:r>
              <a:rPr lang="en-US" altLang="zh-CN" sz="1600" b="1" dirty="0">
                <a:solidFill>
                  <a:srgbClr val="FF0000"/>
                </a:solidFill>
              </a:rPr>
              <a:t>20H</a:t>
            </a:r>
          </a:p>
          <a:p>
            <a:pPr lvl="1" eaLnBrk="1" hangingPunct="1"/>
            <a:endParaRPr lang="en-US" altLang="zh-CN" sz="1600" b="1" dirty="0"/>
          </a:p>
          <a:p>
            <a:pPr lvl="1" eaLnBrk="1" hangingPunct="1"/>
            <a:r>
              <a:rPr lang="zh-CN" altLang="en-US" sz="1600" b="1" dirty="0"/>
              <a:t>也可能是操作数的地址：主存地址、寄存器编号、外部设备端口的地址等</a:t>
            </a:r>
            <a:endParaRPr lang="en-US" altLang="zh-CN" sz="1600" b="1" dirty="0"/>
          </a:p>
          <a:p>
            <a:pPr lvl="2" eaLnBrk="1" hangingPunct="1"/>
            <a:r>
              <a:rPr lang="en-US" altLang="zh-CN" sz="1200" b="1" dirty="0"/>
              <a:t>MOV AH, </a:t>
            </a:r>
            <a:r>
              <a:rPr lang="en-US" altLang="zh-CN" sz="1200" b="1" dirty="0">
                <a:solidFill>
                  <a:srgbClr val="FF0000"/>
                </a:solidFill>
              </a:rPr>
              <a:t>[2000H]                           </a:t>
            </a:r>
          </a:p>
          <a:p>
            <a:pPr lvl="2" eaLnBrk="1" hangingPunct="1"/>
            <a:r>
              <a:rPr lang="en-US" altLang="zh-CN" sz="1200" b="1" dirty="0"/>
              <a:t>MOV AH, </a:t>
            </a:r>
            <a:r>
              <a:rPr lang="en-US" altLang="zh-CN" sz="1200" b="1" dirty="0">
                <a:solidFill>
                  <a:srgbClr val="FF0000"/>
                </a:solidFill>
              </a:rPr>
              <a:t>AL</a:t>
            </a:r>
          </a:p>
          <a:p>
            <a:pPr lvl="2" eaLnBrk="1" hangingPunct="1"/>
            <a:r>
              <a:rPr lang="en-US" altLang="zh-CN" sz="1200" b="1" dirty="0"/>
              <a:t>IN AL, </a:t>
            </a:r>
            <a:r>
              <a:rPr lang="en-US" altLang="zh-CN" sz="1200" b="1" dirty="0">
                <a:solidFill>
                  <a:srgbClr val="FF0000"/>
                </a:solidFill>
              </a:rPr>
              <a:t>DX</a:t>
            </a:r>
          </a:p>
          <a:p>
            <a:pPr lvl="1" eaLnBrk="1" hangingPunct="1"/>
            <a:endParaRPr lang="en-US" altLang="zh-CN" sz="1600" b="1" dirty="0"/>
          </a:p>
          <a:p>
            <a:pPr lvl="1" eaLnBrk="1" hangingPunct="1"/>
            <a:r>
              <a:rPr lang="zh-CN" altLang="en-US" sz="1600" b="1" dirty="0"/>
              <a:t>还可能是一个用于计算地址的偏移量：</a:t>
            </a:r>
            <a:r>
              <a:rPr lang="en-US" altLang="zh-CN" sz="1600" b="1" dirty="0"/>
              <a:t> MOV AX, [SI + </a:t>
            </a:r>
            <a:r>
              <a:rPr lang="en-US" altLang="zh-CN" sz="1600" b="1" dirty="0">
                <a:solidFill>
                  <a:srgbClr val="FF0000"/>
                </a:solidFill>
              </a:rPr>
              <a:t>5</a:t>
            </a:r>
            <a:r>
              <a:rPr lang="en-US" altLang="zh-CN" sz="1600" b="1" dirty="0"/>
              <a:t>]</a:t>
            </a:r>
          </a:p>
          <a:p>
            <a:pPr lvl="1" eaLnBrk="1" hangingPunct="1"/>
            <a:endParaRPr lang="en-US" altLang="zh-CN" sz="1600" b="1" dirty="0"/>
          </a:p>
          <a:p>
            <a:pPr lvl="1" eaLnBrk="1" hangingPunct="1"/>
            <a:r>
              <a:rPr lang="zh-CN" altLang="en-US" sz="1600" b="1" dirty="0"/>
              <a:t>根据一条指令中所含操作数地址的数量，可将指令分为：</a:t>
            </a:r>
            <a:endParaRPr lang="en-US" altLang="zh-CN" sz="1600" b="1" dirty="0"/>
          </a:p>
        </p:txBody>
      </p:sp>
      <p:pic>
        <p:nvPicPr>
          <p:cNvPr id="3" name="图片 2">
            <a:extLst>
              <a:ext uri="{FF2B5EF4-FFF2-40B4-BE49-F238E27FC236}">
                <a16:creationId xmlns:a16="http://schemas.microsoft.com/office/drawing/2014/main" id="{F7AC6A0D-1EDC-4D86-80D6-E9F2FA06E020}"/>
              </a:ext>
            </a:extLst>
          </p:cNvPr>
          <p:cNvPicPr>
            <a:picLocks noChangeAspect="1"/>
          </p:cNvPicPr>
          <p:nvPr/>
        </p:nvPicPr>
        <p:blipFill>
          <a:blip r:embed="rId2"/>
          <a:stretch>
            <a:fillRect/>
          </a:stretch>
        </p:blipFill>
        <p:spPr>
          <a:xfrm>
            <a:off x="2987824" y="4676427"/>
            <a:ext cx="3388920" cy="1992933"/>
          </a:xfrm>
          <a:prstGeom prst="rect">
            <a:avLst/>
          </a:prstGeom>
        </p:spPr>
      </p:pic>
      <p:pic>
        <p:nvPicPr>
          <p:cNvPr id="5" name="图片 4">
            <a:extLst>
              <a:ext uri="{FF2B5EF4-FFF2-40B4-BE49-F238E27FC236}">
                <a16:creationId xmlns:a16="http://schemas.microsoft.com/office/drawing/2014/main" id="{ACCA6660-6C94-44D7-BBCD-FB00ED0B5534}"/>
              </a:ext>
            </a:extLst>
          </p:cNvPr>
          <p:cNvPicPr>
            <a:picLocks noChangeAspect="1"/>
          </p:cNvPicPr>
          <p:nvPr/>
        </p:nvPicPr>
        <p:blipFill>
          <a:blip r:embed="rId3"/>
          <a:stretch>
            <a:fillRect/>
          </a:stretch>
        </p:blipFill>
        <p:spPr>
          <a:xfrm>
            <a:off x="5436096" y="188640"/>
            <a:ext cx="2739258" cy="659977"/>
          </a:xfrm>
          <a:prstGeom prst="rect">
            <a:avLst/>
          </a:prstGeom>
        </p:spPr>
      </p:pic>
    </p:spTree>
    <p:extLst>
      <p:ext uri="{BB962C8B-B14F-4D97-AF65-F5344CB8AC3E}">
        <p14:creationId xmlns:p14="http://schemas.microsoft.com/office/powerpoint/2010/main" val="3186630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71189"/>
            <a:ext cx="8229600" cy="4525963"/>
          </a:xfrm>
        </p:spPr>
        <p:txBody>
          <a:bodyPr/>
          <a:lstStyle/>
          <a:p>
            <a:pPr lvl="2" eaLnBrk="1" hangingPunct="1"/>
            <a:r>
              <a:rPr lang="zh-CN" altLang="en-US" sz="1800" b="1" dirty="0"/>
              <a:t>（</a:t>
            </a:r>
            <a:r>
              <a:rPr lang="en-US" altLang="zh-CN" sz="1800" b="1" dirty="0"/>
              <a:t>2</a:t>
            </a:r>
            <a:r>
              <a:rPr lang="zh-CN" altLang="en-US" sz="1800" b="1" dirty="0"/>
              <a:t>）</a:t>
            </a:r>
            <a:r>
              <a:rPr lang="en-US" altLang="zh-CN" sz="1800" b="1" dirty="0"/>
              <a:t>I</a:t>
            </a:r>
            <a:r>
              <a:rPr lang="zh-CN" altLang="en-US" sz="1800" b="1" dirty="0"/>
              <a:t>型指令（立即数型）</a:t>
            </a:r>
            <a:endParaRPr lang="en-US" altLang="zh-CN" sz="1800" b="1" dirty="0"/>
          </a:p>
          <a:p>
            <a:pPr lvl="2" eaLnBrk="1" hangingPunct="1"/>
            <a:endParaRPr lang="en-US" altLang="zh-CN" sz="1000" b="1" dirty="0"/>
          </a:p>
          <a:p>
            <a:pPr lvl="3" eaLnBrk="1" hangingPunct="1"/>
            <a:r>
              <a:rPr lang="en-US" altLang="zh-CN" sz="1400" b="1" dirty="0"/>
              <a:t>I</a:t>
            </a:r>
            <a:r>
              <a:rPr lang="zh-CN" altLang="en-US" sz="1400" b="1" dirty="0"/>
              <a:t>型（</a:t>
            </a:r>
            <a:r>
              <a:rPr lang="zh-CN" altLang="en-US" sz="1400" b="1" dirty="0">
                <a:solidFill>
                  <a:srgbClr val="FF0000"/>
                </a:solidFill>
              </a:rPr>
              <a:t>立即数型</a:t>
            </a:r>
            <a:r>
              <a:rPr lang="zh-CN" altLang="en-US" sz="1400" b="1" dirty="0"/>
              <a:t>）指令的操作数为两个寄存器（</a:t>
            </a:r>
            <a:r>
              <a:rPr lang="en-US" altLang="zh-CN" sz="1400" b="1" dirty="0"/>
              <a:t>rs1</a:t>
            </a:r>
            <a:r>
              <a:rPr lang="zh-CN" altLang="en-US" sz="1400" b="1" dirty="0"/>
              <a:t>、</a:t>
            </a:r>
            <a:r>
              <a:rPr lang="en-US" altLang="zh-CN" sz="1400" b="1" dirty="0" err="1"/>
              <a:t>rd</a:t>
            </a:r>
            <a:r>
              <a:rPr lang="zh-CN" altLang="en-US" sz="1400" b="1" dirty="0"/>
              <a:t>）和立即数（</a:t>
            </a:r>
            <a:r>
              <a:rPr lang="en-US" altLang="zh-CN" sz="1400" b="1" dirty="0"/>
              <a:t>12</a:t>
            </a:r>
            <a:r>
              <a:rPr lang="zh-CN" altLang="en-US" sz="1400" b="1" dirty="0"/>
              <a:t>位）</a:t>
            </a:r>
            <a:endParaRPr lang="en-US" altLang="zh-CN" sz="1400" b="1" dirty="0"/>
          </a:p>
          <a:p>
            <a:pPr lvl="3" eaLnBrk="1" hangingPunct="1"/>
            <a:endParaRPr lang="en-US" altLang="zh-CN" sz="1400" b="1" dirty="0"/>
          </a:p>
          <a:p>
            <a:pPr lvl="3" eaLnBrk="1" hangingPunct="1"/>
            <a:r>
              <a:rPr lang="zh-CN" altLang="en-US" sz="1400" b="1" dirty="0"/>
              <a:t>操作码包括主操作码</a:t>
            </a:r>
            <a:r>
              <a:rPr lang="en-US" altLang="zh-CN" sz="1400" b="1" dirty="0"/>
              <a:t>OP</a:t>
            </a:r>
            <a:r>
              <a:rPr lang="zh-CN" altLang="en-US" sz="1400" b="1" dirty="0"/>
              <a:t>（</a:t>
            </a:r>
            <a:r>
              <a:rPr lang="en-US" altLang="zh-CN" sz="1400" b="1" dirty="0"/>
              <a:t>7</a:t>
            </a:r>
            <a:r>
              <a:rPr lang="zh-CN" altLang="en-US" sz="1400" b="1" dirty="0"/>
              <a:t>位）以及扩展操作码</a:t>
            </a:r>
            <a:r>
              <a:rPr lang="en-US" altLang="zh-CN" sz="1400" b="1" dirty="0"/>
              <a:t>funct3</a:t>
            </a:r>
            <a:r>
              <a:rPr lang="zh-CN" altLang="en-US" sz="1400" b="1" dirty="0"/>
              <a:t>（</a:t>
            </a:r>
            <a:r>
              <a:rPr lang="en-US" altLang="zh-CN" sz="1400" b="1" dirty="0"/>
              <a:t>3</a:t>
            </a:r>
            <a:r>
              <a:rPr lang="zh-CN" altLang="en-US" sz="1400" b="1" dirty="0"/>
              <a:t>位），如图</a:t>
            </a:r>
            <a:r>
              <a:rPr lang="en-US" altLang="zh-CN" sz="1400" b="1" dirty="0"/>
              <a:t>5.28</a:t>
            </a:r>
            <a:r>
              <a:rPr lang="zh-CN" altLang="en-US" sz="1400" b="1" dirty="0"/>
              <a:t>所示</a:t>
            </a:r>
            <a:endParaRPr lang="en-US" altLang="zh-CN" sz="1400" b="1" dirty="0"/>
          </a:p>
          <a:p>
            <a:pPr lvl="3" eaLnBrk="1" hangingPunct="1"/>
            <a:endParaRPr lang="en-US" altLang="zh-CN" sz="1400" b="1" dirty="0"/>
          </a:p>
          <a:p>
            <a:pPr lvl="3" eaLnBrk="1" hangingPunct="1"/>
            <a:r>
              <a:rPr lang="zh-CN" altLang="en-US" sz="1400" b="1" dirty="0"/>
              <a:t>核心指令集</a:t>
            </a:r>
            <a:r>
              <a:rPr lang="en-US" altLang="zh-CN" sz="1400" b="1" dirty="0"/>
              <a:t>RV32I</a:t>
            </a:r>
            <a:r>
              <a:rPr lang="zh-CN" altLang="en-US" sz="1400" b="1" dirty="0"/>
              <a:t>中有</a:t>
            </a:r>
            <a:r>
              <a:rPr lang="en-US" altLang="zh-CN" sz="1400" b="1" dirty="0">
                <a:solidFill>
                  <a:srgbClr val="FF0000"/>
                </a:solidFill>
              </a:rPr>
              <a:t>25</a:t>
            </a:r>
            <a:r>
              <a:rPr lang="zh-CN" altLang="en-US" sz="1400" b="1" dirty="0">
                <a:solidFill>
                  <a:srgbClr val="FF0000"/>
                </a:solidFill>
              </a:rPr>
              <a:t>条</a:t>
            </a:r>
            <a:r>
              <a:rPr lang="en-US" altLang="zh-CN" sz="1400" b="1" dirty="0">
                <a:solidFill>
                  <a:srgbClr val="FF0000"/>
                </a:solidFill>
              </a:rPr>
              <a:t>R</a:t>
            </a:r>
            <a:r>
              <a:rPr lang="zh-CN" altLang="en-US" sz="1400" b="1" dirty="0">
                <a:solidFill>
                  <a:srgbClr val="FF0000"/>
                </a:solidFill>
              </a:rPr>
              <a:t>型指令</a:t>
            </a:r>
            <a:r>
              <a:rPr lang="zh-CN" altLang="en-US" sz="1400" b="1" dirty="0"/>
              <a:t>，如表</a:t>
            </a:r>
            <a:r>
              <a:rPr lang="en-US" altLang="zh-CN" sz="1400" b="1" dirty="0"/>
              <a:t>5.14</a:t>
            </a:r>
            <a:r>
              <a:rPr lang="zh-CN" altLang="en-US" sz="1400" b="1" dirty="0"/>
              <a:t>所示</a:t>
            </a:r>
            <a:endParaRPr lang="en-US" altLang="zh-CN" sz="1400" b="1" dirty="0"/>
          </a:p>
          <a:p>
            <a:pPr lvl="3" eaLnBrk="1" hangingPunct="1"/>
            <a:endParaRPr lang="en-US" altLang="zh-CN" sz="1400" b="1" dirty="0"/>
          </a:p>
          <a:p>
            <a:pPr lvl="3" eaLnBrk="1" hangingPunct="1"/>
            <a:endParaRPr lang="en-US" altLang="zh-CN" sz="1000" b="1" dirty="0"/>
          </a:p>
        </p:txBody>
      </p:sp>
      <p:graphicFrame>
        <p:nvGraphicFramePr>
          <p:cNvPr id="2" name="表格 4">
            <a:extLst>
              <a:ext uri="{FF2B5EF4-FFF2-40B4-BE49-F238E27FC236}">
                <a16:creationId xmlns:a16="http://schemas.microsoft.com/office/drawing/2014/main" id="{0B129091-C321-498C-81E0-EBA617D88881}"/>
              </a:ext>
            </a:extLst>
          </p:cNvPr>
          <p:cNvGraphicFramePr>
            <a:graphicFrameLocks noGrp="1"/>
          </p:cNvGraphicFramePr>
          <p:nvPr>
            <p:extLst>
              <p:ext uri="{D42A27DB-BD31-4B8C-83A1-F6EECF244321}">
                <p14:modId xmlns:p14="http://schemas.microsoft.com/office/powerpoint/2010/main" val="2557231977"/>
              </p:ext>
            </p:extLst>
          </p:nvPr>
        </p:nvGraphicFramePr>
        <p:xfrm>
          <a:off x="827584" y="3933056"/>
          <a:ext cx="7632848" cy="2377440"/>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3419047584"/>
                    </a:ext>
                  </a:extLst>
                </a:gridCol>
                <a:gridCol w="1728192">
                  <a:extLst>
                    <a:ext uri="{9D8B030D-6E8A-4147-A177-3AD203B41FA5}">
                      <a16:colId xmlns:a16="http://schemas.microsoft.com/office/drawing/2014/main" val="1077397420"/>
                    </a:ext>
                  </a:extLst>
                </a:gridCol>
                <a:gridCol w="2160240">
                  <a:extLst>
                    <a:ext uri="{9D8B030D-6E8A-4147-A177-3AD203B41FA5}">
                      <a16:colId xmlns:a16="http://schemas.microsoft.com/office/drawing/2014/main" val="3871254485"/>
                    </a:ext>
                  </a:extLst>
                </a:gridCol>
                <a:gridCol w="2160240">
                  <a:extLst>
                    <a:ext uri="{9D8B030D-6E8A-4147-A177-3AD203B41FA5}">
                      <a16:colId xmlns:a16="http://schemas.microsoft.com/office/drawing/2014/main" val="2525921980"/>
                    </a:ext>
                  </a:extLst>
                </a:gridCol>
              </a:tblGrid>
              <a:tr h="216431">
                <a:tc>
                  <a:txBody>
                    <a:bodyPr/>
                    <a:lstStyle/>
                    <a:p>
                      <a:pPr algn="ctr"/>
                      <a:r>
                        <a:rPr lang="zh-CN" altLang="en-US" sz="1200" b="1" dirty="0"/>
                        <a:t>类型</a:t>
                      </a:r>
                    </a:p>
                  </a:txBody>
                  <a:tcPr anchor="ctr"/>
                </a:tc>
                <a:tc>
                  <a:txBody>
                    <a:bodyPr/>
                    <a:lstStyle/>
                    <a:p>
                      <a:pPr algn="ctr"/>
                      <a:r>
                        <a:rPr lang="zh-CN" altLang="en-US" sz="1200" b="1" dirty="0"/>
                        <a:t>指令示例</a:t>
                      </a:r>
                    </a:p>
                  </a:txBody>
                  <a:tcPr anchor="ctr"/>
                </a:tc>
                <a:tc>
                  <a:txBody>
                    <a:bodyPr/>
                    <a:lstStyle/>
                    <a:p>
                      <a:pPr algn="ctr"/>
                      <a:r>
                        <a:rPr lang="zh-CN" altLang="en-US" sz="1200" b="1" dirty="0"/>
                        <a:t>功能描述</a:t>
                      </a:r>
                    </a:p>
                  </a:txBody>
                  <a:tcPr anchor="ctr"/>
                </a:tc>
                <a:tc>
                  <a:txBody>
                    <a:bodyPr/>
                    <a:lstStyle/>
                    <a:p>
                      <a:pPr algn="ctr"/>
                      <a:r>
                        <a:rPr lang="zh-CN" altLang="en-US" sz="1200" b="1" dirty="0"/>
                        <a:t>同类指令</a:t>
                      </a:r>
                    </a:p>
                  </a:txBody>
                  <a:tcPr anchor="ctr"/>
                </a:tc>
                <a:extLst>
                  <a:ext uri="{0D108BD9-81ED-4DB2-BD59-A6C34878D82A}">
                    <a16:rowId xmlns:a16="http://schemas.microsoft.com/office/drawing/2014/main" val="908326730"/>
                  </a:ext>
                </a:extLst>
              </a:tr>
              <a:tr h="216431">
                <a:tc>
                  <a:txBody>
                    <a:bodyPr/>
                    <a:lstStyle/>
                    <a:p>
                      <a:pPr algn="l"/>
                      <a:r>
                        <a:rPr lang="zh-CN" altLang="en-US" sz="1200" b="1" dirty="0"/>
                        <a:t>算术逻辑运算指令</a:t>
                      </a:r>
                    </a:p>
                  </a:txBody>
                  <a:tcPr anchor="ctr"/>
                </a:tc>
                <a:tc>
                  <a:txBody>
                    <a:bodyPr/>
                    <a:lstStyle/>
                    <a:p>
                      <a:pPr algn="l"/>
                      <a:r>
                        <a:rPr lang="en-US" altLang="zh-CN" sz="1200" b="1" dirty="0" err="1"/>
                        <a:t>addi</a:t>
                      </a:r>
                      <a:r>
                        <a:rPr lang="en-US" altLang="zh-CN" sz="1200" b="1" dirty="0"/>
                        <a:t> rd,rs1,imm</a:t>
                      </a:r>
                      <a:endParaRPr lang="zh-CN" altLang="en-US" sz="1200" b="1" dirty="0"/>
                    </a:p>
                  </a:txBody>
                  <a:tcPr anchor="ctr"/>
                </a:tc>
                <a:tc>
                  <a:txBody>
                    <a:bodyPr/>
                    <a:lstStyle/>
                    <a:p>
                      <a:pPr algn="l"/>
                      <a:r>
                        <a:rPr lang="en-US" altLang="zh-CN" sz="1200" b="1" dirty="0"/>
                        <a:t>R[</a:t>
                      </a:r>
                      <a:r>
                        <a:rPr lang="en-US" altLang="zh-CN" sz="1200" b="1" dirty="0" err="1"/>
                        <a:t>rd</a:t>
                      </a:r>
                      <a:r>
                        <a:rPr lang="en-US" altLang="zh-CN" sz="1200" b="1" dirty="0"/>
                        <a:t>]=R[rs1] + </a:t>
                      </a:r>
                      <a:r>
                        <a:rPr lang="en-US" altLang="zh-CN" sz="1200" b="1" dirty="0" err="1"/>
                        <a:t>imm</a:t>
                      </a:r>
                      <a:endParaRPr lang="zh-CN" altLang="en-US" sz="1200" b="1" dirty="0"/>
                    </a:p>
                  </a:txBody>
                  <a:tcPr anchor="ctr"/>
                </a:tc>
                <a:tc>
                  <a:txBody>
                    <a:bodyPr/>
                    <a:lstStyle/>
                    <a:p>
                      <a:pPr algn="l"/>
                      <a:r>
                        <a:rPr lang="en-US" altLang="zh-CN" sz="1200" b="1" dirty="0" err="1"/>
                        <a:t>addi</a:t>
                      </a:r>
                      <a:r>
                        <a:rPr lang="zh-CN" altLang="en-US" sz="1200" b="1" dirty="0"/>
                        <a:t>、</a:t>
                      </a:r>
                      <a:r>
                        <a:rPr lang="en-US" altLang="zh-CN" sz="1200" b="1" dirty="0" err="1"/>
                        <a:t>xori</a:t>
                      </a:r>
                      <a:r>
                        <a:rPr lang="zh-CN" altLang="en-US" sz="1200" b="1" dirty="0"/>
                        <a:t>、</a:t>
                      </a:r>
                      <a:r>
                        <a:rPr lang="en-US" altLang="zh-CN" sz="1200" b="1" dirty="0" err="1"/>
                        <a:t>ori</a:t>
                      </a:r>
                      <a:r>
                        <a:rPr lang="zh-CN" altLang="en-US" sz="1200" b="1" dirty="0"/>
                        <a:t>、</a:t>
                      </a:r>
                      <a:r>
                        <a:rPr lang="en-US" altLang="zh-CN" sz="1200" b="1" dirty="0" err="1"/>
                        <a:t>andi</a:t>
                      </a:r>
                      <a:endParaRPr lang="zh-CN" altLang="en-US" sz="1200" b="1" dirty="0"/>
                    </a:p>
                  </a:txBody>
                  <a:tcPr anchor="ctr"/>
                </a:tc>
                <a:extLst>
                  <a:ext uri="{0D108BD9-81ED-4DB2-BD59-A6C34878D82A}">
                    <a16:rowId xmlns:a16="http://schemas.microsoft.com/office/drawing/2014/main" val="1975593693"/>
                  </a:ext>
                </a:extLst>
              </a:tr>
              <a:tr h="216431">
                <a:tc>
                  <a:txBody>
                    <a:bodyPr/>
                    <a:lstStyle/>
                    <a:p>
                      <a:pPr algn="l"/>
                      <a:r>
                        <a:rPr lang="zh-CN" altLang="en-US" sz="1200" b="1" dirty="0"/>
                        <a:t>关系运算指令</a:t>
                      </a:r>
                    </a:p>
                  </a:txBody>
                  <a:tcPr anchor="ctr"/>
                </a:tc>
                <a:tc>
                  <a:txBody>
                    <a:bodyPr/>
                    <a:lstStyle/>
                    <a:p>
                      <a:pPr algn="l"/>
                      <a:r>
                        <a:rPr lang="en-US" altLang="zh-CN" sz="1200" b="1" dirty="0" err="1"/>
                        <a:t>slti</a:t>
                      </a:r>
                      <a:r>
                        <a:rPr lang="en-US" altLang="zh-CN" sz="1200" b="1" dirty="0"/>
                        <a:t> rd,rs1,imm</a:t>
                      </a:r>
                      <a:endParaRPr lang="zh-CN" altLang="en-US" sz="1200" b="1" dirty="0"/>
                    </a:p>
                  </a:txBody>
                  <a:tcPr anchor="ctr"/>
                </a:tc>
                <a:tc>
                  <a:txBody>
                    <a:bodyPr/>
                    <a:lstStyle/>
                    <a:p>
                      <a:pPr algn="l"/>
                      <a:r>
                        <a:rPr lang="en-US" altLang="zh-CN" sz="1200" b="1" dirty="0"/>
                        <a:t>R[</a:t>
                      </a:r>
                      <a:r>
                        <a:rPr lang="en-US" altLang="zh-CN" sz="1200" b="1" dirty="0" err="1"/>
                        <a:t>rd</a:t>
                      </a:r>
                      <a:r>
                        <a:rPr lang="en-US" altLang="zh-CN" sz="1200" b="1" dirty="0"/>
                        <a:t>]=R[rs1] &lt; </a:t>
                      </a:r>
                      <a:r>
                        <a:rPr lang="en-US" altLang="zh-CN" sz="1200" b="1" dirty="0" err="1"/>
                        <a:t>imm</a:t>
                      </a:r>
                      <a:endParaRPr lang="zh-CN" altLang="en-US" sz="1200" b="1" dirty="0"/>
                    </a:p>
                  </a:txBody>
                  <a:tcPr anchor="ctr"/>
                </a:tc>
                <a:tc>
                  <a:txBody>
                    <a:bodyPr/>
                    <a:lstStyle/>
                    <a:p>
                      <a:pPr algn="l"/>
                      <a:r>
                        <a:rPr lang="en-US" altLang="zh-CN" sz="1200" b="1" dirty="0" err="1"/>
                        <a:t>slti</a:t>
                      </a:r>
                      <a:r>
                        <a:rPr lang="zh-CN" altLang="en-US" sz="1200" b="1" dirty="0"/>
                        <a:t>、</a:t>
                      </a:r>
                      <a:r>
                        <a:rPr lang="en-US" altLang="zh-CN" sz="1200" b="1" dirty="0" err="1"/>
                        <a:t>sltiu</a:t>
                      </a:r>
                      <a:endParaRPr lang="zh-CN" altLang="en-US" sz="1200" b="1" dirty="0"/>
                    </a:p>
                  </a:txBody>
                  <a:tcPr anchor="ctr"/>
                </a:tc>
                <a:extLst>
                  <a:ext uri="{0D108BD9-81ED-4DB2-BD59-A6C34878D82A}">
                    <a16:rowId xmlns:a16="http://schemas.microsoft.com/office/drawing/2014/main" val="839421744"/>
                  </a:ext>
                </a:extLst>
              </a:tr>
              <a:tr h="216431">
                <a:tc>
                  <a:txBody>
                    <a:bodyPr/>
                    <a:lstStyle/>
                    <a:p>
                      <a:pPr algn="l"/>
                      <a:r>
                        <a:rPr lang="zh-CN" altLang="en-US" sz="1200" b="1" dirty="0"/>
                        <a:t>移位指令</a:t>
                      </a:r>
                    </a:p>
                  </a:txBody>
                  <a:tcPr anchor="ctr"/>
                </a:tc>
                <a:tc>
                  <a:txBody>
                    <a:bodyPr/>
                    <a:lstStyle/>
                    <a:p>
                      <a:pPr algn="l"/>
                      <a:r>
                        <a:rPr lang="en-US" altLang="zh-CN" sz="1200" b="1" dirty="0" err="1"/>
                        <a:t>slli</a:t>
                      </a:r>
                      <a:r>
                        <a:rPr lang="en-US" altLang="zh-CN" sz="1200" b="1" dirty="0"/>
                        <a:t> rd,rs1,imm</a:t>
                      </a:r>
                      <a:endParaRPr lang="zh-CN" altLang="en-US" sz="1200" b="1" dirty="0"/>
                    </a:p>
                  </a:txBody>
                  <a:tcPr anchor="ctr"/>
                </a:tc>
                <a:tc>
                  <a:txBody>
                    <a:bodyPr/>
                    <a:lstStyle/>
                    <a:p>
                      <a:pPr algn="l"/>
                      <a:r>
                        <a:rPr lang="en-US" altLang="zh-CN" sz="1200" b="1" dirty="0"/>
                        <a:t>R[</a:t>
                      </a:r>
                      <a:r>
                        <a:rPr lang="en-US" altLang="zh-CN" sz="1200" b="1" dirty="0" err="1"/>
                        <a:t>rd</a:t>
                      </a:r>
                      <a:r>
                        <a:rPr lang="en-US" altLang="zh-CN" sz="1200" b="1" dirty="0"/>
                        <a:t>]=R[rs1] &lt;&lt; </a:t>
                      </a:r>
                      <a:r>
                        <a:rPr lang="en-US" altLang="zh-CN" sz="1200" b="1" dirty="0" err="1"/>
                        <a:t>imm</a:t>
                      </a:r>
                      <a:endParaRPr lang="zh-CN" altLang="en-US" sz="1200" b="1" dirty="0"/>
                    </a:p>
                  </a:txBody>
                  <a:tcPr anchor="ctr"/>
                </a:tc>
                <a:tc>
                  <a:txBody>
                    <a:bodyPr/>
                    <a:lstStyle/>
                    <a:p>
                      <a:pPr algn="l"/>
                      <a:r>
                        <a:rPr lang="en-US" altLang="zh-CN" sz="1200" b="1" dirty="0" err="1"/>
                        <a:t>slli</a:t>
                      </a:r>
                      <a:r>
                        <a:rPr lang="zh-CN" altLang="en-US" sz="1200" b="1" dirty="0"/>
                        <a:t>、</a:t>
                      </a:r>
                      <a:r>
                        <a:rPr lang="en-US" altLang="zh-CN" sz="1200" b="1" dirty="0" err="1"/>
                        <a:t>srli</a:t>
                      </a:r>
                      <a:r>
                        <a:rPr lang="zh-CN" altLang="en-US" sz="1200" b="1" dirty="0"/>
                        <a:t>、</a:t>
                      </a:r>
                      <a:r>
                        <a:rPr lang="en-US" altLang="zh-CN" sz="1200" b="1" dirty="0" err="1"/>
                        <a:t>srai</a:t>
                      </a:r>
                      <a:endParaRPr lang="zh-CN" altLang="en-US" sz="1200" b="1" dirty="0"/>
                    </a:p>
                  </a:txBody>
                  <a:tcPr anchor="ctr"/>
                </a:tc>
                <a:extLst>
                  <a:ext uri="{0D108BD9-81ED-4DB2-BD59-A6C34878D82A}">
                    <a16:rowId xmlns:a16="http://schemas.microsoft.com/office/drawing/2014/main" val="4263166418"/>
                  </a:ext>
                </a:extLst>
              </a:tr>
              <a:tr h="216431">
                <a:tc>
                  <a:txBody>
                    <a:bodyPr/>
                    <a:lstStyle/>
                    <a:p>
                      <a:pPr algn="l"/>
                      <a:r>
                        <a:rPr lang="zh-CN" altLang="en-US" sz="1200" b="1" dirty="0"/>
                        <a:t>访存指令</a:t>
                      </a:r>
                    </a:p>
                  </a:txBody>
                  <a:tcPr anchor="ctr"/>
                </a:tc>
                <a:tc>
                  <a:txBody>
                    <a:bodyPr/>
                    <a:lstStyle/>
                    <a:p>
                      <a:pPr algn="l"/>
                      <a:r>
                        <a:rPr lang="en-US" altLang="zh-CN" sz="1200" b="1" dirty="0" err="1"/>
                        <a:t>lw</a:t>
                      </a:r>
                      <a:r>
                        <a:rPr lang="en-US" altLang="zh-CN" sz="1200" b="1" dirty="0"/>
                        <a:t> </a:t>
                      </a:r>
                      <a:r>
                        <a:rPr lang="en-US" altLang="zh-CN" sz="1200" b="1" dirty="0" err="1"/>
                        <a:t>rd,imm</a:t>
                      </a:r>
                      <a:r>
                        <a:rPr lang="en-US" altLang="zh-CN" sz="1200" b="1" dirty="0"/>
                        <a:t>(rs1)</a:t>
                      </a:r>
                      <a:endParaRPr lang="zh-CN" altLang="en-US" sz="1200" b="1" dirty="0"/>
                    </a:p>
                  </a:txBody>
                  <a:tcPr anchor="ctr"/>
                </a:tc>
                <a:tc>
                  <a:txBody>
                    <a:bodyPr/>
                    <a:lstStyle/>
                    <a:p>
                      <a:pPr algn="l"/>
                      <a:r>
                        <a:rPr lang="en-US" altLang="zh-CN" sz="1200" b="1" dirty="0"/>
                        <a:t>R[</a:t>
                      </a:r>
                      <a:r>
                        <a:rPr lang="en-US" altLang="zh-CN" sz="1200" b="1" dirty="0" err="1"/>
                        <a:t>rd</a:t>
                      </a:r>
                      <a:r>
                        <a:rPr lang="en-US" altLang="zh-CN" sz="1200" b="1" dirty="0"/>
                        <a:t>]=M[R[rs1] + </a:t>
                      </a:r>
                      <a:r>
                        <a:rPr lang="en-US" altLang="zh-CN" sz="1200" b="1" dirty="0" err="1"/>
                        <a:t>imm</a:t>
                      </a:r>
                      <a:r>
                        <a:rPr lang="en-US" altLang="zh-CN" sz="1200" b="1" dirty="0"/>
                        <a:t>]</a:t>
                      </a:r>
                      <a:endParaRPr lang="zh-CN" altLang="en-US" sz="1200" b="1" dirty="0"/>
                    </a:p>
                  </a:txBody>
                  <a:tcPr anchor="ctr"/>
                </a:tc>
                <a:tc>
                  <a:txBody>
                    <a:bodyPr/>
                    <a:lstStyle/>
                    <a:p>
                      <a:pPr algn="l"/>
                      <a:r>
                        <a:rPr lang="en-US" altLang="zh-CN" sz="1200" b="1" dirty="0" err="1"/>
                        <a:t>lb</a:t>
                      </a:r>
                      <a:r>
                        <a:rPr lang="zh-CN" altLang="en-US" sz="1200" b="1" dirty="0"/>
                        <a:t>、</a:t>
                      </a:r>
                      <a:r>
                        <a:rPr lang="en-US" altLang="zh-CN" sz="1200" b="1" dirty="0" err="1"/>
                        <a:t>lbu</a:t>
                      </a:r>
                      <a:r>
                        <a:rPr lang="zh-CN" altLang="en-US" sz="1200" b="1" dirty="0"/>
                        <a:t>、</a:t>
                      </a:r>
                      <a:r>
                        <a:rPr lang="en-US" altLang="zh-CN" sz="1200" b="1" dirty="0" err="1"/>
                        <a:t>lh</a:t>
                      </a:r>
                      <a:r>
                        <a:rPr lang="zh-CN" altLang="en-US" sz="1200" b="1" dirty="0"/>
                        <a:t>、</a:t>
                      </a:r>
                      <a:r>
                        <a:rPr lang="en-US" altLang="zh-CN" sz="1200" b="1" dirty="0" err="1"/>
                        <a:t>lhu</a:t>
                      </a:r>
                      <a:r>
                        <a:rPr lang="zh-CN" altLang="en-US" sz="1200" b="1" dirty="0"/>
                        <a:t>、</a:t>
                      </a:r>
                      <a:r>
                        <a:rPr lang="en-US" altLang="zh-CN" sz="1200" b="1" dirty="0" err="1"/>
                        <a:t>lw</a:t>
                      </a:r>
                      <a:endParaRPr lang="zh-CN" altLang="en-US" sz="1200" b="1" dirty="0"/>
                    </a:p>
                  </a:txBody>
                  <a:tcPr anchor="ctr"/>
                </a:tc>
                <a:extLst>
                  <a:ext uri="{0D108BD9-81ED-4DB2-BD59-A6C34878D82A}">
                    <a16:rowId xmlns:a16="http://schemas.microsoft.com/office/drawing/2014/main" val="461469501"/>
                  </a:ext>
                </a:extLst>
              </a:tr>
              <a:tr h="216431">
                <a:tc>
                  <a:txBody>
                    <a:bodyPr/>
                    <a:lstStyle/>
                    <a:p>
                      <a:pPr algn="l"/>
                      <a:r>
                        <a:rPr lang="zh-CN" altLang="en-US" sz="1200" b="1" dirty="0"/>
                        <a:t>系统控制类指令</a:t>
                      </a:r>
                    </a:p>
                  </a:txBody>
                  <a:tcPr anchor="ctr"/>
                </a:tc>
                <a:tc>
                  <a:txBody>
                    <a:bodyPr/>
                    <a:lstStyle/>
                    <a:p>
                      <a:pPr algn="l"/>
                      <a:r>
                        <a:rPr lang="en-US" altLang="zh-CN" sz="1200" b="1" dirty="0" err="1">
                          <a:highlight>
                            <a:srgbClr val="FFFF00"/>
                          </a:highlight>
                        </a:rPr>
                        <a:t>jalr</a:t>
                      </a:r>
                      <a:r>
                        <a:rPr lang="en-US" altLang="zh-CN" sz="1200" b="1" dirty="0">
                          <a:highlight>
                            <a:srgbClr val="FFFF00"/>
                          </a:highlight>
                        </a:rPr>
                        <a:t> rd,rs1,imm</a:t>
                      </a:r>
                      <a:endParaRPr lang="zh-CN" altLang="en-US" sz="1200" b="1" dirty="0">
                        <a:highlight>
                          <a:srgbClr val="FFFF00"/>
                        </a:highlight>
                      </a:endParaRPr>
                    </a:p>
                  </a:txBody>
                  <a:tcPr anchor="ctr"/>
                </a:tc>
                <a:tc>
                  <a:txBody>
                    <a:bodyPr/>
                    <a:lstStyle/>
                    <a:p>
                      <a:pPr algn="l"/>
                      <a:r>
                        <a:rPr lang="en-US" altLang="zh-CN" sz="1200" b="1" dirty="0">
                          <a:highlight>
                            <a:srgbClr val="FFFF00"/>
                          </a:highlight>
                        </a:rPr>
                        <a:t>PC=R[rs1] + </a:t>
                      </a:r>
                      <a:r>
                        <a:rPr lang="en-US" altLang="zh-CN" sz="1200" b="1" dirty="0" err="1">
                          <a:highlight>
                            <a:srgbClr val="FFFF00"/>
                          </a:highlight>
                        </a:rPr>
                        <a:t>imm</a:t>
                      </a:r>
                      <a:r>
                        <a:rPr lang="en-US" altLang="zh-CN" sz="1200" b="1" dirty="0">
                          <a:highlight>
                            <a:srgbClr val="FFFF00"/>
                          </a:highlight>
                        </a:rPr>
                        <a:t>      R[</a:t>
                      </a:r>
                      <a:r>
                        <a:rPr lang="en-US" altLang="zh-CN" sz="1200" b="1" dirty="0" err="1">
                          <a:highlight>
                            <a:srgbClr val="FFFF00"/>
                          </a:highlight>
                        </a:rPr>
                        <a:t>rd</a:t>
                      </a:r>
                      <a:r>
                        <a:rPr lang="en-US" altLang="zh-CN" sz="1200" b="1" dirty="0">
                          <a:highlight>
                            <a:srgbClr val="FFFF00"/>
                          </a:highlight>
                        </a:rPr>
                        <a:t>]=PC+4</a:t>
                      </a:r>
                      <a:endParaRPr lang="zh-CN" altLang="en-US" sz="1200" b="1" dirty="0">
                        <a:highlight>
                          <a:srgbClr val="FFFF00"/>
                        </a:highlight>
                      </a:endParaRPr>
                    </a:p>
                  </a:txBody>
                  <a:tcPr anchor="ctr"/>
                </a:tc>
                <a:tc>
                  <a:txBody>
                    <a:bodyPr/>
                    <a:lstStyle/>
                    <a:p>
                      <a:pPr algn="l"/>
                      <a:r>
                        <a:rPr lang="en-US" altLang="zh-CN" sz="1200" b="1" dirty="0" err="1"/>
                        <a:t>jalr</a:t>
                      </a:r>
                      <a:endParaRPr lang="zh-CN" altLang="en-US" sz="1200" b="1" dirty="0"/>
                    </a:p>
                  </a:txBody>
                  <a:tcPr anchor="ctr"/>
                </a:tc>
                <a:extLst>
                  <a:ext uri="{0D108BD9-81ED-4DB2-BD59-A6C34878D82A}">
                    <a16:rowId xmlns:a16="http://schemas.microsoft.com/office/drawing/2014/main" val="186612690"/>
                  </a:ext>
                </a:extLst>
              </a:tr>
              <a:tr h="216431">
                <a:tc>
                  <a:txBody>
                    <a:bodyPr/>
                    <a:lstStyle/>
                    <a:p>
                      <a:pPr algn="l"/>
                      <a:r>
                        <a:rPr lang="zh-CN" altLang="en-US" sz="1200" b="1" dirty="0"/>
                        <a:t>系统控制类指令</a:t>
                      </a:r>
                    </a:p>
                  </a:txBody>
                  <a:tcPr anchor="ctr"/>
                </a:tc>
                <a:tc>
                  <a:txBody>
                    <a:bodyPr/>
                    <a:lstStyle/>
                    <a:p>
                      <a:pPr algn="l"/>
                      <a:r>
                        <a:rPr lang="en-US" altLang="zh-CN" sz="1200" b="1" dirty="0" err="1"/>
                        <a:t>ecall</a:t>
                      </a:r>
                      <a:endParaRPr lang="zh-CN" altLang="en-US" sz="1200" b="1" dirty="0"/>
                    </a:p>
                  </a:txBody>
                  <a:tcPr anchor="ctr"/>
                </a:tc>
                <a:tc>
                  <a:txBody>
                    <a:bodyPr/>
                    <a:lstStyle/>
                    <a:p>
                      <a:pPr algn="l"/>
                      <a:r>
                        <a:rPr lang="zh-CN" altLang="en-US" sz="1200" b="1" dirty="0"/>
                        <a:t>系统调用</a:t>
                      </a:r>
                    </a:p>
                  </a:txBody>
                  <a:tcPr anchor="ctr"/>
                </a:tc>
                <a:tc>
                  <a:txBody>
                    <a:bodyPr/>
                    <a:lstStyle/>
                    <a:p>
                      <a:pPr algn="l"/>
                      <a:r>
                        <a:rPr lang="en-US" altLang="zh-CN" sz="1200" b="1" dirty="0" err="1"/>
                        <a:t>ecall</a:t>
                      </a:r>
                      <a:r>
                        <a:rPr lang="zh-CN" altLang="en-US" sz="1200" b="1" dirty="0"/>
                        <a:t>、</a:t>
                      </a:r>
                      <a:r>
                        <a:rPr lang="en-US" altLang="zh-CN" sz="1200" b="1" dirty="0"/>
                        <a:t>fence</a:t>
                      </a:r>
                      <a:r>
                        <a:rPr lang="zh-CN" altLang="en-US" sz="1200" b="1" dirty="0"/>
                        <a:t>、</a:t>
                      </a:r>
                      <a:r>
                        <a:rPr lang="en-US" altLang="zh-CN" sz="1200" b="1" dirty="0" err="1"/>
                        <a:t>fence.I</a:t>
                      </a:r>
                      <a:r>
                        <a:rPr lang="zh-CN" altLang="en-US" sz="1200" b="1" dirty="0"/>
                        <a:t>、</a:t>
                      </a:r>
                      <a:r>
                        <a:rPr lang="en-US" altLang="zh-CN" sz="1200" b="1" dirty="0" err="1"/>
                        <a:t>ebreak</a:t>
                      </a:r>
                      <a:endParaRPr lang="zh-CN" altLang="en-US" sz="1200" b="1" dirty="0"/>
                    </a:p>
                  </a:txBody>
                  <a:tcPr anchor="ctr"/>
                </a:tc>
                <a:extLst>
                  <a:ext uri="{0D108BD9-81ED-4DB2-BD59-A6C34878D82A}">
                    <a16:rowId xmlns:a16="http://schemas.microsoft.com/office/drawing/2014/main" val="780871945"/>
                  </a:ext>
                </a:extLst>
              </a:tr>
              <a:tr h="216431">
                <a:tc>
                  <a:txBody>
                    <a:bodyPr/>
                    <a:lstStyle/>
                    <a:p>
                      <a:pPr algn="l"/>
                      <a:r>
                        <a:rPr lang="zh-CN" altLang="en-US" sz="1200" b="1" dirty="0"/>
                        <a:t>特权指令</a:t>
                      </a:r>
                    </a:p>
                  </a:txBody>
                  <a:tcPr anchor="ctr"/>
                </a:tc>
                <a:tc>
                  <a:txBody>
                    <a:bodyPr/>
                    <a:lstStyle/>
                    <a:p>
                      <a:pPr algn="l"/>
                      <a:r>
                        <a:rPr lang="en-US" altLang="zh-CN" sz="1200" b="1" dirty="0" err="1"/>
                        <a:t>csrrw</a:t>
                      </a:r>
                      <a:r>
                        <a:rPr lang="en-US" altLang="zh-CN" sz="1200" b="1" dirty="0"/>
                        <a:t> rd,csr,rs1</a:t>
                      </a:r>
                      <a:endParaRPr lang="zh-CN" altLang="en-US" sz="1200" b="1" dirty="0"/>
                    </a:p>
                  </a:txBody>
                  <a:tcPr anchor="ctr"/>
                </a:tc>
                <a:tc>
                  <a:txBody>
                    <a:bodyPr/>
                    <a:lstStyle/>
                    <a:p>
                      <a:pPr algn="l"/>
                      <a:r>
                        <a:rPr lang="en-US" altLang="zh-CN" sz="1200" b="1" dirty="0"/>
                        <a:t>R[</a:t>
                      </a:r>
                      <a:r>
                        <a:rPr lang="en-US" altLang="zh-CN" sz="1200" b="1" dirty="0" err="1"/>
                        <a:t>rd</a:t>
                      </a:r>
                      <a:r>
                        <a:rPr lang="en-US" altLang="zh-CN" sz="1200" b="1" dirty="0"/>
                        <a:t>]=</a:t>
                      </a:r>
                      <a:r>
                        <a:rPr lang="en-US" altLang="zh-CN" sz="1200" b="1" dirty="0" err="1"/>
                        <a:t>csr</a:t>
                      </a:r>
                      <a:r>
                        <a:rPr lang="en-US" altLang="zh-CN" sz="1200" b="1" dirty="0"/>
                        <a:t>      </a:t>
                      </a:r>
                      <a:r>
                        <a:rPr lang="en-US" altLang="zh-CN" sz="1200" b="1" dirty="0" err="1"/>
                        <a:t>csr</a:t>
                      </a:r>
                      <a:r>
                        <a:rPr lang="en-US" altLang="zh-CN" sz="1200" b="1" dirty="0"/>
                        <a:t>=R[rs1]</a:t>
                      </a:r>
                      <a:endParaRPr lang="zh-CN" altLang="en-US" sz="1200" b="1" dirty="0"/>
                    </a:p>
                  </a:txBody>
                  <a:tcPr anchor="ctr"/>
                </a:tc>
                <a:tc>
                  <a:txBody>
                    <a:bodyPr/>
                    <a:lstStyle/>
                    <a:p>
                      <a:pPr algn="l"/>
                      <a:r>
                        <a:rPr lang="en-US" altLang="zh-CN" sz="1200" b="1" dirty="0" err="1"/>
                        <a:t>csrrw</a:t>
                      </a:r>
                      <a:r>
                        <a:rPr lang="zh-CN" altLang="en-US" sz="1200" b="1" dirty="0"/>
                        <a:t>、</a:t>
                      </a:r>
                      <a:r>
                        <a:rPr lang="en-US" altLang="zh-CN" sz="1200" b="1" dirty="0" err="1"/>
                        <a:t>csrrs</a:t>
                      </a:r>
                      <a:r>
                        <a:rPr lang="zh-CN" altLang="en-US" sz="1200" b="1" dirty="0"/>
                        <a:t>、</a:t>
                      </a:r>
                      <a:r>
                        <a:rPr lang="en-US" altLang="zh-CN" sz="1200" b="1" dirty="0" err="1"/>
                        <a:t>csrrc</a:t>
                      </a:r>
                      <a:r>
                        <a:rPr lang="zh-CN" altLang="en-US" sz="1200" b="1" dirty="0"/>
                        <a:t>、</a:t>
                      </a:r>
                      <a:r>
                        <a:rPr lang="en-US" altLang="zh-CN" sz="1200" b="1" dirty="0" err="1"/>
                        <a:t>csrrwi</a:t>
                      </a:r>
                      <a:r>
                        <a:rPr lang="zh-CN" altLang="en-US" sz="1200" b="1" dirty="0"/>
                        <a:t>、</a:t>
                      </a:r>
                      <a:r>
                        <a:rPr lang="en-US" altLang="zh-CN" sz="1200" b="1" dirty="0" err="1"/>
                        <a:t>csrrsi</a:t>
                      </a:r>
                      <a:r>
                        <a:rPr lang="zh-CN" altLang="en-US" sz="1200" b="1" dirty="0"/>
                        <a:t>、</a:t>
                      </a:r>
                      <a:r>
                        <a:rPr lang="en-US" altLang="zh-CN" sz="1200" b="1" dirty="0" err="1"/>
                        <a:t>csrrci</a:t>
                      </a:r>
                      <a:endParaRPr lang="zh-CN" altLang="en-US" sz="1200" b="1" dirty="0"/>
                    </a:p>
                  </a:txBody>
                  <a:tcPr anchor="ctr"/>
                </a:tc>
                <a:extLst>
                  <a:ext uri="{0D108BD9-81ED-4DB2-BD59-A6C34878D82A}">
                    <a16:rowId xmlns:a16="http://schemas.microsoft.com/office/drawing/2014/main" val="2563926782"/>
                  </a:ext>
                </a:extLst>
              </a:tr>
            </a:tbl>
          </a:graphicData>
        </a:graphic>
      </p:graphicFrame>
      <p:sp>
        <p:nvSpPr>
          <p:cNvPr id="7" name="文本框 6">
            <a:extLst>
              <a:ext uri="{FF2B5EF4-FFF2-40B4-BE49-F238E27FC236}">
                <a16:creationId xmlns:a16="http://schemas.microsoft.com/office/drawing/2014/main" id="{201C5DFF-5FD2-4038-B691-72680D7F7571}"/>
              </a:ext>
            </a:extLst>
          </p:cNvPr>
          <p:cNvSpPr txBox="1"/>
          <p:nvPr/>
        </p:nvSpPr>
        <p:spPr>
          <a:xfrm>
            <a:off x="3491881" y="3645024"/>
            <a:ext cx="2592287" cy="276999"/>
          </a:xfrm>
          <a:prstGeom prst="rect">
            <a:avLst/>
          </a:prstGeom>
          <a:noFill/>
        </p:spPr>
        <p:txBody>
          <a:bodyPr wrap="square">
            <a:spAutoFit/>
          </a:bodyPr>
          <a:lstStyle/>
          <a:p>
            <a:r>
              <a:rPr lang="zh-CN" altLang="en-US" sz="1200" b="1" dirty="0"/>
              <a:t>表</a:t>
            </a:r>
            <a:r>
              <a:rPr lang="en-US" altLang="zh-CN" sz="1200" b="1" dirty="0"/>
              <a:t>5.14    RISC-V</a:t>
            </a:r>
            <a:r>
              <a:rPr lang="zh-CN" altLang="en-US" sz="1200" b="1" dirty="0"/>
              <a:t>的</a:t>
            </a:r>
            <a:r>
              <a:rPr lang="en-US" altLang="zh-CN" sz="1200" b="1" dirty="0"/>
              <a:t>I</a:t>
            </a:r>
            <a:r>
              <a:rPr lang="zh-CN" altLang="en-US" sz="1200" b="1" dirty="0"/>
              <a:t>型指令</a:t>
            </a:r>
            <a:endParaRPr lang="zh-CN" altLang="en-US" sz="1200" dirty="0"/>
          </a:p>
        </p:txBody>
      </p:sp>
      <p:sp>
        <p:nvSpPr>
          <p:cNvPr id="8" name="文本框 7">
            <a:extLst>
              <a:ext uri="{FF2B5EF4-FFF2-40B4-BE49-F238E27FC236}">
                <a16:creationId xmlns:a16="http://schemas.microsoft.com/office/drawing/2014/main" id="{B33166EB-F229-4B13-9F01-BDD4C88C10C9}"/>
              </a:ext>
            </a:extLst>
          </p:cNvPr>
          <p:cNvSpPr txBox="1"/>
          <p:nvPr/>
        </p:nvSpPr>
        <p:spPr>
          <a:xfrm>
            <a:off x="3923928" y="3212976"/>
            <a:ext cx="1330814" cy="276999"/>
          </a:xfrm>
          <a:prstGeom prst="rect">
            <a:avLst/>
          </a:prstGeom>
          <a:noFill/>
        </p:spPr>
        <p:txBody>
          <a:bodyPr wrap="none" rtlCol="0">
            <a:spAutoFit/>
          </a:bodyPr>
          <a:lstStyle/>
          <a:p>
            <a:r>
              <a:rPr lang="zh-CN" altLang="en-US" sz="1200" b="1" dirty="0"/>
              <a:t>图</a:t>
            </a:r>
            <a:r>
              <a:rPr lang="en-US" altLang="zh-CN" sz="1200" b="1" dirty="0"/>
              <a:t>5.28      I</a:t>
            </a:r>
            <a:r>
              <a:rPr lang="zh-CN" altLang="en-US" sz="1200" b="1" dirty="0"/>
              <a:t>型指令</a:t>
            </a:r>
          </a:p>
        </p:txBody>
      </p:sp>
      <p:graphicFrame>
        <p:nvGraphicFramePr>
          <p:cNvPr id="9" name="表格 9">
            <a:extLst>
              <a:ext uri="{FF2B5EF4-FFF2-40B4-BE49-F238E27FC236}">
                <a16:creationId xmlns:a16="http://schemas.microsoft.com/office/drawing/2014/main" id="{60D3246B-7EBA-4785-ACB1-32EAE29C17F3}"/>
              </a:ext>
            </a:extLst>
          </p:cNvPr>
          <p:cNvGraphicFramePr>
            <a:graphicFrameLocks noGrp="1"/>
          </p:cNvGraphicFramePr>
          <p:nvPr>
            <p:extLst>
              <p:ext uri="{D42A27DB-BD31-4B8C-83A1-F6EECF244321}">
                <p14:modId xmlns:p14="http://schemas.microsoft.com/office/powerpoint/2010/main" val="4168372613"/>
              </p:ext>
            </p:extLst>
          </p:nvPr>
        </p:nvGraphicFramePr>
        <p:xfrm>
          <a:off x="1313042" y="2780928"/>
          <a:ext cx="6355302" cy="304800"/>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1536047637"/>
                    </a:ext>
                  </a:extLst>
                </a:gridCol>
                <a:gridCol w="1296144">
                  <a:extLst>
                    <a:ext uri="{9D8B030D-6E8A-4147-A177-3AD203B41FA5}">
                      <a16:colId xmlns:a16="http://schemas.microsoft.com/office/drawing/2014/main" val="2690818089"/>
                    </a:ext>
                  </a:extLst>
                </a:gridCol>
                <a:gridCol w="936104">
                  <a:extLst>
                    <a:ext uri="{9D8B030D-6E8A-4147-A177-3AD203B41FA5}">
                      <a16:colId xmlns:a16="http://schemas.microsoft.com/office/drawing/2014/main" val="3725868195"/>
                    </a:ext>
                  </a:extLst>
                </a:gridCol>
                <a:gridCol w="880368">
                  <a:extLst>
                    <a:ext uri="{9D8B030D-6E8A-4147-A177-3AD203B41FA5}">
                      <a16:colId xmlns:a16="http://schemas.microsoft.com/office/drawing/2014/main" val="2748058504"/>
                    </a:ext>
                  </a:extLst>
                </a:gridCol>
                <a:gridCol w="794414">
                  <a:extLst>
                    <a:ext uri="{9D8B030D-6E8A-4147-A177-3AD203B41FA5}">
                      <a16:colId xmlns:a16="http://schemas.microsoft.com/office/drawing/2014/main" val="4183969917"/>
                    </a:ext>
                  </a:extLst>
                </a:gridCol>
              </a:tblGrid>
              <a:tr h="0">
                <a:tc>
                  <a:txBody>
                    <a:bodyPr/>
                    <a:lstStyle/>
                    <a:p>
                      <a:pPr algn="ctr"/>
                      <a:r>
                        <a:rPr lang="en-US" altLang="zh-CN" sz="1400" b="1" dirty="0" err="1"/>
                        <a:t>imm</a:t>
                      </a:r>
                      <a:r>
                        <a:rPr lang="en-US" altLang="zh-CN" sz="1400" b="1" dirty="0"/>
                        <a:t>[11</a:t>
                      </a:r>
                      <a:r>
                        <a:rPr lang="zh-CN" altLang="en-US" sz="1400" b="1" dirty="0">
                          <a:latin typeface="等线" panose="02010600030101010101" pitchFamily="2" charset="-122"/>
                          <a:ea typeface="等线" panose="02010600030101010101" pitchFamily="2" charset="-122"/>
                        </a:rPr>
                        <a:t>～</a:t>
                      </a:r>
                      <a:r>
                        <a:rPr lang="en-US" altLang="zh-CN" sz="1400" b="1" dirty="0"/>
                        <a:t>0]</a:t>
                      </a:r>
                      <a:endParaRPr lang="zh-CN" altLang="en-US" sz="1400" b="1" dirty="0"/>
                    </a:p>
                  </a:txBody>
                  <a:tcPr/>
                </a:tc>
                <a:tc>
                  <a:txBody>
                    <a:bodyPr/>
                    <a:lstStyle/>
                    <a:p>
                      <a:pPr algn="ctr"/>
                      <a:r>
                        <a:rPr lang="en-US" altLang="zh-CN" sz="1400" b="1" dirty="0"/>
                        <a:t>Rs1</a:t>
                      </a:r>
                      <a:endParaRPr lang="zh-CN" altLang="en-US" sz="1400" b="1" dirty="0"/>
                    </a:p>
                  </a:txBody>
                  <a:tcPr/>
                </a:tc>
                <a:tc>
                  <a:txBody>
                    <a:bodyPr/>
                    <a:lstStyle/>
                    <a:p>
                      <a:pPr algn="ctr"/>
                      <a:r>
                        <a:rPr lang="en-US" altLang="zh-CN" sz="1400" b="1" dirty="0"/>
                        <a:t>funct3</a:t>
                      </a:r>
                      <a:endParaRPr lang="zh-CN" altLang="en-US" sz="1400" b="1" dirty="0"/>
                    </a:p>
                  </a:txBody>
                  <a:tcPr/>
                </a:tc>
                <a:tc>
                  <a:txBody>
                    <a:bodyPr/>
                    <a:lstStyle/>
                    <a:p>
                      <a:pPr algn="ctr"/>
                      <a:r>
                        <a:rPr lang="en-US" altLang="zh-CN" sz="1400" b="1" dirty="0" err="1"/>
                        <a:t>rd</a:t>
                      </a:r>
                      <a:endParaRPr lang="zh-CN" altLang="en-US" sz="1400" b="1" dirty="0"/>
                    </a:p>
                  </a:txBody>
                  <a:tcPr/>
                </a:tc>
                <a:tc>
                  <a:txBody>
                    <a:bodyPr/>
                    <a:lstStyle/>
                    <a:p>
                      <a:pPr algn="ctr"/>
                      <a:r>
                        <a:rPr lang="en-US" altLang="zh-CN" sz="1400" b="1" dirty="0"/>
                        <a:t>OP</a:t>
                      </a:r>
                      <a:endParaRPr lang="zh-CN" altLang="en-US" sz="1400" b="1" dirty="0"/>
                    </a:p>
                  </a:txBody>
                  <a:tcPr/>
                </a:tc>
                <a:extLst>
                  <a:ext uri="{0D108BD9-81ED-4DB2-BD59-A6C34878D82A}">
                    <a16:rowId xmlns:a16="http://schemas.microsoft.com/office/drawing/2014/main" val="2389813907"/>
                  </a:ext>
                </a:extLst>
              </a:tr>
            </a:tbl>
          </a:graphicData>
        </a:graphic>
      </p:graphicFrame>
      <p:sp>
        <p:nvSpPr>
          <p:cNvPr id="10" name="文本框 9">
            <a:extLst>
              <a:ext uri="{FF2B5EF4-FFF2-40B4-BE49-F238E27FC236}">
                <a16:creationId xmlns:a16="http://schemas.microsoft.com/office/drawing/2014/main" id="{9DB6CA44-ABDB-432D-B538-9F86EC8C02CE}"/>
              </a:ext>
            </a:extLst>
          </p:cNvPr>
          <p:cNvSpPr txBox="1"/>
          <p:nvPr/>
        </p:nvSpPr>
        <p:spPr>
          <a:xfrm>
            <a:off x="1587451" y="2348880"/>
            <a:ext cx="6061275" cy="276999"/>
          </a:xfrm>
          <a:prstGeom prst="rect">
            <a:avLst/>
          </a:prstGeom>
          <a:noFill/>
        </p:spPr>
        <p:txBody>
          <a:bodyPr wrap="none" rtlCol="0">
            <a:spAutoFit/>
          </a:bodyPr>
          <a:lstStyle/>
          <a:p>
            <a:r>
              <a:rPr lang="en-US" altLang="zh-CN" sz="1200" b="1" dirty="0"/>
              <a:t>31</a:t>
            </a:r>
            <a:r>
              <a:rPr lang="zh-CN" altLang="en-US" sz="1200" b="1" dirty="0">
                <a:latin typeface="等线" panose="02010600030101010101" pitchFamily="2" charset="-122"/>
                <a:ea typeface="等线" panose="02010600030101010101" pitchFamily="2" charset="-122"/>
              </a:rPr>
              <a:t>～</a:t>
            </a:r>
            <a:r>
              <a:rPr lang="en-US" altLang="zh-CN" sz="1200" b="1" dirty="0"/>
              <a:t>25                24</a:t>
            </a:r>
            <a:r>
              <a:rPr lang="zh-CN" altLang="en-US" sz="1200" b="1" dirty="0">
                <a:latin typeface="等线" panose="02010600030101010101" pitchFamily="2" charset="-122"/>
                <a:ea typeface="等线" panose="02010600030101010101" pitchFamily="2" charset="-122"/>
              </a:rPr>
              <a:t>～</a:t>
            </a:r>
            <a:r>
              <a:rPr lang="en-US" altLang="zh-CN" sz="1200" b="1" dirty="0"/>
              <a:t>20                           19</a:t>
            </a:r>
            <a:r>
              <a:rPr lang="zh-CN" altLang="en-US" sz="1200" b="1" dirty="0">
                <a:latin typeface="等线" panose="02010600030101010101" pitchFamily="2" charset="-122"/>
                <a:ea typeface="等线" panose="02010600030101010101" pitchFamily="2" charset="-122"/>
              </a:rPr>
              <a:t>～</a:t>
            </a:r>
            <a:r>
              <a:rPr lang="en-US" altLang="zh-CN" sz="1200" b="1" dirty="0"/>
              <a:t>15                   14</a:t>
            </a:r>
            <a:r>
              <a:rPr lang="zh-CN" altLang="en-US" sz="1200" b="1" dirty="0">
                <a:latin typeface="等线" panose="02010600030101010101" pitchFamily="2" charset="-122"/>
                <a:ea typeface="等线" panose="02010600030101010101" pitchFamily="2" charset="-122"/>
              </a:rPr>
              <a:t>～</a:t>
            </a:r>
            <a:r>
              <a:rPr lang="en-US" altLang="zh-CN" sz="1200" b="1" dirty="0"/>
              <a:t>12              11</a:t>
            </a:r>
            <a:r>
              <a:rPr lang="zh-CN" altLang="en-US" sz="1200" b="1" dirty="0">
                <a:latin typeface="等线" panose="02010600030101010101" pitchFamily="2" charset="-122"/>
                <a:ea typeface="等线" panose="02010600030101010101" pitchFamily="2" charset="-122"/>
              </a:rPr>
              <a:t>～</a:t>
            </a:r>
            <a:r>
              <a:rPr lang="en-US" altLang="zh-CN" sz="1200" b="1" dirty="0"/>
              <a:t>07          06</a:t>
            </a:r>
            <a:r>
              <a:rPr lang="zh-CN" altLang="en-US" sz="1200" b="1" dirty="0">
                <a:latin typeface="等线" panose="02010600030101010101" pitchFamily="2" charset="-122"/>
                <a:ea typeface="等线" panose="02010600030101010101" pitchFamily="2" charset="-122"/>
              </a:rPr>
              <a:t>～</a:t>
            </a:r>
            <a:r>
              <a:rPr lang="en-US" altLang="zh-CN" sz="1200" b="1" dirty="0"/>
              <a:t>00</a:t>
            </a:r>
            <a:endParaRPr lang="zh-CN" altLang="en-US" sz="1200" b="1" dirty="0"/>
          </a:p>
        </p:txBody>
      </p:sp>
      <p:sp>
        <p:nvSpPr>
          <p:cNvPr id="3" name="对话气泡: 矩形 2">
            <a:extLst>
              <a:ext uri="{FF2B5EF4-FFF2-40B4-BE49-F238E27FC236}">
                <a16:creationId xmlns:a16="http://schemas.microsoft.com/office/drawing/2014/main" id="{4AC9F55E-BD0C-4C8B-BD52-865ECCD9184A}"/>
              </a:ext>
            </a:extLst>
          </p:cNvPr>
          <p:cNvSpPr/>
          <p:nvPr/>
        </p:nvSpPr>
        <p:spPr>
          <a:xfrm>
            <a:off x="5436096" y="3171455"/>
            <a:ext cx="2520280" cy="675873"/>
          </a:xfrm>
          <a:prstGeom prst="wedgeRectCallout">
            <a:avLst>
              <a:gd name="adj1" fmla="val -30617"/>
              <a:gd name="adj2" fmla="val 260135"/>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400" b="1" dirty="0">
                <a:solidFill>
                  <a:srgbClr val="C00000"/>
                </a:solidFill>
              </a:rPr>
              <a:t>跳转到新的</a:t>
            </a:r>
            <a:r>
              <a:rPr lang="en-US" altLang="zh-CN" sz="1400" b="1" dirty="0">
                <a:solidFill>
                  <a:srgbClr val="C00000"/>
                </a:solidFill>
              </a:rPr>
              <a:t>PC</a:t>
            </a:r>
            <a:r>
              <a:rPr lang="zh-CN" altLang="en-US" sz="1400" b="1" dirty="0">
                <a:solidFill>
                  <a:srgbClr val="C00000"/>
                </a:solidFill>
              </a:rPr>
              <a:t>，同时将返回地址，即断点存入目的寄存器</a:t>
            </a:r>
            <a:endParaRPr lang="zh-CN" altLang="en-US" b="1" dirty="0">
              <a:solidFill>
                <a:srgbClr val="C00000"/>
              </a:solidFill>
            </a:endParaRPr>
          </a:p>
        </p:txBody>
      </p:sp>
    </p:spTree>
    <p:extLst>
      <p:ext uri="{BB962C8B-B14F-4D97-AF65-F5344CB8AC3E}">
        <p14:creationId xmlns:p14="http://schemas.microsoft.com/office/powerpoint/2010/main" val="3397093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71189"/>
            <a:ext cx="8229600" cy="4525963"/>
          </a:xfrm>
        </p:spPr>
        <p:txBody>
          <a:bodyPr/>
          <a:lstStyle/>
          <a:p>
            <a:pPr lvl="2" eaLnBrk="1" hangingPunct="1"/>
            <a:r>
              <a:rPr lang="zh-CN" altLang="en-US" sz="1800" b="1" dirty="0"/>
              <a:t>（</a:t>
            </a:r>
            <a:r>
              <a:rPr lang="en-US" altLang="zh-CN" sz="1800" b="1" dirty="0"/>
              <a:t>3</a:t>
            </a:r>
            <a:r>
              <a:rPr lang="zh-CN" altLang="en-US" sz="1800" b="1" dirty="0"/>
              <a:t>）</a:t>
            </a:r>
            <a:r>
              <a:rPr lang="en-US" altLang="zh-CN" sz="1800" b="1" dirty="0"/>
              <a:t>S</a:t>
            </a:r>
            <a:r>
              <a:rPr lang="zh-CN" altLang="en-US" sz="1800" b="1" dirty="0"/>
              <a:t>型指令（写存储器型）</a:t>
            </a:r>
            <a:endParaRPr lang="en-US" altLang="zh-CN" sz="1800" b="1" dirty="0"/>
          </a:p>
          <a:p>
            <a:pPr lvl="2" eaLnBrk="1" hangingPunct="1"/>
            <a:endParaRPr lang="en-US" altLang="zh-CN" sz="1000" b="1" dirty="0"/>
          </a:p>
          <a:p>
            <a:pPr lvl="3" eaLnBrk="1" hangingPunct="1"/>
            <a:r>
              <a:rPr lang="zh-CN" altLang="en-US" sz="1400" b="1" dirty="0">
                <a:solidFill>
                  <a:srgbClr val="FF0000"/>
                </a:solidFill>
              </a:rPr>
              <a:t>写存储器型</a:t>
            </a:r>
            <a:r>
              <a:rPr lang="zh-CN" altLang="en-US" sz="1400" b="1" dirty="0"/>
              <a:t>指令由于不存在目的寄存器</a:t>
            </a:r>
            <a:r>
              <a:rPr lang="en-US" altLang="zh-CN" sz="1400" b="1" dirty="0" err="1"/>
              <a:t>rd</a:t>
            </a:r>
            <a:r>
              <a:rPr lang="zh-CN" altLang="en-US" sz="1400" b="1" dirty="0"/>
              <a:t>，因此不能使用</a:t>
            </a:r>
            <a:r>
              <a:rPr lang="en-US" altLang="zh-CN" sz="1400" b="1" dirty="0"/>
              <a:t>I</a:t>
            </a:r>
            <a:r>
              <a:rPr lang="zh-CN" altLang="en-US" sz="1400" b="1" dirty="0"/>
              <a:t>型指令的格式，只能单独设置一个</a:t>
            </a:r>
            <a:r>
              <a:rPr lang="en-US" altLang="zh-CN" sz="1400" b="1" dirty="0"/>
              <a:t>S</a:t>
            </a:r>
            <a:r>
              <a:rPr lang="zh-CN" altLang="en-US" sz="1400" b="1" dirty="0"/>
              <a:t>型指令格式；其操作数包括两个寄存器</a:t>
            </a:r>
            <a:r>
              <a:rPr lang="en-US" altLang="zh-CN" sz="1400" b="1" dirty="0"/>
              <a:t>rs1</a:t>
            </a:r>
            <a:r>
              <a:rPr lang="zh-CN" altLang="en-US" sz="1400" b="1" dirty="0"/>
              <a:t>、</a:t>
            </a:r>
            <a:r>
              <a:rPr lang="en-US" altLang="zh-CN" sz="1400" b="1" dirty="0"/>
              <a:t>rs2</a:t>
            </a:r>
            <a:r>
              <a:rPr lang="zh-CN" altLang="en-US" sz="1400" b="1" dirty="0"/>
              <a:t>，以及立即数</a:t>
            </a:r>
            <a:r>
              <a:rPr lang="en-US" altLang="zh-CN" sz="1400" b="1" dirty="0" err="1"/>
              <a:t>imm</a:t>
            </a:r>
            <a:r>
              <a:rPr lang="zh-CN" altLang="en-US" sz="1400" b="1" dirty="0"/>
              <a:t>（两部分，共</a:t>
            </a:r>
            <a:r>
              <a:rPr lang="en-US" altLang="zh-CN" sz="1400" b="1" dirty="0"/>
              <a:t>12</a:t>
            </a:r>
            <a:r>
              <a:rPr lang="zh-CN" altLang="en-US" sz="1400" b="1" dirty="0"/>
              <a:t>位）</a:t>
            </a:r>
            <a:endParaRPr lang="en-US" altLang="zh-CN" sz="1400" b="1" dirty="0"/>
          </a:p>
          <a:p>
            <a:pPr lvl="3" eaLnBrk="1" hangingPunct="1"/>
            <a:endParaRPr lang="en-US" altLang="zh-CN" sz="1400" b="1" dirty="0"/>
          </a:p>
          <a:p>
            <a:pPr lvl="3" eaLnBrk="1" hangingPunct="1"/>
            <a:r>
              <a:rPr lang="zh-CN" altLang="en-US" sz="1400" b="1" dirty="0"/>
              <a:t>操作码包括主操作码</a:t>
            </a:r>
            <a:r>
              <a:rPr lang="en-US" altLang="zh-CN" sz="1400" b="1" dirty="0"/>
              <a:t>OP</a:t>
            </a:r>
            <a:r>
              <a:rPr lang="zh-CN" altLang="en-US" sz="1400" b="1" dirty="0"/>
              <a:t>（</a:t>
            </a:r>
            <a:r>
              <a:rPr lang="en-US" altLang="zh-CN" sz="1400" b="1" dirty="0"/>
              <a:t>7</a:t>
            </a:r>
            <a:r>
              <a:rPr lang="zh-CN" altLang="en-US" sz="1400" b="1" dirty="0"/>
              <a:t>位）以及扩展操作码</a:t>
            </a:r>
            <a:r>
              <a:rPr lang="en-US" altLang="zh-CN" sz="1400" b="1" dirty="0"/>
              <a:t>funct3</a:t>
            </a:r>
            <a:r>
              <a:rPr lang="zh-CN" altLang="en-US" sz="1400" b="1" dirty="0"/>
              <a:t>（</a:t>
            </a:r>
            <a:r>
              <a:rPr lang="en-US" altLang="zh-CN" sz="1400" b="1" dirty="0"/>
              <a:t>3</a:t>
            </a:r>
            <a:r>
              <a:rPr lang="zh-CN" altLang="en-US" sz="1400" b="1" dirty="0"/>
              <a:t>位），如图</a:t>
            </a:r>
            <a:r>
              <a:rPr lang="en-US" altLang="zh-CN" sz="1400" b="1" dirty="0"/>
              <a:t>5.29</a:t>
            </a:r>
            <a:r>
              <a:rPr lang="zh-CN" altLang="en-US" sz="1400" b="1" dirty="0"/>
              <a:t>所示</a:t>
            </a:r>
            <a:endParaRPr lang="en-US" altLang="zh-CN" sz="1400" b="1" dirty="0"/>
          </a:p>
          <a:p>
            <a:pPr lvl="3" eaLnBrk="1" hangingPunct="1"/>
            <a:endParaRPr lang="en-US" altLang="zh-CN" sz="1400" b="1" dirty="0"/>
          </a:p>
          <a:p>
            <a:pPr lvl="3" eaLnBrk="1" hangingPunct="1"/>
            <a:r>
              <a:rPr lang="zh-CN" altLang="en-US" sz="1400" b="1" dirty="0"/>
              <a:t>核心指令集</a:t>
            </a:r>
            <a:r>
              <a:rPr lang="en-US" altLang="zh-CN" sz="1400" b="1" dirty="0"/>
              <a:t>RV32I</a:t>
            </a:r>
            <a:r>
              <a:rPr lang="zh-CN" altLang="en-US" sz="1400" b="1" dirty="0"/>
              <a:t>中有</a:t>
            </a:r>
            <a:r>
              <a:rPr lang="en-US" altLang="zh-CN" sz="1400" b="1" dirty="0">
                <a:solidFill>
                  <a:srgbClr val="FF0000"/>
                </a:solidFill>
              </a:rPr>
              <a:t>3</a:t>
            </a:r>
            <a:r>
              <a:rPr lang="zh-CN" altLang="en-US" sz="1400" b="1" dirty="0">
                <a:solidFill>
                  <a:srgbClr val="FF0000"/>
                </a:solidFill>
              </a:rPr>
              <a:t>条</a:t>
            </a:r>
            <a:r>
              <a:rPr lang="en-US" altLang="zh-CN" sz="1400" b="1" dirty="0">
                <a:solidFill>
                  <a:srgbClr val="FF0000"/>
                </a:solidFill>
              </a:rPr>
              <a:t>S</a:t>
            </a:r>
            <a:r>
              <a:rPr lang="zh-CN" altLang="en-US" sz="1400" b="1" dirty="0">
                <a:solidFill>
                  <a:srgbClr val="FF0000"/>
                </a:solidFill>
              </a:rPr>
              <a:t>型指令</a:t>
            </a:r>
            <a:r>
              <a:rPr lang="zh-CN" altLang="en-US" sz="1400" b="1" dirty="0"/>
              <a:t>，如表</a:t>
            </a:r>
            <a:r>
              <a:rPr lang="en-US" altLang="zh-CN" sz="1400" b="1" dirty="0"/>
              <a:t>5.15</a:t>
            </a:r>
            <a:r>
              <a:rPr lang="zh-CN" altLang="en-US" sz="1400" b="1" dirty="0"/>
              <a:t>所示</a:t>
            </a:r>
            <a:endParaRPr lang="en-US" altLang="zh-CN" sz="1400" b="1" dirty="0"/>
          </a:p>
          <a:p>
            <a:pPr lvl="3" eaLnBrk="1" hangingPunct="1"/>
            <a:endParaRPr lang="en-US" altLang="zh-CN" sz="1400" b="1" dirty="0"/>
          </a:p>
          <a:p>
            <a:pPr lvl="3" eaLnBrk="1" hangingPunct="1"/>
            <a:endParaRPr lang="en-US" altLang="zh-CN" sz="1000" b="1" dirty="0"/>
          </a:p>
        </p:txBody>
      </p:sp>
      <p:graphicFrame>
        <p:nvGraphicFramePr>
          <p:cNvPr id="2" name="表格 4">
            <a:extLst>
              <a:ext uri="{FF2B5EF4-FFF2-40B4-BE49-F238E27FC236}">
                <a16:creationId xmlns:a16="http://schemas.microsoft.com/office/drawing/2014/main" id="{0B129091-C321-498C-81E0-EBA617D88881}"/>
              </a:ext>
            </a:extLst>
          </p:cNvPr>
          <p:cNvGraphicFramePr>
            <a:graphicFrameLocks noGrp="1"/>
          </p:cNvGraphicFramePr>
          <p:nvPr>
            <p:extLst>
              <p:ext uri="{D42A27DB-BD31-4B8C-83A1-F6EECF244321}">
                <p14:modId xmlns:p14="http://schemas.microsoft.com/office/powerpoint/2010/main" val="4063944592"/>
              </p:ext>
            </p:extLst>
          </p:nvPr>
        </p:nvGraphicFramePr>
        <p:xfrm>
          <a:off x="683568" y="5256624"/>
          <a:ext cx="7632848" cy="548640"/>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3419047584"/>
                    </a:ext>
                  </a:extLst>
                </a:gridCol>
                <a:gridCol w="1728192">
                  <a:extLst>
                    <a:ext uri="{9D8B030D-6E8A-4147-A177-3AD203B41FA5}">
                      <a16:colId xmlns:a16="http://schemas.microsoft.com/office/drawing/2014/main" val="1077397420"/>
                    </a:ext>
                  </a:extLst>
                </a:gridCol>
                <a:gridCol w="2160240">
                  <a:extLst>
                    <a:ext uri="{9D8B030D-6E8A-4147-A177-3AD203B41FA5}">
                      <a16:colId xmlns:a16="http://schemas.microsoft.com/office/drawing/2014/main" val="3871254485"/>
                    </a:ext>
                  </a:extLst>
                </a:gridCol>
                <a:gridCol w="2160240">
                  <a:extLst>
                    <a:ext uri="{9D8B030D-6E8A-4147-A177-3AD203B41FA5}">
                      <a16:colId xmlns:a16="http://schemas.microsoft.com/office/drawing/2014/main" val="2525921980"/>
                    </a:ext>
                  </a:extLst>
                </a:gridCol>
              </a:tblGrid>
              <a:tr h="216431">
                <a:tc>
                  <a:txBody>
                    <a:bodyPr/>
                    <a:lstStyle/>
                    <a:p>
                      <a:pPr algn="ctr"/>
                      <a:r>
                        <a:rPr lang="zh-CN" altLang="en-US" sz="1200" b="1" dirty="0"/>
                        <a:t>类型</a:t>
                      </a:r>
                    </a:p>
                  </a:txBody>
                  <a:tcPr anchor="ctr"/>
                </a:tc>
                <a:tc>
                  <a:txBody>
                    <a:bodyPr/>
                    <a:lstStyle/>
                    <a:p>
                      <a:pPr algn="ctr"/>
                      <a:r>
                        <a:rPr lang="zh-CN" altLang="en-US" sz="1200" b="1" dirty="0"/>
                        <a:t>指令示例</a:t>
                      </a:r>
                    </a:p>
                  </a:txBody>
                  <a:tcPr anchor="ctr"/>
                </a:tc>
                <a:tc>
                  <a:txBody>
                    <a:bodyPr/>
                    <a:lstStyle/>
                    <a:p>
                      <a:pPr algn="ctr"/>
                      <a:r>
                        <a:rPr lang="zh-CN" altLang="en-US" sz="1200" b="1" dirty="0"/>
                        <a:t>功能描述</a:t>
                      </a:r>
                    </a:p>
                  </a:txBody>
                  <a:tcPr anchor="ctr"/>
                </a:tc>
                <a:tc>
                  <a:txBody>
                    <a:bodyPr/>
                    <a:lstStyle/>
                    <a:p>
                      <a:pPr algn="ctr"/>
                      <a:r>
                        <a:rPr lang="zh-CN" altLang="en-US" sz="1200" b="1" dirty="0"/>
                        <a:t>同类指令</a:t>
                      </a:r>
                    </a:p>
                  </a:txBody>
                  <a:tcPr anchor="ctr"/>
                </a:tc>
                <a:extLst>
                  <a:ext uri="{0D108BD9-81ED-4DB2-BD59-A6C34878D82A}">
                    <a16:rowId xmlns:a16="http://schemas.microsoft.com/office/drawing/2014/main" val="908326730"/>
                  </a:ext>
                </a:extLst>
              </a:tr>
              <a:tr h="216431">
                <a:tc>
                  <a:txBody>
                    <a:bodyPr/>
                    <a:lstStyle/>
                    <a:p>
                      <a:pPr algn="l"/>
                      <a:r>
                        <a:rPr lang="zh-CN" altLang="en-US" sz="1200" b="1" dirty="0"/>
                        <a:t>访存指令</a:t>
                      </a:r>
                    </a:p>
                  </a:txBody>
                  <a:tcPr anchor="ctr"/>
                </a:tc>
                <a:tc>
                  <a:txBody>
                    <a:bodyPr/>
                    <a:lstStyle/>
                    <a:p>
                      <a:pPr algn="l"/>
                      <a:r>
                        <a:rPr lang="en-US" altLang="zh-CN" sz="1200" b="1" dirty="0" err="1"/>
                        <a:t>sw</a:t>
                      </a:r>
                      <a:r>
                        <a:rPr lang="en-US" altLang="zh-CN" sz="1200" b="1" dirty="0"/>
                        <a:t> rs2,imm(rs1)</a:t>
                      </a:r>
                      <a:endParaRPr lang="zh-CN" altLang="en-US" sz="1200" b="1" dirty="0"/>
                    </a:p>
                  </a:txBody>
                  <a:tcPr anchor="ctr"/>
                </a:tc>
                <a:tc>
                  <a:txBody>
                    <a:bodyPr/>
                    <a:lstStyle/>
                    <a:p>
                      <a:pPr algn="l"/>
                      <a:r>
                        <a:rPr lang="en-US" altLang="zh-CN" sz="1200" b="1" dirty="0"/>
                        <a:t>M[R[rs1] + </a:t>
                      </a:r>
                      <a:r>
                        <a:rPr lang="en-US" altLang="zh-CN" sz="1200" b="1" dirty="0" err="1"/>
                        <a:t>imm</a:t>
                      </a:r>
                      <a:r>
                        <a:rPr lang="en-US" altLang="zh-CN" sz="1200" b="1" dirty="0"/>
                        <a:t>] = R[rs2]</a:t>
                      </a:r>
                      <a:endParaRPr lang="zh-CN" altLang="en-US" sz="1200" b="1" dirty="0"/>
                    </a:p>
                  </a:txBody>
                  <a:tcPr anchor="ctr"/>
                </a:tc>
                <a:tc>
                  <a:txBody>
                    <a:bodyPr/>
                    <a:lstStyle/>
                    <a:p>
                      <a:pPr algn="l"/>
                      <a:r>
                        <a:rPr lang="en-US" altLang="zh-CN" sz="1200" b="1" dirty="0" err="1"/>
                        <a:t>sw</a:t>
                      </a:r>
                      <a:r>
                        <a:rPr lang="zh-CN" altLang="en-US" sz="1200" b="1" dirty="0"/>
                        <a:t>、</a:t>
                      </a:r>
                      <a:r>
                        <a:rPr lang="en-US" altLang="zh-CN" sz="1200" b="1" dirty="0"/>
                        <a:t>sb</a:t>
                      </a:r>
                      <a:r>
                        <a:rPr lang="zh-CN" altLang="en-US" sz="1200" b="1" dirty="0"/>
                        <a:t>、</a:t>
                      </a:r>
                      <a:r>
                        <a:rPr lang="en-US" altLang="zh-CN" sz="1200" b="1" dirty="0" err="1"/>
                        <a:t>sh</a:t>
                      </a:r>
                      <a:endParaRPr lang="zh-CN" altLang="en-US" sz="1200" b="1" dirty="0"/>
                    </a:p>
                  </a:txBody>
                  <a:tcPr anchor="ctr"/>
                </a:tc>
                <a:extLst>
                  <a:ext uri="{0D108BD9-81ED-4DB2-BD59-A6C34878D82A}">
                    <a16:rowId xmlns:a16="http://schemas.microsoft.com/office/drawing/2014/main" val="461469501"/>
                  </a:ext>
                </a:extLst>
              </a:tr>
            </a:tbl>
          </a:graphicData>
        </a:graphic>
      </p:graphicFrame>
      <p:sp>
        <p:nvSpPr>
          <p:cNvPr id="7" name="文本框 6">
            <a:extLst>
              <a:ext uri="{FF2B5EF4-FFF2-40B4-BE49-F238E27FC236}">
                <a16:creationId xmlns:a16="http://schemas.microsoft.com/office/drawing/2014/main" id="{201C5DFF-5FD2-4038-B691-72680D7F7571}"/>
              </a:ext>
            </a:extLst>
          </p:cNvPr>
          <p:cNvSpPr txBox="1"/>
          <p:nvPr/>
        </p:nvSpPr>
        <p:spPr>
          <a:xfrm>
            <a:off x="3491881" y="4896584"/>
            <a:ext cx="2592287" cy="276999"/>
          </a:xfrm>
          <a:prstGeom prst="rect">
            <a:avLst/>
          </a:prstGeom>
          <a:noFill/>
        </p:spPr>
        <p:txBody>
          <a:bodyPr wrap="square">
            <a:spAutoFit/>
          </a:bodyPr>
          <a:lstStyle/>
          <a:p>
            <a:r>
              <a:rPr lang="zh-CN" altLang="en-US" sz="1200" b="1" dirty="0"/>
              <a:t>表</a:t>
            </a:r>
            <a:r>
              <a:rPr lang="en-US" altLang="zh-CN" sz="1200" b="1" dirty="0"/>
              <a:t>5.15    RISC-V</a:t>
            </a:r>
            <a:r>
              <a:rPr lang="zh-CN" altLang="en-US" sz="1200" b="1" dirty="0"/>
              <a:t>的</a:t>
            </a:r>
            <a:r>
              <a:rPr lang="en-US" altLang="zh-CN" sz="1200" b="1" dirty="0"/>
              <a:t>S</a:t>
            </a:r>
            <a:r>
              <a:rPr lang="zh-CN" altLang="en-US" sz="1200" b="1" dirty="0"/>
              <a:t>型指令</a:t>
            </a:r>
            <a:endParaRPr lang="zh-CN" altLang="en-US" sz="1200" dirty="0"/>
          </a:p>
        </p:txBody>
      </p:sp>
      <p:sp>
        <p:nvSpPr>
          <p:cNvPr id="8" name="文本框 7">
            <a:extLst>
              <a:ext uri="{FF2B5EF4-FFF2-40B4-BE49-F238E27FC236}">
                <a16:creationId xmlns:a16="http://schemas.microsoft.com/office/drawing/2014/main" id="{B33166EB-F229-4B13-9F01-BDD4C88C10C9}"/>
              </a:ext>
            </a:extLst>
          </p:cNvPr>
          <p:cNvSpPr txBox="1"/>
          <p:nvPr/>
        </p:nvSpPr>
        <p:spPr>
          <a:xfrm>
            <a:off x="3923928" y="3944089"/>
            <a:ext cx="1361270" cy="276999"/>
          </a:xfrm>
          <a:prstGeom prst="rect">
            <a:avLst/>
          </a:prstGeom>
          <a:noFill/>
        </p:spPr>
        <p:txBody>
          <a:bodyPr wrap="none" rtlCol="0">
            <a:spAutoFit/>
          </a:bodyPr>
          <a:lstStyle/>
          <a:p>
            <a:r>
              <a:rPr lang="zh-CN" altLang="en-US" sz="1200" b="1" dirty="0"/>
              <a:t>图</a:t>
            </a:r>
            <a:r>
              <a:rPr lang="en-US" altLang="zh-CN" sz="1200" b="1" dirty="0"/>
              <a:t>5.29      S</a:t>
            </a:r>
            <a:r>
              <a:rPr lang="zh-CN" altLang="en-US" sz="1200" b="1" dirty="0"/>
              <a:t>型指令</a:t>
            </a:r>
          </a:p>
        </p:txBody>
      </p:sp>
      <p:graphicFrame>
        <p:nvGraphicFramePr>
          <p:cNvPr id="9" name="表格 9">
            <a:extLst>
              <a:ext uri="{FF2B5EF4-FFF2-40B4-BE49-F238E27FC236}">
                <a16:creationId xmlns:a16="http://schemas.microsoft.com/office/drawing/2014/main" id="{60D3246B-7EBA-4785-ACB1-32EAE29C17F3}"/>
              </a:ext>
            </a:extLst>
          </p:cNvPr>
          <p:cNvGraphicFramePr>
            <a:graphicFrameLocks noGrp="1"/>
          </p:cNvGraphicFramePr>
          <p:nvPr>
            <p:extLst>
              <p:ext uri="{D42A27DB-BD31-4B8C-83A1-F6EECF244321}">
                <p14:modId xmlns:p14="http://schemas.microsoft.com/office/powerpoint/2010/main" val="2358625184"/>
              </p:ext>
            </p:extLst>
          </p:nvPr>
        </p:nvGraphicFramePr>
        <p:xfrm>
          <a:off x="1313042" y="3517335"/>
          <a:ext cx="6355302" cy="304800"/>
        </p:xfrm>
        <a:graphic>
          <a:graphicData uri="http://schemas.openxmlformats.org/drawingml/2006/table">
            <a:tbl>
              <a:tblPr firstRow="1" bandRow="1">
                <a:tableStyleId>{5C22544A-7EE6-4342-B048-85BDC9FD1C3A}</a:tableStyleId>
              </a:tblPr>
              <a:tblGrid>
                <a:gridCol w="1962814">
                  <a:extLst>
                    <a:ext uri="{9D8B030D-6E8A-4147-A177-3AD203B41FA5}">
                      <a16:colId xmlns:a16="http://schemas.microsoft.com/office/drawing/2014/main" val="1536047637"/>
                    </a:ext>
                  </a:extLst>
                </a:gridCol>
                <a:gridCol w="792088">
                  <a:extLst>
                    <a:ext uri="{9D8B030D-6E8A-4147-A177-3AD203B41FA5}">
                      <a16:colId xmlns:a16="http://schemas.microsoft.com/office/drawing/2014/main" val="2690818089"/>
                    </a:ext>
                  </a:extLst>
                </a:gridCol>
                <a:gridCol w="720080">
                  <a:extLst>
                    <a:ext uri="{9D8B030D-6E8A-4147-A177-3AD203B41FA5}">
                      <a16:colId xmlns:a16="http://schemas.microsoft.com/office/drawing/2014/main" val="1195215167"/>
                    </a:ext>
                  </a:extLst>
                </a:gridCol>
                <a:gridCol w="720080">
                  <a:extLst>
                    <a:ext uri="{9D8B030D-6E8A-4147-A177-3AD203B41FA5}">
                      <a16:colId xmlns:a16="http://schemas.microsoft.com/office/drawing/2014/main" val="3725868195"/>
                    </a:ext>
                  </a:extLst>
                </a:gridCol>
                <a:gridCol w="1365826">
                  <a:extLst>
                    <a:ext uri="{9D8B030D-6E8A-4147-A177-3AD203B41FA5}">
                      <a16:colId xmlns:a16="http://schemas.microsoft.com/office/drawing/2014/main" val="2748058504"/>
                    </a:ext>
                  </a:extLst>
                </a:gridCol>
                <a:gridCol w="794414">
                  <a:extLst>
                    <a:ext uri="{9D8B030D-6E8A-4147-A177-3AD203B41FA5}">
                      <a16:colId xmlns:a16="http://schemas.microsoft.com/office/drawing/2014/main" val="4183969917"/>
                    </a:ext>
                  </a:extLst>
                </a:gridCol>
              </a:tblGrid>
              <a:tr h="0">
                <a:tc>
                  <a:txBody>
                    <a:bodyPr/>
                    <a:lstStyle/>
                    <a:p>
                      <a:pPr algn="ctr"/>
                      <a:r>
                        <a:rPr lang="en-US" altLang="zh-CN" sz="1400" b="1" dirty="0" err="1"/>
                        <a:t>imm</a:t>
                      </a:r>
                      <a:r>
                        <a:rPr lang="en-US" altLang="zh-CN" sz="1400" b="1" dirty="0"/>
                        <a:t>[11, 10</a:t>
                      </a:r>
                      <a:r>
                        <a:rPr lang="zh-CN" altLang="en-US" sz="1400" b="1" dirty="0">
                          <a:latin typeface="等线" panose="02010600030101010101" pitchFamily="2" charset="-122"/>
                          <a:ea typeface="等线" panose="02010600030101010101" pitchFamily="2" charset="-122"/>
                        </a:rPr>
                        <a:t>～</a:t>
                      </a:r>
                      <a:r>
                        <a:rPr lang="en-US" altLang="zh-CN" sz="1400" b="1" dirty="0">
                          <a:latin typeface="等线" panose="02010600030101010101" pitchFamily="2" charset="-122"/>
                          <a:ea typeface="等线" panose="02010600030101010101" pitchFamily="2" charset="-122"/>
                        </a:rPr>
                        <a:t>5</a:t>
                      </a:r>
                      <a:r>
                        <a:rPr lang="en-US" altLang="zh-CN" sz="1400" b="1" dirty="0"/>
                        <a:t>]</a:t>
                      </a:r>
                      <a:endParaRPr lang="zh-CN" altLang="en-US" sz="1400" b="1" dirty="0"/>
                    </a:p>
                  </a:txBody>
                  <a:tcPr/>
                </a:tc>
                <a:tc>
                  <a:txBody>
                    <a:bodyPr/>
                    <a:lstStyle/>
                    <a:p>
                      <a:pPr algn="ctr"/>
                      <a:r>
                        <a:rPr lang="en-US" altLang="zh-CN" sz="1400" b="1" dirty="0"/>
                        <a:t>rs2</a:t>
                      </a:r>
                      <a:endParaRPr lang="zh-CN" altLang="en-US" sz="1400" b="1" dirty="0"/>
                    </a:p>
                  </a:txBody>
                  <a:tcPr/>
                </a:tc>
                <a:tc>
                  <a:txBody>
                    <a:bodyPr/>
                    <a:lstStyle/>
                    <a:p>
                      <a:pPr algn="ctr"/>
                      <a:r>
                        <a:rPr lang="en-US" altLang="zh-CN" sz="1400" b="1" dirty="0"/>
                        <a:t>rs1</a:t>
                      </a:r>
                      <a:endParaRPr lang="zh-CN" altLang="en-US" sz="1400" b="1" dirty="0"/>
                    </a:p>
                  </a:txBody>
                  <a:tcPr/>
                </a:tc>
                <a:tc>
                  <a:txBody>
                    <a:bodyPr/>
                    <a:lstStyle/>
                    <a:p>
                      <a:pPr algn="ctr"/>
                      <a:r>
                        <a:rPr lang="en-US" altLang="zh-CN" sz="1400" b="1" dirty="0"/>
                        <a:t>funct3</a:t>
                      </a:r>
                      <a:endParaRPr lang="zh-CN" altLang="en-US" sz="1400" b="1" dirty="0"/>
                    </a:p>
                  </a:txBody>
                  <a:tcPr/>
                </a:tc>
                <a:tc>
                  <a:txBody>
                    <a:bodyPr/>
                    <a:lstStyle/>
                    <a:p>
                      <a:pPr algn="ctr"/>
                      <a:r>
                        <a:rPr lang="en-US" altLang="zh-CN" sz="1400" b="1" dirty="0" err="1"/>
                        <a:t>imm</a:t>
                      </a:r>
                      <a:r>
                        <a:rPr lang="en-US" altLang="zh-CN" sz="1400" b="1" dirty="0"/>
                        <a:t>[4</a:t>
                      </a:r>
                      <a:r>
                        <a:rPr lang="zh-CN" altLang="en-US" sz="1400" b="1" dirty="0">
                          <a:latin typeface="等线" panose="02010600030101010101" pitchFamily="2" charset="-122"/>
                          <a:ea typeface="等线" panose="02010600030101010101" pitchFamily="2" charset="-122"/>
                        </a:rPr>
                        <a:t>～</a:t>
                      </a:r>
                      <a:r>
                        <a:rPr lang="en-US" altLang="zh-CN" sz="1400" b="1" dirty="0">
                          <a:latin typeface="等线" panose="02010600030101010101" pitchFamily="2" charset="-122"/>
                          <a:ea typeface="等线" panose="02010600030101010101" pitchFamily="2" charset="-122"/>
                        </a:rPr>
                        <a:t>1, 0</a:t>
                      </a:r>
                      <a:r>
                        <a:rPr lang="en-US" altLang="zh-CN" sz="1400" b="1" dirty="0"/>
                        <a:t>]</a:t>
                      </a:r>
                      <a:endParaRPr lang="zh-CN" altLang="en-US" sz="1400" b="1" dirty="0"/>
                    </a:p>
                  </a:txBody>
                  <a:tcPr/>
                </a:tc>
                <a:tc>
                  <a:txBody>
                    <a:bodyPr/>
                    <a:lstStyle/>
                    <a:p>
                      <a:pPr algn="ctr"/>
                      <a:r>
                        <a:rPr lang="en-US" altLang="zh-CN" sz="1400" b="1" dirty="0"/>
                        <a:t>OP</a:t>
                      </a:r>
                      <a:endParaRPr lang="zh-CN" altLang="en-US" sz="1400" b="1" dirty="0"/>
                    </a:p>
                  </a:txBody>
                  <a:tcPr/>
                </a:tc>
                <a:extLst>
                  <a:ext uri="{0D108BD9-81ED-4DB2-BD59-A6C34878D82A}">
                    <a16:rowId xmlns:a16="http://schemas.microsoft.com/office/drawing/2014/main" val="2389813907"/>
                  </a:ext>
                </a:extLst>
              </a:tr>
            </a:tbl>
          </a:graphicData>
        </a:graphic>
      </p:graphicFrame>
      <p:sp>
        <p:nvSpPr>
          <p:cNvPr id="10" name="文本框 9">
            <a:extLst>
              <a:ext uri="{FF2B5EF4-FFF2-40B4-BE49-F238E27FC236}">
                <a16:creationId xmlns:a16="http://schemas.microsoft.com/office/drawing/2014/main" id="{9DB6CA44-ABDB-432D-B538-9F86EC8C02CE}"/>
              </a:ext>
            </a:extLst>
          </p:cNvPr>
          <p:cNvSpPr txBox="1"/>
          <p:nvPr/>
        </p:nvSpPr>
        <p:spPr>
          <a:xfrm>
            <a:off x="1587451" y="3168328"/>
            <a:ext cx="5990743" cy="276999"/>
          </a:xfrm>
          <a:prstGeom prst="rect">
            <a:avLst/>
          </a:prstGeom>
          <a:noFill/>
        </p:spPr>
        <p:txBody>
          <a:bodyPr wrap="none" rtlCol="0">
            <a:spAutoFit/>
          </a:bodyPr>
          <a:lstStyle/>
          <a:p>
            <a:r>
              <a:rPr lang="en-US" altLang="zh-CN" sz="1200" b="1" dirty="0"/>
              <a:t>              31</a:t>
            </a:r>
            <a:r>
              <a:rPr lang="zh-CN" altLang="en-US" sz="1200" b="1" dirty="0">
                <a:latin typeface="等线" panose="02010600030101010101" pitchFamily="2" charset="-122"/>
                <a:ea typeface="等线" panose="02010600030101010101" pitchFamily="2" charset="-122"/>
              </a:rPr>
              <a:t>～</a:t>
            </a:r>
            <a:r>
              <a:rPr lang="en-US" altLang="zh-CN" sz="1200" b="1" dirty="0"/>
              <a:t>25                      24</a:t>
            </a:r>
            <a:r>
              <a:rPr lang="zh-CN" altLang="en-US" sz="1200" b="1" dirty="0">
                <a:latin typeface="等线" panose="02010600030101010101" pitchFamily="2" charset="-122"/>
                <a:ea typeface="等线" panose="02010600030101010101" pitchFamily="2" charset="-122"/>
              </a:rPr>
              <a:t>～</a:t>
            </a:r>
            <a:r>
              <a:rPr lang="en-US" altLang="zh-CN" sz="1200" b="1" dirty="0"/>
              <a:t>20        19</a:t>
            </a:r>
            <a:r>
              <a:rPr lang="zh-CN" altLang="en-US" sz="1200" b="1" dirty="0">
                <a:latin typeface="等线" panose="02010600030101010101" pitchFamily="2" charset="-122"/>
                <a:ea typeface="等线" panose="02010600030101010101" pitchFamily="2" charset="-122"/>
              </a:rPr>
              <a:t>～</a:t>
            </a:r>
            <a:r>
              <a:rPr lang="en-US" altLang="zh-CN" sz="1200" b="1" dirty="0"/>
              <a:t>15         14</a:t>
            </a:r>
            <a:r>
              <a:rPr lang="zh-CN" altLang="en-US" sz="1200" b="1" dirty="0">
                <a:latin typeface="等线" panose="02010600030101010101" pitchFamily="2" charset="-122"/>
                <a:ea typeface="等线" panose="02010600030101010101" pitchFamily="2" charset="-122"/>
              </a:rPr>
              <a:t>～</a:t>
            </a:r>
            <a:r>
              <a:rPr lang="en-US" altLang="zh-CN" sz="1200" b="1" dirty="0"/>
              <a:t>12              11</a:t>
            </a:r>
            <a:r>
              <a:rPr lang="zh-CN" altLang="en-US" sz="1200" b="1" dirty="0">
                <a:latin typeface="等线" panose="02010600030101010101" pitchFamily="2" charset="-122"/>
                <a:ea typeface="等线" panose="02010600030101010101" pitchFamily="2" charset="-122"/>
              </a:rPr>
              <a:t>～</a:t>
            </a:r>
            <a:r>
              <a:rPr lang="en-US" altLang="zh-CN" sz="1200" b="1" dirty="0"/>
              <a:t>07                  06</a:t>
            </a:r>
            <a:r>
              <a:rPr lang="zh-CN" altLang="en-US" sz="1200" b="1" dirty="0">
                <a:latin typeface="等线" panose="02010600030101010101" pitchFamily="2" charset="-122"/>
                <a:ea typeface="等线" panose="02010600030101010101" pitchFamily="2" charset="-122"/>
              </a:rPr>
              <a:t>～</a:t>
            </a:r>
            <a:r>
              <a:rPr lang="en-US" altLang="zh-CN" sz="1200" b="1" dirty="0"/>
              <a:t>00</a:t>
            </a:r>
            <a:endParaRPr lang="zh-CN" altLang="en-US" sz="1200" b="1" dirty="0"/>
          </a:p>
        </p:txBody>
      </p:sp>
    </p:spTree>
    <p:extLst>
      <p:ext uri="{BB962C8B-B14F-4D97-AF65-F5344CB8AC3E}">
        <p14:creationId xmlns:p14="http://schemas.microsoft.com/office/powerpoint/2010/main" val="2343896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71189"/>
            <a:ext cx="8229600" cy="4525963"/>
          </a:xfrm>
        </p:spPr>
        <p:txBody>
          <a:bodyPr/>
          <a:lstStyle/>
          <a:p>
            <a:pPr lvl="2" eaLnBrk="1" hangingPunct="1"/>
            <a:r>
              <a:rPr lang="zh-CN" altLang="en-US" sz="1800" b="1" dirty="0"/>
              <a:t>（</a:t>
            </a:r>
            <a:r>
              <a:rPr lang="en-US" altLang="zh-CN" sz="1800" b="1" dirty="0"/>
              <a:t>4</a:t>
            </a:r>
            <a:r>
              <a:rPr lang="zh-CN" altLang="en-US" sz="1800" b="1" dirty="0"/>
              <a:t>）</a:t>
            </a:r>
            <a:r>
              <a:rPr lang="en-US" altLang="zh-CN" sz="1800" b="1" dirty="0"/>
              <a:t>B</a:t>
            </a:r>
            <a:r>
              <a:rPr lang="zh-CN" altLang="en-US" sz="1800" b="1" dirty="0"/>
              <a:t>型指令（条件分支型）</a:t>
            </a:r>
            <a:endParaRPr lang="en-US" altLang="zh-CN" sz="1800" b="1" dirty="0"/>
          </a:p>
          <a:p>
            <a:pPr lvl="2" eaLnBrk="1" hangingPunct="1"/>
            <a:endParaRPr lang="en-US" altLang="zh-CN" sz="1000" b="1" dirty="0"/>
          </a:p>
          <a:p>
            <a:pPr lvl="3" eaLnBrk="1" hangingPunct="1"/>
            <a:r>
              <a:rPr lang="en-US" altLang="zh-CN" sz="1400" b="1" dirty="0"/>
              <a:t>B</a:t>
            </a:r>
            <a:r>
              <a:rPr lang="zh-CN" altLang="en-US" sz="1400" b="1" dirty="0"/>
              <a:t>型指令用于表示</a:t>
            </a:r>
            <a:r>
              <a:rPr lang="zh-CN" altLang="en-US" sz="1400" b="1" dirty="0">
                <a:solidFill>
                  <a:srgbClr val="FF0000"/>
                </a:solidFill>
              </a:rPr>
              <a:t>条件分支指令</a:t>
            </a:r>
            <a:r>
              <a:rPr lang="zh-CN" altLang="en-US" sz="1400" b="1" dirty="0"/>
              <a:t>，</a:t>
            </a:r>
            <a:r>
              <a:rPr lang="en-US" altLang="zh-CN" sz="1400" b="1" dirty="0"/>
              <a:t>B</a:t>
            </a:r>
            <a:r>
              <a:rPr lang="zh-CN" altLang="en-US" sz="1400" b="1" dirty="0"/>
              <a:t>型指令也不存在目的寄存器</a:t>
            </a:r>
            <a:r>
              <a:rPr lang="en-US" altLang="zh-CN" sz="1400" b="1" dirty="0" err="1"/>
              <a:t>rd</a:t>
            </a:r>
            <a:r>
              <a:rPr lang="zh-CN" altLang="en-US" sz="1400" b="1" dirty="0"/>
              <a:t>，其指令格式与</a:t>
            </a:r>
            <a:r>
              <a:rPr lang="en-US" altLang="zh-CN" sz="1400" b="1" dirty="0"/>
              <a:t>S</a:t>
            </a:r>
            <a:r>
              <a:rPr lang="zh-CN" altLang="en-US" sz="1400" b="1" dirty="0"/>
              <a:t>型指令类似；其操作数包括两个寄存器</a:t>
            </a:r>
            <a:r>
              <a:rPr lang="en-US" altLang="zh-CN" sz="1400" b="1" dirty="0"/>
              <a:t>rs1</a:t>
            </a:r>
            <a:r>
              <a:rPr lang="zh-CN" altLang="en-US" sz="1400" b="1" dirty="0"/>
              <a:t>、</a:t>
            </a:r>
            <a:r>
              <a:rPr lang="en-US" altLang="zh-CN" sz="1400" b="1" dirty="0"/>
              <a:t>rs2</a:t>
            </a:r>
            <a:r>
              <a:rPr lang="zh-CN" altLang="en-US" sz="1400" b="1" dirty="0"/>
              <a:t>，以及立即数</a:t>
            </a:r>
            <a:r>
              <a:rPr lang="en-US" altLang="zh-CN" sz="1400" b="1" dirty="0" err="1"/>
              <a:t>imm</a:t>
            </a:r>
            <a:r>
              <a:rPr lang="zh-CN" altLang="en-US" sz="1400" b="1" dirty="0"/>
              <a:t>（两部分，共</a:t>
            </a:r>
            <a:r>
              <a:rPr lang="en-US" altLang="zh-CN" sz="1400" b="1" dirty="0"/>
              <a:t>12</a:t>
            </a:r>
            <a:r>
              <a:rPr lang="zh-CN" altLang="en-US" sz="1400" b="1" dirty="0"/>
              <a:t>位，与</a:t>
            </a:r>
            <a:r>
              <a:rPr lang="en-US" altLang="zh-CN" sz="1400" b="1" dirty="0"/>
              <a:t>S</a:t>
            </a:r>
            <a:r>
              <a:rPr lang="zh-CN" altLang="en-US" sz="1400" b="1" dirty="0"/>
              <a:t>型指令略有不同）；</a:t>
            </a:r>
            <a:r>
              <a:rPr lang="en-US" altLang="zh-CN" sz="1400" b="1" dirty="0"/>
              <a:t>B</a:t>
            </a:r>
            <a:r>
              <a:rPr lang="zh-CN" altLang="en-US" sz="1400" b="1" dirty="0"/>
              <a:t>型指令也称为</a:t>
            </a:r>
            <a:r>
              <a:rPr lang="en-US" altLang="zh-CN" sz="1400" b="1" dirty="0">
                <a:solidFill>
                  <a:srgbClr val="FF0000"/>
                </a:solidFill>
              </a:rPr>
              <a:t>SB</a:t>
            </a:r>
            <a:r>
              <a:rPr lang="zh-CN" altLang="en-US" sz="1400" b="1" dirty="0">
                <a:solidFill>
                  <a:srgbClr val="FF0000"/>
                </a:solidFill>
              </a:rPr>
              <a:t>型指令</a:t>
            </a:r>
            <a:endParaRPr lang="en-US" altLang="zh-CN" sz="1400" b="1" dirty="0">
              <a:solidFill>
                <a:srgbClr val="FF0000"/>
              </a:solidFill>
            </a:endParaRPr>
          </a:p>
          <a:p>
            <a:pPr lvl="3" eaLnBrk="1" hangingPunct="1"/>
            <a:endParaRPr lang="en-US" altLang="zh-CN" sz="1400" b="1" dirty="0"/>
          </a:p>
          <a:p>
            <a:pPr lvl="3" eaLnBrk="1" hangingPunct="1"/>
            <a:r>
              <a:rPr lang="zh-CN" altLang="en-US" sz="1400" b="1" dirty="0"/>
              <a:t>操作码包括主操作码</a:t>
            </a:r>
            <a:r>
              <a:rPr lang="en-US" altLang="zh-CN" sz="1400" b="1" dirty="0"/>
              <a:t>OP</a:t>
            </a:r>
            <a:r>
              <a:rPr lang="zh-CN" altLang="en-US" sz="1400" b="1" dirty="0"/>
              <a:t>（</a:t>
            </a:r>
            <a:r>
              <a:rPr lang="en-US" altLang="zh-CN" sz="1400" b="1" dirty="0"/>
              <a:t>7</a:t>
            </a:r>
            <a:r>
              <a:rPr lang="zh-CN" altLang="en-US" sz="1400" b="1" dirty="0"/>
              <a:t>位）以及扩展操作码</a:t>
            </a:r>
            <a:r>
              <a:rPr lang="en-US" altLang="zh-CN" sz="1400" b="1" dirty="0"/>
              <a:t>funct3</a:t>
            </a:r>
            <a:r>
              <a:rPr lang="zh-CN" altLang="en-US" sz="1400" b="1" dirty="0"/>
              <a:t>（</a:t>
            </a:r>
            <a:r>
              <a:rPr lang="en-US" altLang="zh-CN" sz="1400" b="1" dirty="0"/>
              <a:t>3</a:t>
            </a:r>
            <a:r>
              <a:rPr lang="zh-CN" altLang="en-US" sz="1400" b="1" dirty="0"/>
              <a:t>位），如图</a:t>
            </a:r>
            <a:r>
              <a:rPr lang="en-US" altLang="zh-CN" sz="1400" b="1" dirty="0"/>
              <a:t>5.30</a:t>
            </a:r>
            <a:r>
              <a:rPr lang="zh-CN" altLang="en-US" sz="1400" b="1" dirty="0"/>
              <a:t>所示</a:t>
            </a:r>
            <a:endParaRPr lang="en-US" altLang="zh-CN" sz="1400" b="1" dirty="0"/>
          </a:p>
          <a:p>
            <a:pPr lvl="3" eaLnBrk="1" hangingPunct="1"/>
            <a:endParaRPr lang="en-US" altLang="zh-CN" sz="1400" b="1" dirty="0"/>
          </a:p>
          <a:p>
            <a:pPr lvl="3" eaLnBrk="1" hangingPunct="1"/>
            <a:r>
              <a:rPr lang="zh-CN" altLang="en-US" sz="1400" b="1" dirty="0"/>
              <a:t>核心指令集</a:t>
            </a:r>
            <a:r>
              <a:rPr lang="en-US" altLang="zh-CN" sz="1400" b="1" dirty="0"/>
              <a:t>RV32I</a:t>
            </a:r>
            <a:r>
              <a:rPr lang="zh-CN" altLang="en-US" sz="1400" b="1" dirty="0"/>
              <a:t>中有</a:t>
            </a:r>
            <a:r>
              <a:rPr lang="en-US" altLang="zh-CN" sz="1400" b="1" dirty="0">
                <a:solidFill>
                  <a:srgbClr val="FF0000"/>
                </a:solidFill>
              </a:rPr>
              <a:t>6</a:t>
            </a:r>
            <a:r>
              <a:rPr lang="zh-CN" altLang="en-US" sz="1400" b="1" dirty="0">
                <a:solidFill>
                  <a:srgbClr val="FF0000"/>
                </a:solidFill>
              </a:rPr>
              <a:t>条</a:t>
            </a:r>
            <a:r>
              <a:rPr lang="en-US" altLang="zh-CN" sz="1400" b="1" dirty="0">
                <a:solidFill>
                  <a:srgbClr val="FF0000"/>
                </a:solidFill>
              </a:rPr>
              <a:t>B</a:t>
            </a:r>
            <a:r>
              <a:rPr lang="zh-CN" altLang="en-US" sz="1400" b="1" dirty="0">
                <a:solidFill>
                  <a:srgbClr val="FF0000"/>
                </a:solidFill>
              </a:rPr>
              <a:t>型指令</a:t>
            </a:r>
            <a:r>
              <a:rPr lang="zh-CN" altLang="en-US" sz="1400" b="1" dirty="0"/>
              <a:t>，如表</a:t>
            </a:r>
            <a:r>
              <a:rPr lang="en-US" altLang="zh-CN" sz="1400" b="1" dirty="0"/>
              <a:t>5.16</a:t>
            </a:r>
            <a:r>
              <a:rPr lang="zh-CN" altLang="en-US" sz="1400" b="1" dirty="0"/>
              <a:t>所示</a:t>
            </a:r>
            <a:endParaRPr lang="en-US" altLang="zh-CN" sz="1400" b="1" dirty="0"/>
          </a:p>
          <a:p>
            <a:pPr lvl="3" eaLnBrk="1" hangingPunct="1"/>
            <a:endParaRPr lang="en-US" altLang="zh-CN" sz="1400" b="1" dirty="0"/>
          </a:p>
          <a:p>
            <a:pPr lvl="3" eaLnBrk="1" hangingPunct="1"/>
            <a:endParaRPr lang="en-US" altLang="zh-CN" sz="1000" b="1" dirty="0"/>
          </a:p>
        </p:txBody>
      </p:sp>
      <p:graphicFrame>
        <p:nvGraphicFramePr>
          <p:cNvPr id="2" name="表格 4">
            <a:extLst>
              <a:ext uri="{FF2B5EF4-FFF2-40B4-BE49-F238E27FC236}">
                <a16:creationId xmlns:a16="http://schemas.microsoft.com/office/drawing/2014/main" id="{0B129091-C321-498C-81E0-EBA617D88881}"/>
              </a:ext>
            </a:extLst>
          </p:cNvPr>
          <p:cNvGraphicFramePr>
            <a:graphicFrameLocks noGrp="1"/>
          </p:cNvGraphicFramePr>
          <p:nvPr>
            <p:extLst>
              <p:ext uri="{D42A27DB-BD31-4B8C-83A1-F6EECF244321}">
                <p14:modId xmlns:p14="http://schemas.microsoft.com/office/powerpoint/2010/main" val="948909090"/>
              </p:ext>
            </p:extLst>
          </p:nvPr>
        </p:nvGraphicFramePr>
        <p:xfrm>
          <a:off x="683568" y="5256624"/>
          <a:ext cx="7632848" cy="54864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3419047584"/>
                    </a:ext>
                  </a:extLst>
                </a:gridCol>
                <a:gridCol w="1512168">
                  <a:extLst>
                    <a:ext uri="{9D8B030D-6E8A-4147-A177-3AD203B41FA5}">
                      <a16:colId xmlns:a16="http://schemas.microsoft.com/office/drawing/2014/main" val="1077397420"/>
                    </a:ext>
                  </a:extLst>
                </a:gridCol>
                <a:gridCol w="2592288">
                  <a:extLst>
                    <a:ext uri="{9D8B030D-6E8A-4147-A177-3AD203B41FA5}">
                      <a16:colId xmlns:a16="http://schemas.microsoft.com/office/drawing/2014/main" val="3871254485"/>
                    </a:ext>
                  </a:extLst>
                </a:gridCol>
                <a:gridCol w="2520280">
                  <a:extLst>
                    <a:ext uri="{9D8B030D-6E8A-4147-A177-3AD203B41FA5}">
                      <a16:colId xmlns:a16="http://schemas.microsoft.com/office/drawing/2014/main" val="2525921980"/>
                    </a:ext>
                  </a:extLst>
                </a:gridCol>
              </a:tblGrid>
              <a:tr h="216431">
                <a:tc>
                  <a:txBody>
                    <a:bodyPr/>
                    <a:lstStyle/>
                    <a:p>
                      <a:pPr algn="ctr"/>
                      <a:r>
                        <a:rPr lang="zh-CN" altLang="en-US" sz="1200" b="1" dirty="0"/>
                        <a:t>类型</a:t>
                      </a:r>
                    </a:p>
                  </a:txBody>
                  <a:tcPr anchor="ctr"/>
                </a:tc>
                <a:tc>
                  <a:txBody>
                    <a:bodyPr/>
                    <a:lstStyle/>
                    <a:p>
                      <a:pPr algn="ctr"/>
                      <a:r>
                        <a:rPr lang="zh-CN" altLang="en-US" sz="1200" b="1" dirty="0"/>
                        <a:t>指令示例</a:t>
                      </a:r>
                    </a:p>
                  </a:txBody>
                  <a:tcPr anchor="ctr"/>
                </a:tc>
                <a:tc>
                  <a:txBody>
                    <a:bodyPr/>
                    <a:lstStyle/>
                    <a:p>
                      <a:pPr algn="ctr"/>
                      <a:r>
                        <a:rPr lang="zh-CN" altLang="en-US" sz="1200" b="1" dirty="0"/>
                        <a:t>功能描述</a:t>
                      </a:r>
                    </a:p>
                  </a:txBody>
                  <a:tcPr anchor="ctr"/>
                </a:tc>
                <a:tc>
                  <a:txBody>
                    <a:bodyPr/>
                    <a:lstStyle/>
                    <a:p>
                      <a:pPr algn="ctr"/>
                      <a:r>
                        <a:rPr lang="zh-CN" altLang="en-US" sz="1200" b="1" dirty="0"/>
                        <a:t>同类指令</a:t>
                      </a:r>
                    </a:p>
                  </a:txBody>
                  <a:tcPr anchor="ctr"/>
                </a:tc>
                <a:extLst>
                  <a:ext uri="{0D108BD9-81ED-4DB2-BD59-A6C34878D82A}">
                    <a16:rowId xmlns:a16="http://schemas.microsoft.com/office/drawing/2014/main" val="908326730"/>
                  </a:ext>
                </a:extLst>
              </a:tr>
              <a:tr h="216431">
                <a:tc>
                  <a:txBody>
                    <a:bodyPr/>
                    <a:lstStyle/>
                    <a:p>
                      <a:pPr algn="l"/>
                      <a:r>
                        <a:rPr lang="zh-CN" altLang="en-US" sz="1200" b="1" dirty="0"/>
                        <a:t>分支指令</a:t>
                      </a:r>
                    </a:p>
                  </a:txBody>
                  <a:tcPr anchor="ctr"/>
                </a:tc>
                <a:tc>
                  <a:txBody>
                    <a:bodyPr/>
                    <a:lstStyle/>
                    <a:p>
                      <a:pPr algn="l"/>
                      <a:r>
                        <a:rPr lang="en-US" altLang="zh-CN" sz="1200" b="1" dirty="0" err="1"/>
                        <a:t>beq</a:t>
                      </a:r>
                      <a:r>
                        <a:rPr lang="en-US" altLang="zh-CN" sz="1200" b="1" dirty="0"/>
                        <a:t> rs1,rs2,imm</a:t>
                      </a:r>
                      <a:endParaRPr lang="zh-CN" altLang="en-US" sz="1200" b="1" dirty="0"/>
                    </a:p>
                  </a:txBody>
                  <a:tcPr anchor="ctr"/>
                </a:tc>
                <a:tc>
                  <a:txBody>
                    <a:bodyPr/>
                    <a:lstStyle/>
                    <a:p>
                      <a:pPr algn="l"/>
                      <a:r>
                        <a:rPr lang="en-US" altLang="zh-CN" sz="1200" b="1" dirty="0"/>
                        <a:t>if([R[rs1] == R[rs2</a:t>
                      </a:r>
                      <a:r>
                        <a:rPr lang="en-US" altLang="zh-CN" sz="1200" b="1" dirty="0">
                          <a:highlight>
                            <a:srgbClr val="FFFF00"/>
                          </a:highlight>
                        </a:rPr>
                        <a:t>])      PC=</a:t>
                      </a:r>
                      <a:r>
                        <a:rPr lang="en-US" altLang="zh-CN" sz="1200" b="1" dirty="0" err="1">
                          <a:highlight>
                            <a:srgbClr val="FFFF00"/>
                          </a:highlight>
                        </a:rPr>
                        <a:t>PC+imm</a:t>
                      </a:r>
                      <a:r>
                        <a:rPr lang="en-US" altLang="zh-CN" sz="1200" b="1" dirty="0">
                          <a:highlight>
                            <a:srgbClr val="FFFF00"/>
                          </a:highlight>
                        </a:rPr>
                        <a:t>&lt;&lt;1</a:t>
                      </a:r>
                      <a:endParaRPr lang="zh-CN" altLang="en-US" sz="1200" b="1" dirty="0">
                        <a:highlight>
                          <a:srgbClr val="FFFF00"/>
                        </a:highlight>
                      </a:endParaRPr>
                    </a:p>
                  </a:txBody>
                  <a:tcPr anchor="ctr"/>
                </a:tc>
                <a:tc>
                  <a:txBody>
                    <a:bodyPr/>
                    <a:lstStyle/>
                    <a:p>
                      <a:pPr algn="l"/>
                      <a:r>
                        <a:rPr lang="en-US" altLang="zh-CN" sz="1200" b="1" dirty="0" err="1"/>
                        <a:t>beq</a:t>
                      </a:r>
                      <a:r>
                        <a:rPr lang="zh-CN" altLang="en-US" sz="1200" b="1" dirty="0"/>
                        <a:t>、</a:t>
                      </a:r>
                      <a:r>
                        <a:rPr lang="en-US" altLang="zh-CN" sz="1200" b="1" dirty="0" err="1"/>
                        <a:t>bne</a:t>
                      </a:r>
                      <a:r>
                        <a:rPr lang="zh-CN" altLang="en-US" sz="1200" b="1" dirty="0"/>
                        <a:t>、</a:t>
                      </a:r>
                      <a:r>
                        <a:rPr lang="en-US" altLang="zh-CN" sz="1200" b="1" dirty="0" err="1"/>
                        <a:t>blt</a:t>
                      </a:r>
                      <a:r>
                        <a:rPr lang="zh-CN" altLang="en-US" sz="1200" b="1" dirty="0"/>
                        <a:t>、</a:t>
                      </a:r>
                      <a:r>
                        <a:rPr lang="en-US" altLang="zh-CN" sz="1200" b="1" dirty="0" err="1"/>
                        <a:t>bge</a:t>
                      </a:r>
                      <a:r>
                        <a:rPr lang="zh-CN" altLang="en-US" sz="1200" b="1" dirty="0"/>
                        <a:t>、</a:t>
                      </a:r>
                      <a:r>
                        <a:rPr lang="en-US" altLang="zh-CN" sz="1200" b="1" dirty="0" err="1"/>
                        <a:t>bltu</a:t>
                      </a:r>
                      <a:r>
                        <a:rPr lang="zh-CN" altLang="en-US" sz="1200" b="1" dirty="0"/>
                        <a:t>、</a:t>
                      </a:r>
                      <a:r>
                        <a:rPr lang="en-US" altLang="zh-CN" sz="1200" b="1" dirty="0" err="1"/>
                        <a:t>bgeu</a:t>
                      </a:r>
                      <a:endParaRPr lang="zh-CN" altLang="en-US" sz="1200" b="1" dirty="0"/>
                    </a:p>
                  </a:txBody>
                  <a:tcPr anchor="ctr"/>
                </a:tc>
                <a:extLst>
                  <a:ext uri="{0D108BD9-81ED-4DB2-BD59-A6C34878D82A}">
                    <a16:rowId xmlns:a16="http://schemas.microsoft.com/office/drawing/2014/main" val="461469501"/>
                  </a:ext>
                </a:extLst>
              </a:tr>
            </a:tbl>
          </a:graphicData>
        </a:graphic>
      </p:graphicFrame>
      <p:sp>
        <p:nvSpPr>
          <p:cNvPr id="7" name="文本框 6">
            <a:extLst>
              <a:ext uri="{FF2B5EF4-FFF2-40B4-BE49-F238E27FC236}">
                <a16:creationId xmlns:a16="http://schemas.microsoft.com/office/drawing/2014/main" id="{201C5DFF-5FD2-4038-B691-72680D7F7571}"/>
              </a:ext>
            </a:extLst>
          </p:cNvPr>
          <p:cNvSpPr txBox="1"/>
          <p:nvPr/>
        </p:nvSpPr>
        <p:spPr>
          <a:xfrm>
            <a:off x="3491881" y="4896584"/>
            <a:ext cx="2592287" cy="276999"/>
          </a:xfrm>
          <a:prstGeom prst="rect">
            <a:avLst/>
          </a:prstGeom>
          <a:noFill/>
        </p:spPr>
        <p:txBody>
          <a:bodyPr wrap="square">
            <a:spAutoFit/>
          </a:bodyPr>
          <a:lstStyle/>
          <a:p>
            <a:r>
              <a:rPr lang="zh-CN" altLang="en-US" sz="1200" b="1" dirty="0"/>
              <a:t>表</a:t>
            </a:r>
            <a:r>
              <a:rPr lang="en-US" altLang="zh-CN" sz="1200" b="1" dirty="0"/>
              <a:t>5.16    RISC-V</a:t>
            </a:r>
            <a:r>
              <a:rPr lang="zh-CN" altLang="en-US" sz="1200" b="1" dirty="0"/>
              <a:t>的</a:t>
            </a:r>
            <a:r>
              <a:rPr lang="en-US" altLang="zh-CN" sz="1200" b="1" dirty="0"/>
              <a:t>B</a:t>
            </a:r>
            <a:r>
              <a:rPr lang="zh-CN" altLang="en-US" sz="1200" b="1" dirty="0"/>
              <a:t>型指令</a:t>
            </a:r>
            <a:endParaRPr lang="zh-CN" altLang="en-US" sz="1200" dirty="0"/>
          </a:p>
        </p:txBody>
      </p:sp>
      <p:sp>
        <p:nvSpPr>
          <p:cNvPr id="8" name="文本框 7">
            <a:extLst>
              <a:ext uri="{FF2B5EF4-FFF2-40B4-BE49-F238E27FC236}">
                <a16:creationId xmlns:a16="http://schemas.microsoft.com/office/drawing/2014/main" id="{B33166EB-F229-4B13-9F01-BDD4C88C10C9}"/>
              </a:ext>
            </a:extLst>
          </p:cNvPr>
          <p:cNvSpPr txBox="1"/>
          <p:nvPr/>
        </p:nvSpPr>
        <p:spPr>
          <a:xfrm>
            <a:off x="3923928" y="3944089"/>
            <a:ext cx="1375698" cy="276999"/>
          </a:xfrm>
          <a:prstGeom prst="rect">
            <a:avLst/>
          </a:prstGeom>
          <a:noFill/>
        </p:spPr>
        <p:txBody>
          <a:bodyPr wrap="none" rtlCol="0">
            <a:spAutoFit/>
          </a:bodyPr>
          <a:lstStyle/>
          <a:p>
            <a:r>
              <a:rPr lang="zh-CN" altLang="en-US" sz="1200" b="1" dirty="0"/>
              <a:t>图</a:t>
            </a:r>
            <a:r>
              <a:rPr lang="en-US" altLang="zh-CN" sz="1200" b="1" dirty="0"/>
              <a:t>5.30      B</a:t>
            </a:r>
            <a:r>
              <a:rPr lang="zh-CN" altLang="en-US" sz="1200" b="1" dirty="0"/>
              <a:t>型指令</a:t>
            </a:r>
          </a:p>
        </p:txBody>
      </p:sp>
      <p:graphicFrame>
        <p:nvGraphicFramePr>
          <p:cNvPr id="9" name="表格 9">
            <a:extLst>
              <a:ext uri="{FF2B5EF4-FFF2-40B4-BE49-F238E27FC236}">
                <a16:creationId xmlns:a16="http://schemas.microsoft.com/office/drawing/2014/main" id="{60D3246B-7EBA-4785-ACB1-32EAE29C17F3}"/>
              </a:ext>
            </a:extLst>
          </p:cNvPr>
          <p:cNvGraphicFramePr>
            <a:graphicFrameLocks noGrp="1"/>
          </p:cNvGraphicFramePr>
          <p:nvPr>
            <p:extLst>
              <p:ext uri="{D42A27DB-BD31-4B8C-83A1-F6EECF244321}">
                <p14:modId xmlns:p14="http://schemas.microsoft.com/office/powerpoint/2010/main" val="3291053426"/>
              </p:ext>
            </p:extLst>
          </p:nvPr>
        </p:nvGraphicFramePr>
        <p:xfrm>
          <a:off x="1313042" y="3517335"/>
          <a:ext cx="6355302" cy="304800"/>
        </p:xfrm>
        <a:graphic>
          <a:graphicData uri="http://schemas.openxmlformats.org/drawingml/2006/table">
            <a:tbl>
              <a:tblPr firstRow="1" bandRow="1">
                <a:tableStyleId>{5C22544A-7EE6-4342-B048-85BDC9FD1C3A}</a:tableStyleId>
              </a:tblPr>
              <a:tblGrid>
                <a:gridCol w="1962814">
                  <a:extLst>
                    <a:ext uri="{9D8B030D-6E8A-4147-A177-3AD203B41FA5}">
                      <a16:colId xmlns:a16="http://schemas.microsoft.com/office/drawing/2014/main" val="1536047637"/>
                    </a:ext>
                  </a:extLst>
                </a:gridCol>
                <a:gridCol w="792088">
                  <a:extLst>
                    <a:ext uri="{9D8B030D-6E8A-4147-A177-3AD203B41FA5}">
                      <a16:colId xmlns:a16="http://schemas.microsoft.com/office/drawing/2014/main" val="2690818089"/>
                    </a:ext>
                  </a:extLst>
                </a:gridCol>
                <a:gridCol w="720080">
                  <a:extLst>
                    <a:ext uri="{9D8B030D-6E8A-4147-A177-3AD203B41FA5}">
                      <a16:colId xmlns:a16="http://schemas.microsoft.com/office/drawing/2014/main" val="1195215167"/>
                    </a:ext>
                  </a:extLst>
                </a:gridCol>
                <a:gridCol w="720080">
                  <a:extLst>
                    <a:ext uri="{9D8B030D-6E8A-4147-A177-3AD203B41FA5}">
                      <a16:colId xmlns:a16="http://schemas.microsoft.com/office/drawing/2014/main" val="3725868195"/>
                    </a:ext>
                  </a:extLst>
                </a:gridCol>
                <a:gridCol w="1365826">
                  <a:extLst>
                    <a:ext uri="{9D8B030D-6E8A-4147-A177-3AD203B41FA5}">
                      <a16:colId xmlns:a16="http://schemas.microsoft.com/office/drawing/2014/main" val="2748058504"/>
                    </a:ext>
                  </a:extLst>
                </a:gridCol>
                <a:gridCol w="794414">
                  <a:extLst>
                    <a:ext uri="{9D8B030D-6E8A-4147-A177-3AD203B41FA5}">
                      <a16:colId xmlns:a16="http://schemas.microsoft.com/office/drawing/2014/main" val="4183969917"/>
                    </a:ext>
                  </a:extLst>
                </a:gridCol>
              </a:tblGrid>
              <a:tr h="0">
                <a:tc>
                  <a:txBody>
                    <a:bodyPr/>
                    <a:lstStyle/>
                    <a:p>
                      <a:pPr algn="ctr"/>
                      <a:r>
                        <a:rPr lang="en-US" altLang="zh-CN" sz="1400" b="1" dirty="0" err="1">
                          <a:latin typeface="+mn-lt"/>
                        </a:rPr>
                        <a:t>imm</a:t>
                      </a:r>
                      <a:r>
                        <a:rPr lang="en-US" altLang="zh-CN" sz="1400" b="1" dirty="0">
                          <a:latin typeface="+mn-lt"/>
                        </a:rPr>
                        <a:t>[12, 10</a:t>
                      </a:r>
                      <a:r>
                        <a:rPr lang="zh-CN" altLang="en-US" sz="1400" b="1" dirty="0">
                          <a:latin typeface="+mn-lt"/>
                          <a:ea typeface="等线" panose="02010600030101010101" pitchFamily="2" charset="-122"/>
                        </a:rPr>
                        <a:t>～</a:t>
                      </a:r>
                      <a:r>
                        <a:rPr lang="en-US" altLang="zh-CN" sz="1400" b="1" dirty="0">
                          <a:latin typeface="+mn-lt"/>
                          <a:ea typeface="等线" panose="02010600030101010101" pitchFamily="2" charset="-122"/>
                        </a:rPr>
                        <a:t>5</a:t>
                      </a:r>
                      <a:r>
                        <a:rPr lang="en-US" altLang="zh-CN" sz="1400" b="1" dirty="0">
                          <a:latin typeface="+mn-lt"/>
                        </a:rPr>
                        <a:t>]</a:t>
                      </a:r>
                      <a:endParaRPr lang="zh-CN" altLang="en-US" sz="1400" b="1" dirty="0">
                        <a:latin typeface="+mn-lt"/>
                      </a:endParaRPr>
                    </a:p>
                  </a:txBody>
                  <a:tcPr/>
                </a:tc>
                <a:tc>
                  <a:txBody>
                    <a:bodyPr/>
                    <a:lstStyle/>
                    <a:p>
                      <a:pPr algn="ctr"/>
                      <a:r>
                        <a:rPr lang="en-US" altLang="zh-CN" sz="1400" b="1" dirty="0">
                          <a:latin typeface="+mn-lt"/>
                        </a:rPr>
                        <a:t>rs2</a:t>
                      </a:r>
                      <a:endParaRPr lang="zh-CN" altLang="en-US" sz="1400" b="1" dirty="0">
                        <a:latin typeface="+mn-lt"/>
                      </a:endParaRPr>
                    </a:p>
                  </a:txBody>
                  <a:tcPr/>
                </a:tc>
                <a:tc>
                  <a:txBody>
                    <a:bodyPr/>
                    <a:lstStyle/>
                    <a:p>
                      <a:pPr algn="ctr"/>
                      <a:r>
                        <a:rPr lang="en-US" altLang="zh-CN" sz="1400" b="1" dirty="0">
                          <a:latin typeface="+mn-lt"/>
                        </a:rPr>
                        <a:t>rs1</a:t>
                      </a:r>
                      <a:endParaRPr lang="zh-CN" altLang="en-US" sz="1400" b="1" dirty="0">
                        <a:latin typeface="+mn-lt"/>
                      </a:endParaRPr>
                    </a:p>
                  </a:txBody>
                  <a:tcPr/>
                </a:tc>
                <a:tc>
                  <a:txBody>
                    <a:bodyPr/>
                    <a:lstStyle/>
                    <a:p>
                      <a:pPr algn="ctr"/>
                      <a:r>
                        <a:rPr lang="en-US" altLang="zh-CN" sz="1400" b="1" dirty="0">
                          <a:latin typeface="+mn-lt"/>
                        </a:rPr>
                        <a:t>funct3</a:t>
                      </a:r>
                      <a:endParaRPr lang="zh-CN" altLang="en-US" sz="1400" b="1" dirty="0">
                        <a:latin typeface="+mn-lt"/>
                      </a:endParaRPr>
                    </a:p>
                  </a:txBody>
                  <a:tcPr/>
                </a:tc>
                <a:tc>
                  <a:txBody>
                    <a:bodyPr/>
                    <a:lstStyle/>
                    <a:p>
                      <a:pPr algn="ctr"/>
                      <a:r>
                        <a:rPr lang="en-US" altLang="zh-CN" sz="1400" b="1" dirty="0" err="1">
                          <a:latin typeface="+mn-lt"/>
                        </a:rPr>
                        <a:t>imm</a:t>
                      </a:r>
                      <a:r>
                        <a:rPr lang="en-US" altLang="zh-CN" sz="1400" b="1" dirty="0">
                          <a:latin typeface="+mn-lt"/>
                        </a:rPr>
                        <a:t>[4</a:t>
                      </a:r>
                      <a:r>
                        <a:rPr lang="zh-CN" altLang="en-US" sz="1400" b="1" dirty="0">
                          <a:latin typeface="+mn-lt"/>
                          <a:ea typeface="等线" panose="02010600030101010101" pitchFamily="2" charset="-122"/>
                        </a:rPr>
                        <a:t>～</a:t>
                      </a:r>
                      <a:r>
                        <a:rPr lang="en-US" altLang="zh-CN" sz="1400" b="1" dirty="0">
                          <a:latin typeface="+mn-lt"/>
                          <a:ea typeface="等线" panose="02010600030101010101" pitchFamily="2" charset="-122"/>
                        </a:rPr>
                        <a:t>1, 11</a:t>
                      </a:r>
                      <a:r>
                        <a:rPr lang="en-US" altLang="zh-CN" sz="1400" b="1" dirty="0">
                          <a:latin typeface="+mn-lt"/>
                        </a:rPr>
                        <a:t>]</a:t>
                      </a:r>
                      <a:endParaRPr lang="zh-CN" altLang="en-US" sz="1400" b="1" dirty="0">
                        <a:latin typeface="+mn-lt"/>
                      </a:endParaRPr>
                    </a:p>
                  </a:txBody>
                  <a:tcPr/>
                </a:tc>
                <a:tc>
                  <a:txBody>
                    <a:bodyPr/>
                    <a:lstStyle/>
                    <a:p>
                      <a:pPr algn="ctr"/>
                      <a:r>
                        <a:rPr lang="en-US" altLang="zh-CN" sz="1400" b="1" dirty="0">
                          <a:latin typeface="+mn-lt"/>
                        </a:rPr>
                        <a:t>OP</a:t>
                      </a:r>
                      <a:endParaRPr lang="zh-CN" altLang="en-US" sz="1400" b="1" dirty="0">
                        <a:latin typeface="+mn-lt"/>
                      </a:endParaRPr>
                    </a:p>
                  </a:txBody>
                  <a:tcPr/>
                </a:tc>
                <a:extLst>
                  <a:ext uri="{0D108BD9-81ED-4DB2-BD59-A6C34878D82A}">
                    <a16:rowId xmlns:a16="http://schemas.microsoft.com/office/drawing/2014/main" val="2389813907"/>
                  </a:ext>
                </a:extLst>
              </a:tr>
            </a:tbl>
          </a:graphicData>
        </a:graphic>
      </p:graphicFrame>
      <p:sp>
        <p:nvSpPr>
          <p:cNvPr id="10" name="文本框 9">
            <a:extLst>
              <a:ext uri="{FF2B5EF4-FFF2-40B4-BE49-F238E27FC236}">
                <a16:creationId xmlns:a16="http://schemas.microsoft.com/office/drawing/2014/main" id="{9DB6CA44-ABDB-432D-B538-9F86EC8C02CE}"/>
              </a:ext>
            </a:extLst>
          </p:cNvPr>
          <p:cNvSpPr txBox="1"/>
          <p:nvPr/>
        </p:nvSpPr>
        <p:spPr>
          <a:xfrm>
            <a:off x="1587451" y="3168328"/>
            <a:ext cx="5990743" cy="276999"/>
          </a:xfrm>
          <a:prstGeom prst="rect">
            <a:avLst/>
          </a:prstGeom>
          <a:noFill/>
        </p:spPr>
        <p:txBody>
          <a:bodyPr wrap="none" rtlCol="0">
            <a:spAutoFit/>
          </a:bodyPr>
          <a:lstStyle/>
          <a:p>
            <a:r>
              <a:rPr lang="en-US" altLang="zh-CN" sz="1200" b="1" dirty="0"/>
              <a:t>              31</a:t>
            </a:r>
            <a:r>
              <a:rPr lang="zh-CN" altLang="en-US" sz="1200" b="1" dirty="0">
                <a:latin typeface="等线" panose="02010600030101010101" pitchFamily="2" charset="-122"/>
                <a:ea typeface="等线" panose="02010600030101010101" pitchFamily="2" charset="-122"/>
              </a:rPr>
              <a:t>～</a:t>
            </a:r>
            <a:r>
              <a:rPr lang="en-US" altLang="zh-CN" sz="1200" b="1" dirty="0"/>
              <a:t>25                      24</a:t>
            </a:r>
            <a:r>
              <a:rPr lang="zh-CN" altLang="en-US" sz="1200" b="1" dirty="0">
                <a:latin typeface="等线" panose="02010600030101010101" pitchFamily="2" charset="-122"/>
                <a:ea typeface="等线" panose="02010600030101010101" pitchFamily="2" charset="-122"/>
              </a:rPr>
              <a:t>～</a:t>
            </a:r>
            <a:r>
              <a:rPr lang="en-US" altLang="zh-CN" sz="1200" b="1" dirty="0"/>
              <a:t>20        19</a:t>
            </a:r>
            <a:r>
              <a:rPr lang="zh-CN" altLang="en-US" sz="1200" b="1" dirty="0">
                <a:latin typeface="等线" panose="02010600030101010101" pitchFamily="2" charset="-122"/>
                <a:ea typeface="等线" panose="02010600030101010101" pitchFamily="2" charset="-122"/>
              </a:rPr>
              <a:t>～</a:t>
            </a:r>
            <a:r>
              <a:rPr lang="en-US" altLang="zh-CN" sz="1200" b="1" dirty="0"/>
              <a:t>15         14</a:t>
            </a:r>
            <a:r>
              <a:rPr lang="zh-CN" altLang="en-US" sz="1200" b="1" dirty="0">
                <a:latin typeface="等线" panose="02010600030101010101" pitchFamily="2" charset="-122"/>
                <a:ea typeface="等线" panose="02010600030101010101" pitchFamily="2" charset="-122"/>
              </a:rPr>
              <a:t>～</a:t>
            </a:r>
            <a:r>
              <a:rPr lang="en-US" altLang="zh-CN" sz="1200" b="1" dirty="0"/>
              <a:t>12              11</a:t>
            </a:r>
            <a:r>
              <a:rPr lang="zh-CN" altLang="en-US" sz="1200" b="1" dirty="0">
                <a:latin typeface="等线" panose="02010600030101010101" pitchFamily="2" charset="-122"/>
                <a:ea typeface="等线" panose="02010600030101010101" pitchFamily="2" charset="-122"/>
              </a:rPr>
              <a:t>～</a:t>
            </a:r>
            <a:r>
              <a:rPr lang="en-US" altLang="zh-CN" sz="1200" b="1" dirty="0"/>
              <a:t>07                  06</a:t>
            </a:r>
            <a:r>
              <a:rPr lang="zh-CN" altLang="en-US" sz="1200" b="1" dirty="0">
                <a:latin typeface="等线" panose="02010600030101010101" pitchFamily="2" charset="-122"/>
                <a:ea typeface="等线" panose="02010600030101010101" pitchFamily="2" charset="-122"/>
              </a:rPr>
              <a:t>～</a:t>
            </a:r>
            <a:r>
              <a:rPr lang="en-US" altLang="zh-CN" sz="1200" b="1" dirty="0"/>
              <a:t>00</a:t>
            </a:r>
            <a:endParaRPr lang="zh-CN" altLang="en-US" sz="1200" b="1" dirty="0"/>
          </a:p>
        </p:txBody>
      </p:sp>
      <p:sp>
        <p:nvSpPr>
          <p:cNvPr id="3" name="对话气泡: 矩形 2">
            <a:extLst>
              <a:ext uri="{FF2B5EF4-FFF2-40B4-BE49-F238E27FC236}">
                <a16:creationId xmlns:a16="http://schemas.microsoft.com/office/drawing/2014/main" id="{F4CADC9B-A8BF-4B7E-A10B-E088BBC4DFE4}"/>
              </a:ext>
            </a:extLst>
          </p:cNvPr>
          <p:cNvSpPr/>
          <p:nvPr/>
        </p:nvSpPr>
        <p:spPr>
          <a:xfrm>
            <a:off x="5796136" y="4156728"/>
            <a:ext cx="2808311" cy="936104"/>
          </a:xfrm>
          <a:prstGeom prst="wedgeRectCallout">
            <a:avLst>
              <a:gd name="adj1" fmla="val -56155"/>
              <a:gd name="adj2" fmla="val 96688"/>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b="1" dirty="0">
                <a:solidFill>
                  <a:srgbClr val="C00000"/>
                </a:solidFill>
              </a:rPr>
              <a:t>RISC-V</a:t>
            </a:r>
            <a:r>
              <a:rPr lang="zh-CN" altLang="en-US" sz="1400" b="1" dirty="0">
                <a:solidFill>
                  <a:srgbClr val="C00000"/>
                </a:solidFill>
              </a:rPr>
              <a:t>规定指令字长为双字节的倍数，所以左移后，地址末位置</a:t>
            </a:r>
            <a:r>
              <a:rPr lang="en-US" altLang="zh-CN" sz="1400" b="1" dirty="0">
                <a:solidFill>
                  <a:srgbClr val="C00000"/>
                </a:solidFill>
              </a:rPr>
              <a:t>0</a:t>
            </a:r>
            <a:r>
              <a:rPr lang="zh-CN" altLang="en-US" sz="1400" b="1" dirty="0">
                <a:solidFill>
                  <a:srgbClr val="C00000"/>
                </a:solidFill>
              </a:rPr>
              <a:t>，保证其为偶数。</a:t>
            </a:r>
          </a:p>
        </p:txBody>
      </p:sp>
    </p:spTree>
    <p:extLst>
      <p:ext uri="{BB962C8B-B14F-4D97-AF65-F5344CB8AC3E}">
        <p14:creationId xmlns:p14="http://schemas.microsoft.com/office/powerpoint/2010/main" val="39633064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71190"/>
            <a:ext cx="8229600" cy="2255360"/>
          </a:xfrm>
        </p:spPr>
        <p:txBody>
          <a:bodyPr/>
          <a:lstStyle/>
          <a:p>
            <a:pPr lvl="2" eaLnBrk="1" hangingPunct="1"/>
            <a:r>
              <a:rPr lang="zh-CN" altLang="en-US" sz="1800" b="1" dirty="0"/>
              <a:t>（</a:t>
            </a:r>
            <a:r>
              <a:rPr lang="en-US" altLang="zh-CN" sz="1800" b="1" dirty="0"/>
              <a:t>5</a:t>
            </a:r>
            <a:r>
              <a:rPr lang="zh-CN" altLang="en-US" sz="1800" b="1" dirty="0"/>
              <a:t>）</a:t>
            </a:r>
            <a:r>
              <a:rPr lang="en-US" altLang="zh-CN" sz="1800" b="1" dirty="0"/>
              <a:t>U</a:t>
            </a:r>
            <a:r>
              <a:rPr lang="zh-CN" altLang="en-US" sz="1800" b="1" dirty="0"/>
              <a:t>型指令（更大立即数型）</a:t>
            </a:r>
            <a:endParaRPr lang="en-US" altLang="zh-CN" sz="1800" b="1" dirty="0"/>
          </a:p>
          <a:p>
            <a:pPr lvl="2" eaLnBrk="1" hangingPunct="1"/>
            <a:endParaRPr lang="en-US" altLang="zh-CN" sz="1000" b="1" dirty="0"/>
          </a:p>
          <a:p>
            <a:pPr lvl="3" eaLnBrk="1" hangingPunct="1"/>
            <a:r>
              <a:rPr lang="en-US" altLang="zh-CN" sz="1400" b="1" dirty="0"/>
              <a:t>I</a:t>
            </a:r>
            <a:r>
              <a:rPr lang="zh-CN" altLang="en-US" sz="1400" b="1" dirty="0"/>
              <a:t>型指令的立即数只有</a:t>
            </a:r>
            <a:r>
              <a:rPr lang="en-US" altLang="zh-CN" sz="1400" b="1" dirty="0"/>
              <a:t>12</a:t>
            </a:r>
            <a:r>
              <a:rPr lang="zh-CN" altLang="en-US" sz="1400" b="1" dirty="0"/>
              <a:t>位，范围较小；</a:t>
            </a:r>
            <a:r>
              <a:rPr lang="en-US" altLang="zh-CN" sz="1400" b="1" dirty="0"/>
              <a:t>U</a:t>
            </a:r>
            <a:r>
              <a:rPr lang="zh-CN" altLang="en-US" sz="1400" b="1" dirty="0"/>
              <a:t>型指令的</a:t>
            </a:r>
            <a:r>
              <a:rPr lang="zh-CN" altLang="en-US" sz="1400" b="1" dirty="0">
                <a:solidFill>
                  <a:srgbClr val="FF0000"/>
                </a:solidFill>
              </a:rPr>
              <a:t>立即数有</a:t>
            </a:r>
            <a:r>
              <a:rPr lang="en-US" altLang="zh-CN" sz="1400" b="1" dirty="0">
                <a:solidFill>
                  <a:srgbClr val="FF0000"/>
                </a:solidFill>
              </a:rPr>
              <a:t>20</a:t>
            </a:r>
            <a:r>
              <a:rPr lang="zh-CN" altLang="en-US" sz="1400" b="1" dirty="0">
                <a:solidFill>
                  <a:srgbClr val="FF0000"/>
                </a:solidFill>
              </a:rPr>
              <a:t>位</a:t>
            </a:r>
            <a:r>
              <a:rPr lang="zh-CN" altLang="en-US" sz="1400" b="1" dirty="0"/>
              <a:t>，范围较大；</a:t>
            </a:r>
            <a:r>
              <a:rPr lang="en-US" altLang="zh-CN" sz="1400" b="1" dirty="0"/>
              <a:t>U</a:t>
            </a:r>
            <a:r>
              <a:rPr lang="zh-CN" altLang="en-US" sz="1400" b="1" dirty="0"/>
              <a:t>型指令只有一个目的寄存器</a:t>
            </a:r>
            <a:r>
              <a:rPr lang="en-US" altLang="zh-CN" sz="1400" b="1" dirty="0" err="1"/>
              <a:t>rd</a:t>
            </a:r>
            <a:endParaRPr lang="en-US" altLang="zh-CN" sz="1400" b="1" dirty="0"/>
          </a:p>
          <a:p>
            <a:pPr lvl="3" eaLnBrk="1" hangingPunct="1"/>
            <a:endParaRPr lang="en-US" altLang="zh-CN" sz="1400" b="1" dirty="0"/>
          </a:p>
          <a:p>
            <a:pPr lvl="3" eaLnBrk="1" hangingPunct="1"/>
            <a:r>
              <a:rPr lang="zh-CN" altLang="en-US" sz="1400" b="1" dirty="0"/>
              <a:t>操作码只有主操作码</a:t>
            </a:r>
            <a:r>
              <a:rPr lang="en-US" altLang="zh-CN" sz="1400" b="1" dirty="0"/>
              <a:t>OP</a:t>
            </a:r>
            <a:r>
              <a:rPr lang="zh-CN" altLang="en-US" sz="1400" b="1" dirty="0"/>
              <a:t>（</a:t>
            </a:r>
            <a:r>
              <a:rPr lang="en-US" altLang="zh-CN" sz="1400" b="1" dirty="0"/>
              <a:t>7</a:t>
            </a:r>
            <a:r>
              <a:rPr lang="zh-CN" altLang="en-US" sz="1400" b="1" dirty="0"/>
              <a:t>位），如图</a:t>
            </a:r>
            <a:r>
              <a:rPr lang="en-US" altLang="zh-CN" sz="1400" b="1" dirty="0"/>
              <a:t>5.31</a:t>
            </a:r>
            <a:r>
              <a:rPr lang="zh-CN" altLang="en-US" sz="1400" b="1" dirty="0"/>
              <a:t>所示</a:t>
            </a:r>
            <a:endParaRPr lang="en-US" altLang="zh-CN" sz="1400" b="1" dirty="0"/>
          </a:p>
          <a:p>
            <a:pPr lvl="3" eaLnBrk="1" hangingPunct="1"/>
            <a:endParaRPr lang="en-US" altLang="zh-CN" sz="1400" b="1" dirty="0"/>
          </a:p>
          <a:p>
            <a:pPr lvl="3" eaLnBrk="1" hangingPunct="1"/>
            <a:r>
              <a:rPr lang="zh-CN" altLang="en-US" sz="1400" b="1" dirty="0"/>
              <a:t>核心指令集</a:t>
            </a:r>
            <a:r>
              <a:rPr lang="en-US" altLang="zh-CN" sz="1400" b="1" dirty="0"/>
              <a:t>RV32I</a:t>
            </a:r>
            <a:r>
              <a:rPr lang="zh-CN" altLang="en-US" sz="1400" b="1" dirty="0"/>
              <a:t>中有</a:t>
            </a:r>
            <a:r>
              <a:rPr lang="en-US" altLang="zh-CN" sz="1400" b="1" dirty="0">
                <a:solidFill>
                  <a:srgbClr val="FF0000"/>
                </a:solidFill>
              </a:rPr>
              <a:t>2</a:t>
            </a:r>
            <a:r>
              <a:rPr lang="zh-CN" altLang="en-US" sz="1400" b="1" dirty="0">
                <a:solidFill>
                  <a:srgbClr val="FF0000"/>
                </a:solidFill>
              </a:rPr>
              <a:t>条</a:t>
            </a:r>
            <a:r>
              <a:rPr lang="en-US" altLang="zh-CN" sz="1400" b="1" dirty="0">
                <a:solidFill>
                  <a:srgbClr val="FF0000"/>
                </a:solidFill>
              </a:rPr>
              <a:t>U</a:t>
            </a:r>
            <a:r>
              <a:rPr lang="zh-CN" altLang="en-US" sz="1400" b="1" dirty="0">
                <a:solidFill>
                  <a:srgbClr val="FF0000"/>
                </a:solidFill>
              </a:rPr>
              <a:t>型指令</a:t>
            </a:r>
            <a:r>
              <a:rPr lang="zh-CN" altLang="en-US" sz="1400" b="1" dirty="0"/>
              <a:t>，如表</a:t>
            </a:r>
            <a:r>
              <a:rPr lang="en-US" altLang="zh-CN" sz="1400" b="1" dirty="0"/>
              <a:t>5.17</a:t>
            </a:r>
            <a:r>
              <a:rPr lang="zh-CN" altLang="en-US" sz="1400" b="1" dirty="0"/>
              <a:t>所示</a:t>
            </a:r>
            <a:endParaRPr lang="en-US" altLang="zh-CN" sz="1400" b="1" dirty="0"/>
          </a:p>
          <a:p>
            <a:pPr lvl="3" eaLnBrk="1" hangingPunct="1"/>
            <a:endParaRPr lang="en-US" altLang="zh-CN" sz="1400" b="1" dirty="0"/>
          </a:p>
          <a:p>
            <a:pPr lvl="3" eaLnBrk="1" hangingPunct="1"/>
            <a:endParaRPr lang="en-US" altLang="zh-CN" sz="1000" b="1" dirty="0"/>
          </a:p>
          <a:p>
            <a:pPr marL="1371600" lvl="3" indent="0" eaLnBrk="1" hangingPunct="1">
              <a:buNone/>
            </a:pPr>
            <a:endParaRPr lang="en-US" altLang="zh-CN" sz="1000" b="1" dirty="0"/>
          </a:p>
        </p:txBody>
      </p:sp>
      <p:graphicFrame>
        <p:nvGraphicFramePr>
          <p:cNvPr id="2" name="表格 4">
            <a:extLst>
              <a:ext uri="{FF2B5EF4-FFF2-40B4-BE49-F238E27FC236}">
                <a16:creationId xmlns:a16="http://schemas.microsoft.com/office/drawing/2014/main" id="{0B129091-C321-498C-81E0-EBA617D88881}"/>
              </a:ext>
            </a:extLst>
          </p:cNvPr>
          <p:cNvGraphicFramePr>
            <a:graphicFrameLocks noGrp="1"/>
          </p:cNvGraphicFramePr>
          <p:nvPr>
            <p:extLst>
              <p:ext uri="{D42A27DB-BD31-4B8C-83A1-F6EECF244321}">
                <p14:modId xmlns:p14="http://schemas.microsoft.com/office/powerpoint/2010/main" val="1601327673"/>
              </p:ext>
            </p:extLst>
          </p:nvPr>
        </p:nvGraphicFramePr>
        <p:xfrm>
          <a:off x="739513" y="4193286"/>
          <a:ext cx="7758953" cy="2116033"/>
        </p:xfrm>
        <a:graphic>
          <a:graphicData uri="http://schemas.openxmlformats.org/drawingml/2006/table">
            <a:tbl>
              <a:tblPr firstRow="1" bandRow="1">
                <a:tableStyleId>{5C22544A-7EE6-4342-B048-85BDC9FD1C3A}</a:tableStyleId>
              </a:tblPr>
              <a:tblGrid>
                <a:gridCol w="1096183">
                  <a:extLst>
                    <a:ext uri="{9D8B030D-6E8A-4147-A177-3AD203B41FA5}">
                      <a16:colId xmlns:a16="http://schemas.microsoft.com/office/drawing/2014/main" val="3419047584"/>
                    </a:ext>
                  </a:extLst>
                </a:gridCol>
                <a:gridCol w="2376264">
                  <a:extLst>
                    <a:ext uri="{9D8B030D-6E8A-4147-A177-3AD203B41FA5}">
                      <a16:colId xmlns:a16="http://schemas.microsoft.com/office/drawing/2014/main" val="1077397420"/>
                    </a:ext>
                  </a:extLst>
                </a:gridCol>
                <a:gridCol w="1728192">
                  <a:extLst>
                    <a:ext uri="{9D8B030D-6E8A-4147-A177-3AD203B41FA5}">
                      <a16:colId xmlns:a16="http://schemas.microsoft.com/office/drawing/2014/main" val="3871254485"/>
                    </a:ext>
                  </a:extLst>
                </a:gridCol>
                <a:gridCol w="2558314">
                  <a:extLst>
                    <a:ext uri="{9D8B030D-6E8A-4147-A177-3AD203B41FA5}">
                      <a16:colId xmlns:a16="http://schemas.microsoft.com/office/drawing/2014/main" val="1623880791"/>
                    </a:ext>
                  </a:extLst>
                </a:gridCol>
              </a:tblGrid>
              <a:tr h="327729">
                <a:tc>
                  <a:txBody>
                    <a:bodyPr/>
                    <a:lstStyle/>
                    <a:p>
                      <a:pPr algn="ctr"/>
                      <a:r>
                        <a:rPr lang="zh-CN" altLang="en-US" sz="1200" b="1" dirty="0"/>
                        <a:t>类型</a:t>
                      </a:r>
                    </a:p>
                  </a:txBody>
                  <a:tcPr anchor="ctr"/>
                </a:tc>
                <a:tc>
                  <a:txBody>
                    <a:bodyPr/>
                    <a:lstStyle/>
                    <a:p>
                      <a:pPr algn="ctr"/>
                      <a:r>
                        <a:rPr lang="zh-CN" altLang="en-US" sz="1200" b="1" dirty="0"/>
                        <a:t>指令示例</a:t>
                      </a:r>
                    </a:p>
                  </a:txBody>
                  <a:tcPr anchor="ctr"/>
                </a:tc>
                <a:tc>
                  <a:txBody>
                    <a:bodyPr/>
                    <a:lstStyle/>
                    <a:p>
                      <a:pPr algn="ctr"/>
                      <a:r>
                        <a:rPr lang="zh-CN" altLang="en-US" sz="1200" b="1" dirty="0"/>
                        <a:t>功能描述</a:t>
                      </a:r>
                    </a:p>
                  </a:txBody>
                  <a:tcPr anchor="ctr"/>
                </a:tc>
                <a:tc>
                  <a:txBody>
                    <a:bodyPr/>
                    <a:lstStyle/>
                    <a:p>
                      <a:pPr algn="ctr"/>
                      <a:r>
                        <a:rPr lang="zh-CN" altLang="en-US" sz="1200" b="1" dirty="0"/>
                        <a:t>注释</a:t>
                      </a:r>
                    </a:p>
                  </a:txBody>
                  <a:tcPr anchor="ctr"/>
                </a:tc>
                <a:extLst>
                  <a:ext uri="{0D108BD9-81ED-4DB2-BD59-A6C34878D82A}">
                    <a16:rowId xmlns:a16="http://schemas.microsoft.com/office/drawing/2014/main" val="908326730"/>
                  </a:ext>
                </a:extLst>
              </a:tr>
              <a:tr h="870621">
                <a:tc>
                  <a:txBody>
                    <a:bodyPr/>
                    <a:lstStyle/>
                    <a:p>
                      <a:pPr algn="l"/>
                      <a:r>
                        <a:rPr lang="zh-CN" altLang="en-US" sz="1200" b="1" dirty="0"/>
                        <a:t>立即数加载</a:t>
                      </a:r>
                    </a:p>
                  </a:txBody>
                  <a:tcPr anchor="ctr"/>
                </a:tc>
                <a:tc>
                  <a:txBody>
                    <a:bodyPr/>
                    <a:lstStyle/>
                    <a:p>
                      <a:pPr algn="l"/>
                      <a:r>
                        <a:rPr lang="en-US" altLang="zh-CN" sz="1200" b="1" dirty="0" err="1"/>
                        <a:t>lui</a:t>
                      </a:r>
                      <a:r>
                        <a:rPr lang="en-US" altLang="zh-CN" sz="1200" b="1" dirty="0"/>
                        <a:t> </a:t>
                      </a:r>
                      <a:r>
                        <a:rPr lang="en-US" altLang="zh-CN" sz="1200" b="1" dirty="0" err="1"/>
                        <a:t>rd,imm</a:t>
                      </a:r>
                      <a:endParaRPr lang="en-US" altLang="zh-CN" sz="1200" b="1" dirty="0"/>
                    </a:p>
                    <a:p>
                      <a:pPr algn="l"/>
                      <a:endParaRPr lang="zh-CN" altLang="en-US" sz="1200" b="1" dirty="0"/>
                    </a:p>
                  </a:txBody>
                  <a:tcPr anchor="ctr"/>
                </a:tc>
                <a:tc>
                  <a:txBody>
                    <a:bodyPr/>
                    <a:lstStyle/>
                    <a:p>
                      <a:pPr algn="l"/>
                      <a:r>
                        <a:rPr lang="en-US" altLang="zh-CN" sz="1200" b="1" dirty="0"/>
                        <a:t>R[</a:t>
                      </a:r>
                      <a:r>
                        <a:rPr lang="en-US" altLang="zh-CN" sz="1200" b="1" dirty="0" err="1"/>
                        <a:t>rd</a:t>
                      </a:r>
                      <a:r>
                        <a:rPr lang="en-US" altLang="zh-CN" sz="1200" b="1" dirty="0"/>
                        <a:t>] = </a:t>
                      </a:r>
                      <a:r>
                        <a:rPr lang="en-US" altLang="zh-CN" sz="1200" b="1" dirty="0" err="1"/>
                        <a:t>imm</a:t>
                      </a:r>
                      <a:r>
                        <a:rPr lang="en-US" altLang="zh-CN" sz="1200" b="1" dirty="0"/>
                        <a:t> &lt;&lt; 12</a:t>
                      </a:r>
                      <a:endParaRPr lang="zh-CN" altLang="en-US" sz="12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dk1"/>
                          </a:solidFill>
                          <a:highlight>
                            <a:srgbClr val="FFFF00"/>
                          </a:highlight>
                          <a:latin typeface="+mn-lt"/>
                          <a:ea typeface="+mn-ea"/>
                          <a:cs typeface="+mn-cs"/>
                        </a:rPr>
                        <a:t>加载有符号立即数到高</a:t>
                      </a:r>
                      <a:r>
                        <a:rPr lang="en-US" altLang="zh-CN" sz="1200" b="1" kern="1200" dirty="0">
                          <a:solidFill>
                            <a:schemeClr val="dk1"/>
                          </a:solidFill>
                          <a:highlight>
                            <a:srgbClr val="FFFF00"/>
                          </a:highlight>
                          <a:latin typeface="+mn-lt"/>
                          <a:ea typeface="+mn-ea"/>
                          <a:cs typeface="+mn-cs"/>
                        </a:rPr>
                        <a:t>20</a:t>
                      </a:r>
                      <a:r>
                        <a:rPr lang="zh-CN" altLang="en-US" sz="1200" b="1" kern="1200" dirty="0">
                          <a:solidFill>
                            <a:schemeClr val="dk1"/>
                          </a:solidFill>
                          <a:highlight>
                            <a:srgbClr val="FFFF00"/>
                          </a:highlight>
                          <a:latin typeface="+mn-lt"/>
                          <a:ea typeface="+mn-ea"/>
                          <a:cs typeface="+mn-cs"/>
                        </a:rPr>
                        <a:t>位，即</a:t>
                      </a:r>
                      <a:r>
                        <a:rPr lang="en-US" altLang="zh-CN" sz="1200" b="1" kern="1200" dirty="0" err="1">
                          <a:solidFill>
                            <a:schemeClr val="dk1"/>
                          </a:solidFill>
                          <a:highlight>
                            <a:srgbClr val="FFFF00"/>
                          </a:highlight>
                          <a:latin typeface="+mn-lt"/>
                          <a:ea typeface="+mn-ea"/>
                          <a:cs typeface="+mn-cs"/>
                        </a:rPr>
                        <a:t>imm</a:t>
                      </a:r>
                      <a:r>
                        <a:rPr lang="zh-CN" altLang="en-US" sz="1200" b="1" kern="1200" dirty="0">
                          <a:solidFill>
                            <a:schemeClr val="dk1"/>
                          </a:solidFill>
                          <a:highlight>
                            <a:srgbClr val="FFFF00"/>
                          </a:highlight>
                          <a:latin typeface="+mn-lt"/>
                          <a:ea typeface="+mn-ea"/>
                          <a:cs typeface="+mn-cs"/>
                        </a:rPr>
                        <a:t>到</a:t>
                      </a:r>
                      <a:r>
                        <a:rPr lang="en-US" altLang="zh-CN" sz="1200" b="1" kern="1200" dirty="0" err="1">
                          <a:solidFill>
                            <a:schemeClr val="dk1"/>
                          </a:solidFill>
                          <a:highlight>
                            <a:srgbClr val="FFFF00"/>
                          </a:highlight>
                          <a:latin typeface="+mn-lt"/>
                          <a:ea typeface="+mn-ea"/>
                          <a:cs typeface="+mn-cs"/>
                        </a:rPr>
                        <a:t>rd</a:t>
                      </a:r>
                      <a:r>
                        <a:rPr lang="zh-CN" altLang="en-US" sz="1200" b="1" kern="1200" dirty="0">
                          <a:solidFill>
                            <a:schemeClr val="dk1"/>
                          </a:solidFill>
                          <a:highlight>
                            <a:srgbClr val="FFFF00"/>
                          </a:highlight>
                          <a:latin typeface="+mn-lt"/>
                          <a:ea typeface="+mn-ea"/>
                          <a:cs typeface="+mn-cs"/>
                        </a:rPr>
                        <a:t>的高</a:t>
                      </a:r>
                      <a:r>
                        <a:rPr lang="en-US" altLang="zh-CN" sz="1200" b="1" kern="1200" dirty="0">
                          <a:solidFill>
                            <a:schemeClr val="dk1"/>
                          </a:solidFill>
                          <a:highlight>
                            <a:srgbClr val="FFFF00"/>
                          </a:highlight>
                          <a:latin typeface="+mn-lt"/>
                          <a:ea typeface="+mn-ea"/>
                          <a:cs typeface="+mn-cs"/>
                        </a:rPr>
                        <a:t>20bit</a:t>
                      </a:r>
                      <a:r>
                        <a:rPr lang="zh-CN" altLang="en-US" sz="1200" b="1" kern="1200" dirty="0">
                          <a:solidFill>
                            <a:schemeClr val="dk1"/>
                          </a:solidFill>
                          <a:latin typeface="+mn-lt"/>
                          <a:ea typeface="+mn-ea"/>
                          <a:cs typeface="+mn-cs"/>
                        </a:rPr>
                        <a:t>，</a:t>
                      </a:r>
                      <a:r>
                        <a:rPr lang="en-US" altLang="zh-CN" sz="1200" b="1" kern="1200" dirty="0" err="1">
                          <a:solidFill>
                            <a:schemeClr val="dk1"/>
                          </a:solidFill>
                          <a:latin typeface="+mn-lt"/>
                          <a:ea typeface="+mn-ea"/>
                          <a:cs typeface="+mn-cs"/>
                        </a:rPr>
                        <a:t>imm</a:t>
                      </a:r>
                      <a:r>
                        <a:rPr lang="zh-CN" altLang="en-US" sz="1200" b="1" kern="1200" dirty="0">
                          <a:solidFill>
                            <a:schemeClr val="dk1"/>
                          </a:solidFill>
                          <a:latin typeface="+mn-lt"/>
                          <a:ea typeface="+mn-ea"/>
                          <a:cs typeface="+mn-cs"/>
                        </a:rPr>
                        <a:t>取值范围为</a:t>
                      </a:r>
                      <a:r>
                        <a:rPr lang="en-US" altLang="zh-CN" sz="1200" b="1" kern="1200" dirty="0">
                          <a:solidFill>
                            <a:schemeClr val="dk1"/>
                          </a:solidFill>
                          <a:latin typeface="+mn-lt"/>
                          <a:ea typeface="+mn-ea"/>
                          <a:cs typeface="+mn-cs"/>
                        </a:rPr>
                        <a:t>0-1048575</a:t>
                      </a:r>
                      <a:endParaRPr lang="zh-CN" altLang="en-US" sz="1200" b="1" kern="1200" dirty="0">
                        <a:solidFill>
                          <a:schemeClr val="dk1"/>
                        </a:solidFill>
                        <a:latin typeface="+mn-lt"/>
                        <a:ea typeface="+mn-ea"/>
                        <a:cs typeface="+mn-cs"/>
                      </a:endParaRPr>
                    </a:p>
                    <a:p>
                      <a:pPr algn="l"/>
                      <a:endParaRPr lang="zh-CN" altLang="en-US" sz="1200" b="1" dirty="0"/>
                    </a:p>
                  </a:txBody>
                  <a:tcPr anchor="ctr"/>
                </a:tc>
                <a:extLst>
                  <a:ext uri="{0D108BD9-81ED-4DB2-BD59-A6C34878D82A}">
                    <a16:rowId xmlns:a16="http://schemas.microsoft.com/office/drawing/2014/main" val="461469501"/>
                  </a:ext>
                </a:extLst>
              </a:tr>
              <a:tr h="917683">
                <a:tc>
                  <a:txBody>
                    <a:bodyPr/>
                    <a:lstStyle/>
                    <a:p>
                      <a:pPr algn="l"/>
                      <a:r>
                        <a:rPr lang="zh-CN" altLang="en-US" sz="1200" b="1" dirty="0"/>
                        <a:t>立即数加载</a:t>
                      </a:r>
                    </a:p>
                  </a:txBody>
                  <a:tcPr anchor="ctr"/>
                </a:tc>
                <a:tc>
                  <a:txBody>
                    <a:bodyPr/>
                    <a:lstStyle/>
                    <a:p>
                      <a:pPr algn="l"/>
                      <a:r>
                        <a:rPr lang="en-US" altLang="zh-CN" sz="1200" b="1" dirty="0" err="1"/>
                        <a:t>auipe</a:t>
                      </a:r>
                      <a:r>
                        <a:rPr lang="en-US" altLang="zh-CN" sz="1200" b="1" dirty="0"/>
                        <a:t> </a:t>
                      </a:r>
                      <a:r>
                        <a:rPr lang="en-US" altLang="zh-CN" sz="1200" b="1" dirty="0" err="1"/>
                        <a:t>rd,imm</a:t>
                      </a:r>
                      <a:endParaRPr lang="zh-CN" altLang="en-US" sz="1200" b="1" dirty="0"/>
                    </a:p>
                  </a:txBody>
                  <a:tcPr/>
                </a:tc>
                <a:tc>
                  <a:txBody>
                    <a:bodyPr/>
                    <a:lstStyle/>
                    <a:p>
                      <a:pPr algn="l"/>
                      <a:r>
                        <a:rPr lang="en-US" altLang="zh-CN" sz="1200" b="1" dirty="0"/>
                        <a:t>R[</a:t>
                      </a:r>
                      <a:r>
                        <a:rPr lang="en-US" altLang="zh-CN" sz="1200" b="1" dirty="0" err="1"/>
                        <a:t>rd</a:t>
                      </a:r>
                      <a:r>
                        <a:rPr lang="en-US" altLang="zh-CN" sz="1200" b="1" dirty="0"/>
                        <a:t>] = PC + </a:t>
                      </a:r>
                      <a:r>
                        <a:rPr lang="en-US" altLang="zh-CN" sz="1200" b="1" dirty="0" err="1"/>
                        <a:t>imm</a:t>
                      </a:r>
                      <a:r>
                        <a:rPr lang="en-US" altLang="zh-CN" sz="1200" b="1" dirty="0"/>
                        <a:t> &lt;&lt; 12</a:t>
                      </a:r>
                      <a:endParaRPr lang="zh-CN" altLang="en-US"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dk1"/>
                          </a:solidFill>
                          <a:highlight>
                            <a:srgbClr val="FFFF00"/>
                          </a:highlight>
                          <a:latin typeface="+mn-lt"/>
                          <a:ea typeface="+mn-ea"/>
                          <a:cs typeface="+mn-cs"/>
                        </a:rPr>
                        <a:t>加载有符号立即数</a:t>
                      </a:r>
                      <a:r>
                        <a:rPr lang="en-US" altLang="zh-CN" sz="1200" b="1" kern="1200" dirty="0" err="1">
                          <a:solidFill>
                            <a:schemeClr val="dk1"/>
                          </a:solidFill>
                          <a:highlight>
                            <a:srgbClr val="FFFF00"/>
                          </a:highlight>
                          <a:latin typeface="+mn-lt"/>
                          <a:ea typeface="+mn-ea"/>
                          <a:cs typeface="+mn-cs"/>
                        </a:rPr>
                        <a:t>imm</a:t>
                      </a:r>
                      <a:r>
                        <a:rPr lang="zh-CN" altLang="en-US" sz="1200" b="1" kern="1200" dirty="0">
                          <a:solidFill>
                            <a:schemeClr val="dk1"/>
                          </a:solidFill>
                          <a:highlight>
                            <a:srgbClr val="FFFF00"/>
                          </a:highlight>
                          <a:latin typeface="+mn-lt"/>
                          <a:ea typeface="+mn-ea"/>
                          <a:cs typeface="+mn-cs"/>
                        </a:rPr>
                        <a:t>的到</a:t>
                      </a:r>
                      <a:r>
                        <a:rPr lang="en-US" altLang="zh-CN" sz="1200" b="1" kern="1200" dirty="0">
                          <a:solidFill>
                            <a:schemeClr val="dk1"/>
                          </a:solidFill>
                          <a:highlight>
                            <a:srgbClr val="FFFF00"/>
                          </a:highlight>
                          <a:latin typeface="+mn-lt"/>
                          <a:ea typeface="+mn-ea"/>
                          <a:cs typeface="+mn-cs"/>
                        </a:rPr>
                        <a:t>PC</a:t>
                      </a:r>
                      <a:r>
                        <a:rPr lang="zh-CN" altLang="en-US" sz="1200" b="1" kern="1200" dirty="0">
                          <a:solidFill>
                            <a:schemeClr val="dk1"/>
                          </a:solidFill>
                          <a:highlight>
                            <a:srgbClr val="FFFF00"/>
                          </a:highlight>
                          <a:latin typeface="+mn-lt"/>
                          <a:ea typeface="+mn-ea"/>
                          <a:cs typeface="+mn-cs"/>
                        </a:rPr>
                        <a:t>寄存器高</a:t>
                      </a:r>
                      <a:r>
                        <a:rPr lang="en-US" altLang="zh-CN" sz="1200" b="1" kern="1200" dirty="0">
                          <a:solidFill>
                            <a:schemeClr val="dk1"/>
                          </a:solidFill>
                          <a:highlight>
                            <a:srgbClr val="FFFF00"/>
                          </a:highlight>
                          <a:latin typeface="+mn-lt"/>
                          <a:ea typeface="+mn-ea"/>
                          <a:cs typeface="+mn-cs"/>
                        </a:rPr>
                        <a:t>20</a:t>
                      </a:r>
                      <a:r>
                        <a:rPr lang="zh-CN" altLang="en-US" sz="1200" b="1" kern="1200" dirty="0">
                          <a:solidFill>
                            <a:schemeClr val="dk1"/>
                          </a:solidFill>
                          <a:highlight>
                            <a:srgbClr val="FFFF00"/>
                          </a:highlight>
                          <a:latin typeface="+mn-lt"/>
                          <a:ea typeface="+mn-ea"/>
                          <a:cs typeface="+mn-cs"/>
                        </a:rPr>
                        <a:t>位，</a:t>
                      </a:r>
                      <a:r>
                        <a:rPr lang="zh-CN" altLang="en-US" sz="1200" b="1" kern="1200" dirty="0">
                          <a:solidFill>
                            <a:schemeClr val="dk1"/>
                          </a:solidFill>
                          <a:latin typeface="+mn-lt"/>
                          <a:ea typeface="+mn-ea"/>
                          <a:cs typeface="+mn-cs"/>
                        </a:rPr>
                        <a:t>同时保存结果到</a:t>
                      </a:r>
                      <a:r>
                        <a:rPr lang="en-US" altLang="zh-CN" sz="1200" b="1" kern="1200" dirty="0" err="1">
                          <a:solidFill>
                            <a:schemeClr val="dk1"/>
                          </a:solidFill>
                          <a:latin typeface="+mn-lt"/>
                          <a:ea typeface="+mn-ea"/>
                          <a:cs typeface="+mn-cs"/>
                        </a:rPr>
                        <a:t>rd</a:t>
                      </a:r>
                      <a:r>
                        <a:rPr lang="zh-CN" altLang="en-US" sz="1200" b="1" kern="1200" dirty="0">
                          <a:solidFill>
                            <a:schemeClr val="dk1"/>
                          </a:solidFill>
                          <a:latin typeface="+mn-lt"/>
                          <a:ea typeface="+mn-ea"/>
                          <a:cs typeface="+mn-cs"/>
                        </a:rPr>
                        <a:t>中</a:t>
                      </a:r>
                      <a:endParaRPr lang="zh-CN" altLang="en-US" sz="1200" b="1" dirty="0"/>
                    </a:p>
                  </a:txBody>
                  <a:tcPr/>
                </a:tc>
                <a:extLst>
                  <a:ext uri="{0D108BD9-81ED-4DB2-BD59-A6C34878D82A}">
                    <a16:rowId xmlns:a16="http://schemas.microsoft.com/office/drawing/2014/main" val="176088763"/>
                  </a:ext>
                </a:extLst>
              </a:tr>
            </a:tbl>
          </a:graphicData>
        </a:graphic>
      </p:graphicFrame>
      <p:sp>
        <p:nvSpPr>
          <p:cNvPr id="8" name="文本框 7">
            <a:extLst>
              <a:ext uri="{FF2B5EF4-FFF2-40B4-BE49-F238E27FC236}">
                <a16:creationId xmlns:a16="http://schemas.microsoft.com/office/drawing/2014/main" id="{B33166EB-F229-4B13-9F01-BDD4C88C10C9}"/>
              </a:ext>
            </a:extLst>
          </p:cNvPr>
          <p:cNvSpPr txBox="1"/>
          <p:nvPr/>
        </p:nvSpPr>
        <p:spPr>
          <a:xfrm>
            <a:off x="3923928" y="3356992"/>
            <a:ext cx="1390124" cy="276999"/>
          </a:xfrm>
          <a:prstGeom prst="rect">
            <a:avLst/>
          </a:prstGeom>
          <a:noFill/>
        </p:spPr>
        <p:txBody>
          <a:bodyPr wrap="none" rtlCol="0">
            <a:spAutoFit/>
          </a:bodyPr>
          <a:lstStyle/>
          <a:p>
            <a:r>
              <a:rPr lang="zh-CN" altLang="en-US" sz="1200" b="1" dirty="0"/>
              <a:t>图</a:t>
            </a:r>
            <a:r>
              <a:rPr lang="en-US" altLang="zh-CN" sz="1200" b="1" dirty="0"/>
              <a:t>5.31      U</a:t>
            </a:r>
            <a:r>
              <a:rPr lang="zh-CN" altLang="en-US" sz="1200" b="1" dirty="0"/>
              <a:t>型指令</a:t>
            </a:r>
          </a:p>
        </p:txBody>
      </p:sp>
      <p:graphicFrame>
        <p:nvGraphicFramePr>
          <p:cNvPr id="9" name="表格 9">
            <a:extLst>
              <a:ext uri="{FF2B5EF4-FFF2-40B4-BE49-F238E27FC236}">
                <a16:creationId xmlns:a16="http://schemas.microsoft.com/office/drawing/2014/main" id="{60D3246B-7EBA-4785-ACB1-32EAE29C17F3}"/>
              </a:ext>
            </a:extLst>
          </p:cNvPr>
          <p:cNvGraphicFramePr>
            <a:graphicFrameLocks noGrp="1"/>
          </p:cNvGraphicFramePr>
          <p:nvPr>
            <p:extLst>
              <p:ext uri="{D42A27DB-BD31-4B8C-83A1-F6EECF244321}">
                <p14:modId xmlns:p14="http://schemas.microsoft.com/office/powerpoint/2010/main" val="2177564044"/>
              </p:ext>
            </p:extLst>
          </p:nvPr>
        </p:nvGraphicFramePr>
        <p:xfrm>
          <a:off x="1331640" y="2996952"/>
          <a:ext cx="6355303" cy="304800"/>
        </p:xfrm>
        <a:graphic>
          <a:graphicData uri="http://schemas.openxmlformats.org/drawingml/2006/table">
            <a:tbl>
              <a:tblPr firstRow="1" bandRow="1">
                <a:tableStyleId>{5C22544A-7EE6-4342-B048-85BDC9FD1C3A}</a:tableStyleId>
              </a:tblPr>
              <a:tblGrid>
                <a:gridCol w="4051046">
                  <a:extLst>
                    <a:ext uri="{9D8B030D-6E8A-4147-A177-3AD203B41FA5}">
                      <a16:colId xmlns:a16="http://schemas.microsoft.com/office/drawing/2014/main" val="1536047637"/>
                    </a:ext>
                  </a:extLst>
                </a:gridCol>
                <a:gridCol w="1152128">
                  <a:extLst>
                    <a:ext uri="{9D8B030D-6E8A-4147-A177-3AD203B41FA5}">
                      <a16:colId xmlns:a16="http://schemas.microsoft.com/office/drawing/2014/main" val="2690818089"/>
                    </a:ext>
                  </a:extLst>
                </a:gridCol>
                <a:gridCol w="1152129">
                  <a:extLst>
                    <a:ext uri="{9D8B030D-6E8A-4147-A177-3AD203B41FA5}">
                      <a16:colId xmlns:a16="http://schemas.microsoft.com/office/drawing/2014/main" val="4183969917"/>
                    </a:ext>
                  </a:extLst>
                </a:gridCol>
              </a:tblGrid>
              <a:tr h="0">
                <a:tc>
                  <a:txBody>
                    <a:bodyPr/>
                    <a:lstStyle/>
                    <a:p>
                      <a:pPr algn="ctr"/>
                      <a:r>
                        <a:rPr lang="en-US" altLang="zh-CN" sz="1400" b="1" dirty="0" err="1"/>
                        <a:t>imm</a:t>
                      </a:r>
                      <a:r>
                        <a:rPr lang="en-US" altLang="zh-CN" sz="1400" b="1" dirty="0"/>
                        <a:t>[31</a:t>
                      </a:r>
                      <a:r>
                        <a:rPr lang="zh-CN" altLang="en-US" sz="1400" b="1" dirty="0">
                          <a:latin typeface="等线" panose="02010600030101010101" pitchFamily="2" charset="-122"/>
                          <a:ea typeface="等线" panose="02010600030101010101" pitchFamily="2" charset="-122"/>
                        </a:rPr>
                        <a:t>～</a:t>
                      </a:r>
                      <a:r>
                        <a:rPr lang="en-US" altLang="zh-CN" sz="1400" b="1" dirty="0">
                          <a:latin typeface="等线" panose="02010600030101010101" pitchFamily="2" charset="-122"/>
                          <a:ea typeface="等线" panose="02010600030101010101" pitchFamily="2" charset="-122"/>
                        </a:rPr>
                        <a:t>12</a:t>
                      </a:r>
                      <a:r>
                        <a:rPr lang="en-US" altLang="zh-CN" sz="1400" b="1" dirty="0"/>
                        <a:t>]</a:t>
                      </a:r>
                      <a:endParaRPr lang="zh-CN" altLang="en-US" sz="1400" b="1" dirty="0"/>
                    </a:p>
                  </a:txBody>
                  <a:tcPr/>
                </a:tc>
                <a:tc>
                  <a:txBody>
                    <a:bodyPr/>
                    <a:lstStyle/>
                    <a:p>
                      <a:pPr algn="ctr"/>
                      <a:r>
                        <a:rPr lang="en-US" altLang="zh-CN" sz="1400" b="1" dirty="0" err="1"/>
                        <a:t>rd</a:t>
                      </a:r>
                      <a:endParaRPr lang="zh-CN" altLang="en-US" sz="1400" b="1" dirty="0"/>
                    </a:p>
                  </a:txBody>
                  <a:tcPr/>
                </a:tc>
                <a:tc>
                  <a:txBody>
                    <a:bodyPr/>
                    <a:lstStyle/>
                    <a:p>
                      <a:pPr algn="ctr"/>
                      <a:r>
                        <a:rPr lang="en-US" altLang="zh-CN" sz="1400" b="1" dirty="0"/>
                        <a:t>OP</a:t>
                      </a:r>
                      <a:endParaRPr lang="zh-CN" altLang="en-US" sz="1400" b="1" dirty="0"/>
                    </a:p>
                  </a:txBody>
                  <a:tcPr/>
                </a:tc>
                <a:extLst>
                  <a:ext uri="{0D108BD9-81ED-4DB2-BD59-A6C34878D82A}">
                    <a16:rowId xmlns:a16="http://schemas.microsoft.com/office/drawing/2014/main" val="2389813907"/>
                  </a:ext>
                </a:extLst>
              </a:tr>
            </a:tbl>
          </a:graphicData>
        </a:graphic>
      </p:graphicFrame>
      <p:sp>
        <p:nvSpPr>
          <p:cNvPr id="10" name="文本框 9">
            <a:extLst>
              <a:ext uri="{FF2B5EF4-FFF2-40B4-BE49-F238E27FC236}">
                <a16:creationId xmlns:a16="http://schemas.microsoft.com/office/drawing/2014/main" id="{9DB6CA44-ABDB-432D-B538-9F86EC8C02CE}"/>
              </a:ext>
            </a:extLst>
          </p:cNvPr>
          <p:cNvSpPr txBox="1"/>
          <p:nvPr/>
        </p:nvSpPr>
        <p:spPr>
          <a:xfrm>
            <a:off x="1475656" y="2636913"/>
            <a:ext cx="5820824" cy="276999"/>
          </a:xfrm>
          <a:prstGeom prst="rect">
            <a:avLst/>
          </a:prstGeom>
          <a:noFill/>
        </p:spPr>
        <p:txBody>
          <a:bodyPr wrap="none" rtlCol="0">
            <a:spAutoFit/>
          </a:bodyPr>
          <a:lstStyle/>
          <a:p>
            <a:r>
              <a:rPr lang="en-US" altLang="zh-CN" sz="1200" b="1" dirty="0"/>
              <a:t>                                           31</a:t>
            </a:r>
            <a:r>
              <a:rPr lang="zh-CN" altLang="en-US" sz="1200" b="1" dirty="0">
                <a:latin typeface="等线" panose="02010600030101010101" pitchFamily="2" charset="-122"/>
                <a:ea typeface="等线" panose="02010600030101010101" pitchFamily="2" charset="-122"/>
              </a:rPr>
              <a:t>～</a:t>
            </a:r>
            <a:r>
              <a:rPr lang="en-US" altLang="zh-CN" sz="1200" b="1" dirty="0"/>
              <a:t>12                                                           11</a:t>
            </a:r>
            <a:r>
              <a:rPr lang="zh-CN" altLang="en-US" sz="1200" b="1" dirty="0">
                <a:latin typeface="等线" panose="02010600030101010101" pitchFamily="2" charset="-122"/>
                <a:ea typeface="等线" panose="02010600030101010101" pitchFamily="2" charset="-122"/>
              </a:rPr>
              <a:t>～</a:t>
            </a:r>
            <a:r>
              <a:rPr lang="en-US" altLang="zh-CN" sz="1200" b="1" dirty="0"/>
              <a:t>07                   06</a:t>
            </a:r>
            <a:r>
              <a:rPr lang="zh-CN" altLang="en-US" sz="1200" b="1" dirty="0">
                <a:latin typeface="等线" panose="02010600030101010101" pitchFamily="2" charset="-122"/>
                <a:ea typeface="等线" panose="02010600030101010101" pitchFamily="2" charset="-122"/>
              </a:rPr>
              <a:t>～</a:t>
            </a:r>
            <a:r>
              <a:rPr lang="en-US" altLang="zh-CN" sz="1200" b="1" dirty="0"/>
              <a:t>00</a:t>
            </a:r>
            <a:endParaRPr lang="zh-CN" altLang="en-US" sz="1200" b="1" dirty="0"/>
          </a:p>
        </p:txBody>
      </p:sp>
      <p:sp>
        <p:nvSpPr>
          <p:cNvPr id="12" name="文本框 11">
            <a:extLst>
              <a:ext uri="{FF2B5EF4-FFF2-40B4-BE49-F238E27FC236}">
                <a16:creationId xmlns:a16="http://schemas.microsoft.com/office/drawing/2014/main" id="{D43651FC-FCD8-433E-A6B6-5E065E8318E2}"/>
              </a:ext>
            </a:extLst>
          </p:cNvPr>
          <p:cNvSpPr txBox="1"/>
          <p:nvPr/>
        </p:nvSpPr>
        <p:spPr>
          <a:xfrm>
            <a:off x="3635897" y="3861048"/>
            <a:ext cx="2592287" cy="276999"/>
          </a:xfrm>
          <a:prstGeom prst="rect">
            <a:avLst/>
          </a:prstGeom>
          <a:noFill/>
        </p:spPr>
        <p:txBody>
          <a:bodyPr wrap="square">
            <a:spAutoFit/>
          </a:bodyPr>
          <a:lstStyle/>
          <a:p>
            <a:r>
              <a:rPr lang="zh-CN" altLang="en-US" sz="1200" b="1" dirty="0"/>
              <a:t>表</a:t>
            </a:r>
            <a:r>
              <a:rPr lang="en-US" altLang="zh-CN" sz="1200" b="1" dirty="0"/>
              <a:t>5.17    RISC-V</a:t>
            </a:r>
            <a:r>
              <a:rPr lang="zh-CN" altLang="en-US" sz="1200" b="1" dirty="0"/>
              <a:t>的</a:t>
            </a:r>
            <a:r>
              <a:rPr lang="en-US" altLang="zh-CN" sz="1200" b="1" dirty="0"/>
              <a:t>U</a:t>
            </a:r>
            <a:r>
              <a:rPr lang="zh-CN" altLang="en-US" sz="1200" b="1" dirty="0"/>
              <a:t>型指令</a:t>
            </a:r>
            <a:endParaRPr lang="zh-CN" altLang="en-US" sz="1200" dirty="0"/>
          </a:p>
        </p:txBody>
      </p:sp>
      <p:pic>
        <p:nvPicPr>
          <p:cNvPr id="6" name="图片 5">
            <a:extLst>
              <a:ext uri="{FF2B5EF4-FFF2-40B4-BE49-F238E27FC236}">
                <a16:creationId xmlns:a16="http://schemas.microsoft.com/office/drawing/2014/main" id="{ED79BDB0-2142-43E1-AA80-2C855214DF57}"/>
              </a:ext>
            </a:extLst>
          </p:cNvPr>
          <p:cNvPicPr>
            <a:picLocks noChangeAspect="1"/>
          </p:cNvPicPr>
          <p:nvPr/>
        </p:nvPicPr>
        <p:blipFill>
          <a:blip r:embed="rId2"/>
          <a:stretch>
            <a:fillRect/>
          </a:stretch>
        </p:blipFill>
        <p:spPr>
          <a:xfrm>
            <a:off x="1835696" y="4980660"/>
            <a:ext cx="2376264" cy="320068"/>
          </a:xfrm>
          <a:prstGeom prst="rect">
            <a:avLst/>
          </a:prstGeom>
        </p:spPr>
      </p:pic>
      <p:pic>
        <p:nvPicPr>
          <p:cNvPr id="13" name="图片 12">
            <a:extLst>
              <a:ext uri="{FF2B5EF4-FFF2-40B4-BE49-F238E27FC236}">
                <a16:creationId xmlns:a16="http://schemas.microsoft.com/office/drawing/2014/main" id="{0A2F83E9-A6AF-41DF-9C15-92A8BA9B0F54}"/>
              </a:ext>
            </a:extLst>
          </p:cNvPr>
          <p:cNvPicPr>
            <a:picLocks noChangeAspect="1"/>
          </p:cNvPicPr>
          <p:nvPr/>
        </p:nvPicPr>
        <p:blipFill>
          <a:blip r:embed="rId3"/>
          <a:stretch>
            <a:fillRect/>
          </a:stretch>
        </p:blipFill>
        <p:spPr>
          <a:xfrm>
            <a:off x="1893338" y="5958550"/>
            <a:ext cx="5357324" cy="259102"/>
          </a:xfrm>
          <a:prstGeom prst="rect">
            <a:avLst/>
          </a:prstGeom>
        </p:spPr>
      </p:pic>
    </p:spTree>
    <p:extLst>
      <p:ext uri="{BB962C8B-B14F-4D97-AF65-F5344CB8AC3E}">
        <p14:creationId xmlns:p14="http://schemas.microsoft.com/office/powerpoint/2010/main" val="3903885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44556"/>
            <a:ext cx="8229600" cy="4525963"/>
          </a:xfrm>
        </p:spPr>
        <p:txBody>
          <a:bodyPr/>
          <a:lstStyle/>
          <a:p>
            <a:pPr lvl="2" eaLnBrk="1" hangingPunct="1"/>
            <a:r>
              <a:rPr lang="zh-CN" altLang="en-US" sz="1800" b="1" dirty="0"/>
              <a:t>（</a:t>
            </a:r>
            <a:r>
              <a:rPr lang="en-US" altLang="zh-CN" sz="1800" b="1" dirty="0"/>
              <a:t>6</a:t>
            </a:r>
            <a:r>
              <a:rPr lang="zh-CN" altLang="en-US" sz="1800" b="1" dirty="0"/>
              <a:t>）</a:t>
            </a:r>
            <a:r>
              <a:rPr lang="en-US" altLang="zh-CN" sz="1800" b="1" dirty="0"/>
              <a:t>J</a:t>
            </a:r>
            <a:r>
              <a:rPr lang="zh-CN" altLang="en-US" sz="1800" b="1" dirty="0"/>
              <a:t>型指令（无条件跳转型）</a:t>
            </a:r>
            <a:endParaRPr lang="en-US" altLang="zh-CN" sz="1800" b="1" dirty="0"/>
          </a:p>
          <a:p>
            <a:pPr lvl="2" eaLnBrk="1" hangingPunct="1"/>
            <a:endParaRPr lang="en-US" altLang="zh-CN" sz="1000" b="1" dirty="0"/>
          </a:p>
          <a:p>
            <a:pPr lvl="3" eaLnBrk="1" hangingPunct="1"/>
            <a:r>
              <a:rPr lang="en-US" altLang="zh-CN" sz="1400" b="1" dirty="0"/>
              <a:t>J</a:t>
            </a:r>
            <a:r>
              <a:rPr lang="zh-CN" altLang="en-US" sz="1400" b="1" dirty="0"/>
              <a:t>型指令用于实现</a:t>
            </a:r>
            <a:r>
              <a:rPr lang="zh-CN" altLang="en-US" sz="1400" b="1" dirty="0">
                <a:solidFill>
                  <a:srgbClr val="FF0000"/>
                </a:solidFill>
              </a:rPr>
              <a:t>无条件跳转</a:t>
            </a:r>
            <a:r>
              <a:rPr lang="zh-CN" altLang="en-US" sz="1400" b="1" dirty="0"/>
              <a:t>，其操作数包括一个目的寄存器</a:t>
            </a:r>
            <a:r>
              <a:rPr lang="en-US" altLang="zh-CN" sz="1400" b="1" dirty="0" err="1"/>
              <a:t>rd</a:t>
            </a:r>
            <a:r>
              <a:rPr lang="zh-CN" altLang="en-US" sz="1400" b="1" dirty="0"/>
              <a:t>和</a:t>
            </a:r>
            <a:r>
              <a:rPr lang="en-US" altLang="zh-CN" sz="1400" b="1" dirty="0"/>
              <a:t>20</a:t>
            </a:r>
            <a:r>
              <a:rPr lang="zh-CN" altLang="en-US" sz="1400" b="1" dirty="0"/>
              <a:t>位立即数；</a:t>
            </a:r>
            <a:r>
              <a:rPr lang="en-US" altLang="zh-CN" sz="1400" b="1" dirty="0"/>
              <a:t>J</a:t>
            </a:r>
            <a:r>
              <a:rPr lang="zh-CN" altLang="en-US" sz="1400" b="1" dirty="0"/>
              <a:t>型指令与</a:t>
            </a:r>
            <a:r>
              <a:rPr lang="en-US" altLang="zh-CN" sz="1400" b="1" dirty="0"/>
              <a:t>U</a:t>
            </a:r>
            <a:r>
              <a:rPr lang="zh-CN" altLang="en-US" sz="1400" b="1" dirty="0"/>
              <a:t>类指令格式类似，也称为</a:t>
            </a:r>
            <a:r>
              <a:rPr lang="en-US" altLang="zh-CN" sz="1400" b="1" dirty="0">
                <a:solidFill>
                  <a:srgbClr val="FF0000"/>
                </a:solidFill>
              </a:rPr>
              <a:t>UJ</a:t>
            </a:r>
            <a:r>
              <a:rPr lang="zh-CN" altLang="en-US" sz="1400" b="1" dirty="0">
                <a:solidFill>
                  <a:srgbClr val="FF0000"/>
                </a:solidFill>
              </a:rPr>
              <a:t>型指令</a:t>
            </a:r>
            <a:endParaRPr lang="en-US" altLang="zh-CN" sz="1400" b="1" dirty="0">
              <a:solidFill>
                <a:srgbClr val="FF0000"/>
              </a:solidFill>
            </a:endParaRPr>
          </a:p>
          <a:p>
            <a:pPr lvl="3" eaLnBrk="1" hangingPunct="1"/>
            <a:endParaRPr lang="en-US" altLang="zh-CN" sz="1400" b="1" dirty="0"/>
          </a:p>
          <a:p>
            <a:pPr lvl="3" eaLnBrk="1" hangingPunct="1"/>
            <a:r>
              <a:rPr lang="zh-CN" altLang="en-US" sz="1400" b="1" dirty="0"/>
              <a:t>操作码只有主操作码</a:t>
            </a:r>
            <a:r>
              <a:rPr lang="en-US" altLang="zh-CN" sz="1400" b="1" dirty="0"/>
              <a:t>OP</a:t>
            </a:r>
            <a:r>
              <a:rPr lang="zh-CN" altLang="en-US" sz="1400" b="1" dirty="0"/>
              <a:t>（</a:t>
            </a:r>
            <a:r>
              <a:rPr lang="en-US" altLang="zh-CN" sz="1400" b="1" dirty="0"/>
              <a:t>7</a:t>
            </a:r>
            <a:r>
              <a:rPr lang="zh-CN" altLang="en-US" sz="1400" b="1" dirty="0"/>
              <a:t>位），如图</a:t>
            </a:r>
            <a:r>
              <a:rPr lang="en-US" altLang="zh-CN" sz="1400" b="1" dirty="0"/>
              <a:t>5.32</a:t>
            </a:r>
            <a:r>
              <a:rPr lang="zh-CN" altLang="en-US" sz="1400" b="1" dirty="0"/>
              <a:t>所示</a:t>
            </a:r>
            <a:endParaRPr lang="en-US" altLang="zh-CN" sz="1400" b="1" dirty="0"/>
          </a:p>
          <a:p>
            <a:pPr lvl="3" eaLnBrk="1" hangingPunct="1"/>
            <a:endParaRPr lang="en-US" altLang="zh-CN" sz="1400" b="1" dirty="0"/>
          </a:p>
          <a:p>
            <a:pPr lvl="3" eaLnBrk="1" hangingPunct="1"/>
            <a:r>
              <a:rPr lang="zh-CN" altLang="en-US" sz="1400" b="1" dirty="0"/>
              <a:t>核心指令集</a:t>
            </a:r>
            <a:r>
              <a:rPr lang="en-US" altLang="zh-CN" sz="1400" b="1" dirty="0"/>
              <a:t>RV32I</a:t>
            </a:r>
            <a:r>
              <a:rPr lang="zh-CN" altLang="en-US" sz="1400" b="1" dirty="0"/>
              <a:t>中有</a:t>
            </a:r>
            <a:r>
              <a:rPr lang="en-US" altLang="zh-CN" sz="1400" b="1" dirty="0">
                <a:solidFill>
                  <a:srgbClr val="FF0000"/>
                </a:solidFill>
              </a:rPr>
              <a:t>1</a:t>
            </a:r>
            <a:r>
              <a:rPr lang="zh-CN" altLang="en-US" sz="1400" b="1" dirty="0">
                <a:solidFill>
                  <a:srgbClr val="FF0000"/>
                </a:solidFill>
              </a:rPr>
              <a:t>条</a:t>
            </a:r>
            <a:r>
              <a:rPr lang="en-US" altLang="zh-CN" sz="1400" b="1" dirty="0">
                <a:solidFill>
                  <a:srgbClr val="FF0000"/>
                </a:solidFill>
              </a:rPr>
              <a:t>J</a:t>
            </a:r>
            <a:r>
              <a:rPr lang="zh-CN" altLang="en-US" sz="1400" b="1" dirty="0">
                <a:solidFill>
                  <a:srgbClr val="FF0000"/>
                </a:solidFill>
              </a:rPr>
              <a:t>型指令</a:t>
            </a:r>
            <a:r>
              <a:rPr lang="zh-CN" altLang="en-US" sz="1400" b="1" dirty="0"/>
              <a:t>，如表</a:t>
            </a:r>
            <a:r>
              <a:rPr lang="en-US" altLang="zh-CN" sz="1400" b="1" dirty="0"/>
              <a:t>5.18</a:t>
            </a:r>
            <a:r>
              <a:rPr lang="zh-CN" altLang="en-US" sz="1400" b="1" dirty="0"/>
              <a:t>所示</a:t>
            </a:r>
            <a:endParaRPr lang="en-US" altLang="zh-CN" sz="1400" b="1" dirty="0"/>
          </a:p>
          <a:p>
            <a:pPr lvl="3" eaLnBrk="1" hangingPunct="1"/>
            <a:endParaRPr lang="en-US" altLang="zh-CN" sz="1400" b="1" dirty="0"/>
          </a:p>
          <a:p>
            <a:pPr lvl="3" eaLnBrk="1" hangingPunct="1"/>
            <a:endParaRPr lang="en-US" altLang="zh-CN" sz="1000" b="1" dirty="0"/>
          </a:p>
        </p:txBody>
      </p:sp>
      <p:graphicFrame>
        <p:nvGraphicFramePr>
          <p:cNvPr id="2" name="表格 4">
            <a:extLst>
              <a:ext uri="{FF2B5EF4-FFF2-40B4-BE49-F238E27FC236}">
                <a16:creationId xmlns:a16="http://schemas.microsoft.com/office/drawing/2014/main" id="{0B129091-C321-498C-81E0-EBA617D88881}"/>
              </a:ext>
            </a:extLst>
          </p:cNvPr>
          <p:cNvGraphicFramePr>
            <a:graphicFrameLocks noGrp="1"/>
          </p:cNvGraphicFramePr>
          <p:nvPr>
            <p:extLst>
              <p:ext uri="{D42A27DB-BD31-4B8C-83A1-F6EECF244321}">
                <p14:modId xmlns:p14="http://schemas.microsoft.com/office/powerpoint/2010/main" val="2771012110"/>
              </p:ext>
            </p:extLst>
          </p:nvPr>
        </p:nvGraphicFramePr>
        <p:xfrm>
          <a:off x="539552" y="5256624"/>
          <a:ext cx="8147247" cy="731520"/>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3419047584"/>
                    </a:ext>
                  </a:extLst>
                </a:gridCol>
                <a:gridCol w="1872208">
                  <a:extLst>
                    <a:ext uri="{9D8B030D-6E8A-4147-A177-3AD203B41FA5}">
                      <a16:colId xmlns:a16="http://schemas.microsoft.com/office/drawing/2014/main" val="1077397420"/>
                    </a:ext>
                  </a:extLst>
                </a:gridCol>
                <a:gridCol w="4978895">
                  <a:extLst>
                    <a:ext uri="{9D8B030D-6E8A-4147-A177-3AD203B41FA5}">
                      <a16:colId xmlns:a16="http://schemas.microsoft.com/office/drawing/2014/main" val="3871254485"/>
                    </a:ext>
                  </a:extLst>
                </a:gridCol>
              </a:tblGrid>
              <a:tr h="216431">
                <a:tc>
                  <a:txBody>
                    <a:bodyPr/>
                    <a:lstStyle/>
                    <a:p>
                      <a:pPr algn="ctr"/>
                      <a:r>
                        <a:rPr lang="zh-CN" altLang="en-US" sz="1200" b="1" dirty="0"/>
                        <a:t>类型</a:t>
                      </a:r>
                    </a:p>
                  </a:txBody>
                  <a:tcPr anchor="ctr"/>
                </a:tc>
                <a:tc>
                  <a:txBody>
                    <a:bodyPr/>
                    <a:lstStyle/>
                    <a:p>
                      <a:pPr algn="ctr"/>
                      <a:r>
                        <a:rPr lang="zh-CN" altLang="en-US" sz="1200" b="1" dirty="0"/>
                        <a:t>指令示例</a:t>
                      </a:r>
                    </a:p>
                  </a:txBody>
                  <a:tcPr anchor="ctr"/>
                </a:tc>
                <a:tc>
                  <a:txBody>
                    <a:bodyPr/>
                    <a:lstStyle/>
                    <a:p>
                      <a:pPr algn="ctr"/>
                      <a:r>
                        <a:rPr lang="zh-CN" altLang="en-US" sz="1200" b="1" dirty="0"/>
                        <a:t>功能描述</a:t>
                      </a:r>
                    </a:p>
                  </a:txBody>
                  <a:tcPr anchor="ctr"/>
                </a:tc>
                <a:extLst>
                  <a:ext uri="{0D108BD9-81ED-4DB2-BD59-A6C34878D82A}">
                    <a16:rowId xmlns:a16="http://schemas.microsoft.com/office/drawing/2014/main" val="908326730"/>
                  </a:ext>
                </a:extLst>
              </a:tr>
              <a:tr h="216431">
                <a:tc>
                  <a:txBody>
                    <a:bodyPr/>
                    <a:lstStyle/>
                    <a:p>
                      <a:pPr algn="l"/>
                      <a:r>
                        <a:rPr lang="zh-CN" altLang="en-US" sz="1200" b="1" dirty="0"/>
                        <a:t>子程序调用</a:t>
                      </a:r>
                    </a:p>
                  </a:txBody>
                  <a:tcPr anchor="ctr"/>
                </a:tc>
                <a:tc>
                  <a:txBody>
                    <a:bodyPr/>
                    <a:lstStyle/>
                    <a:p>
                      <a:pPr algn="ctr"/>
                      <a:r>
                        <a:rPr lang="en-US" altLang="zh-CN" sz="1200" b="1" dirty="0" err="1"/>
                        <a:t>jal</a:t>
                      </a:r>
                      <a:r>
                        <a:rPr lang="en-US" altLang="zh-CN" sz="1200" b="1" dirty="0"/>
                        <a:t> </a:t>
                      </a:r>
                      <a:r>
                        <a:rPr lang="en-US" altLang="zh-CN" sz="1200" b="1" dirty="0" err="1"/>
                        <a:t>rd,imm</a:t>
                      </a:r>
                      <a:endParaRPr lang="zh-CN" altLang="en-US" sz="1200" b="1" dirty="0"/>
                    </a:p>
                  </a:txBody>
                  <a:tcPr anchor="ctr"/>
                </a:tc>
                <a:tc>
                  <a:txBody>
                    <a:bodyPr/>
                    <a:lstStyle/>
                    <a:p>
                      <a:pPr algn="l"/>
                      <a:r>
                        <a:rPr lang="en-US" altLang="zh-CN" sz="1200" b="1" dirty="0"/>
                        <a:t>PC=</a:t>
                      </a:r>
                      <a:r>
                        <a:rPr lang="en-US" altLang="zh-CN" sz="1200" b="1" dirty="0" err="1"/>
                        <a:t>PC+imm</a:t>
                      </a:r>
                      <a:r>
                        <a:rPr lang="en-US" altLang="zh-CN" sz="1200" b="1" dirty="0"/>
                        <a:t>&lt;&lt;1    R[</a:t>
                      </a:r>
                      <a:r>
                        <a:rPr lang="en-US" altLang="zh-CN" sz="1200" b="1" dirty="0" err="1"/>
                        <a:t>rd</a:t>
                      </a:r>
                      <a:r>
                        <a:rPr lang="en-US" altLang="zh-CN" sz="1200" b="1" dirty="0"/>
                        <a:t>] &lt;-  PC+4</a:t>
                      </a:r>
                    </a:p>
                    <a:p>
                      <a:pPr algn="l"/>
                      <a:r>
                        <a:rPr lang="en-US" altLang="zh-CN" sz="1200" b="1" dirty="0" err="1"/>
                        <a:t>rd</a:t>
                      </a:r>
                      <a:r>
                        <a:rPr lang="zh-CN" altLang="en-US" sz="1200" b="1" dirty="0"/>
                        <a:t>为</a:t>
                      </a:r>
                      <a:r>
                        <a:rPr lang="en-US" altLang="zh-CN" sz="1200" b="1" dirty="0"/>
                        <a:t>x1</a:t>
                      </a:r>
                      <a:r>
                        <a:rPr lang="zh-CN" altLang="en-US" sz="1200" b="1" dirty="0"/>
                        <a:t>时可实现子程序调用；</a:t>
                      </a:r>
                      <a:r>
                        <a:rPr lang="en-US" altLang="zh-CN" sz="1200" b="1" dirty="0" err="1"/>
                        <a:t>rd</a:t>
                      </a:r>
                      <a:r>
                        <a:rPr lang="en-US" altLang="zh-CN" sz="1200" b="1" dirty="0"/>
                        <a:t>=x0</a:t>
                      </a:r>
                      <a:r>
                        <a:rPr lang="zh-CN" altLang="en-US" sz="1200" b="1" dirty="0"/>
                        <a:t>时，可实现无条件跳转</a:t>
                      </a:r>
                    </a:p>
                  </a:txBody>
                  <a:tcPr anchor="ctr"/>
                </a:tc>
                <a:extLst>
                  <a:ext uri="{0D108BD9-81ED-4DB2-BD59-A6C34878D82A}">
                    <a16:rowId xmlns:a16="http://schemas.microsoft.com/office/drawing/2014/main" val="461469501"/>
                  </a:ext>
                </a:extLst>
              </a:tr>
            </a:tbl>
          </a:graphicData>
        </a:graphic>
      </p:graphicFrame>
      <p:sp>
        <p:nvSpPr>
          <p:cNvPr id="7" name="文本框 6">
            <a:extLst>
              <a:ext uri="{FF2B5EF4-FFF2-40B4-BE49-F238E27FC236}">
                <a16:creationId xmlns:a16="http://schemas.microsoft.com/office/drawing/2014/main" id="{201C5DFF-5FD2-4038-B691-72680D7F7571}"/>
              </a:ext>
            </a:extLst>
          </p:cNvPr>
          <p:cNvSpPr txBox="1"/>
          <p:nvPr/>
        </p:nvSpPr>
        <p:spPr>
          <a:xfrm>
            <a:off x="3491881" y="4896584"/>
            <a:ext cx="2592287" cy="276999"/>
          </a:xfrm>
          <a:prstGeom prst="rect">
            <a:avLst/>
          </a:prstGeom>
          <a:noFill/>
        </p:spPr>
        <p:txBody>
          <a:bodyPr wrap="square">
            <a:spAutoFit/>
          </a:bodyPr>
          <a:lstStyle/>
          <a:p>
            <a:r>
              <a:rPr lang="zh-CN" altLang="en-US" sz="1200" b="1" dirty="0"/>
              <a:t>表</a:t>
            </a:r>
            <a:r>
              <a:rPr lang="en-US" altLang="zh-CN" sz="1200" b="1" dirty="0"/>
              <a:t>5.18    RISC-V</a:t>
            </a:r>
            <a:r>
              <a:rPr lang="zh-CN" altLang="en-US" sz="1200" b="1" dirty="0"/>
              <a:t>的</a:t>
            </a:r>
            <a:r>
              <a:rPr lang="en-US" altLang="zh-CN" sz="1200" b="1" dirty="0"/>
              <a:t>J</a:t>
            </a:r>
            <a:r>
              <a:rPr lang="zh-CN" altLang="en-US" sz="1200" b="1" dirty="0"/>
              <a:t>型指令</a:t>
            </a:r>
            <a:endParaRPr lang="zh-CN" altLang="en-US" sz="1200" dirty="0"/>
          </a:p>
        </p:txBody>
      </p:sp>
      <p:sp>
        <p:nvSpPr>
          <p:cNvPr id="8" name="文本框 7">
            <a:extLst>
              <a:ext uri="{FF2B5EF4-FFF2-40B4-BE49-F238E27FC236}">
                <a16:creationId xmlns:a16="http://schemas.microsoft.com/office/drawing/2014/main" id="{B33166EB-F229-4B13-9F01-BDD4C88C10C9}"/>
              </a:ext>
            </a:extLst>
          </p:cNvPr>
          <p:cNvSpPr txBox="1"/>
          <p:nvPr/>
        </p:nvSpPr>
        <p:spPr>
          <a:xfrm>
            <a:off x="3923928" y="3944089"/>
            <a:ext cx="1340432" cy="276999"/>
          </a:xfrm>
          <a:prstGeom prst="rect">
            <a:avLst/>
          </a:prstGeom>
          <a:noFill/>
        </p:spPr>
        <p:txBody>
          <a:bodyPr wrap="none" rtlCol="0">
            <a:spAutoFit/>
          </a:bodyPr>
          <a:lstStyle/>
          <a:p>
            <a:r>
              <a:rPr lang="zh-CN" altLang="en-US" sz="1200" b="1" dirty="0"/>
              <a:t>图</a:t>
            </a:r>
            <a:r>
              <a:rPr lang="en-US" altLang="zh-CN" sz="1200" b="1" dirty="0"/>
              <a:t>5.32      J</a:t>
            </a:r>
            <a:r>
              <a:rPr lang="zh-CN" altLang="en-US" sz="1200" b="1" dirty="0"/>
              <a:t>型指令</a:t>
            </a:r>
          </a:p>
        </p:txBody>
      </p:sp>
      <p:graphicFrame>
        <p:nvGraphicFramePr>
          <p:cNvPr id="9" name="表格 9">
            <a:extLst>
              <a:ext uri="{FF2B5EF4-FFF2-40B4-BE49-F238E27FC236}">
                <a16:creationId xmlns:a16="http://schemas.microsoft.com/office/drawing/2014/main" id="{60D3246B-7EBA-4785-ACB1-32EAE29C17F3}"/>
              </a:ext>
            </a:extLst>
          </p:cNvPr>
          <p:cNvGraphicFramePr>
            <a:graphicFrameLocks noGrp="1"/>
          </p:cNvGraphicFramePr>
          <p:nvPr>
            <p:extLst>
              <p:ext uri="{D42A27DB-BD31-4B8C-83A1-F6EECF244321}">
                <p14:modId xmlns:p14="http://schemas.microsoft.com/office/powerpoint/2010/main" val="2730625754"/>
              </p:ext>
            </p:extLst>
          </p:nvPr>
        </p:nvGraphicFramePr>
        <p:xfrm>
          <a:off x="1385049" y="3517335"/>
          <a:ext cx="6355303" cy="304800"/>
        </p:xfrm>
        <a:graphic>
          <a:graphicData uri="http://schemas.openxmlformats.org/drawingml/2006/table">
            <a:tbl>
              <a:tblPr firstRow="1" bandRow="1">
                <a:tableStyleId>{5C22544A-7EE6-4342-B048-85BDC9FD1C3A}</a:tableStyleId>
              </a:tblPr>
              <a:tblGrid>
                <a:gridCol w="2025523">
                  <a:extLst>
                    <a:ext uri="{9D8B030D-6E8A-4147-A177-3AD203B41FA5}">
                      <a16:colId xmlns:a16="http://schemas.microsoft.com/office/drawing/2014/main" val="1536047637"/>
                    </a:ext>
                  </a:extLst>
                </a:gridCol>
                <a:gridCol w="2025523">
                  <a:extLst>
                    <a:ext uri="{9D8B030D-6E8A-4147-A177-3AD203B41FA5}">
                      <a16:colId xmlns:a16="http://schemas.microsoft.com/office/drawing/2014/main" val="4249937051"/>
                    </a:ext>
                  </a:extLst>
                </a:gridCol>
                <a:gridCol w="1152128">
                  <a:extLst>
                    <a:ext uri="{9D8B030D-6E8A-4147-A177-3AD203B41FA5}">
                      <a16:colId xmlns:a16="http://schemas.microsoft.com/office/drawing/2014/main" val="2690818089"/>
                    </a:ext>
                  </a:extLst>
                </a:gridCol>
                <a:gridCol w="1152129">
                  <a:extLst>
                    <a:ext uri="{9D8B030D-6E8A-4147-A177-3AD203B41FA5}">
                      <a16:colId xmlns:a16="http://schemas.microsoft.com/office/drawing/2014/main" val="4183969917"/>
                    </a:ext>
                  </a:extLst>
                </a:gridCol>
              </a:tblGrid>
              <a:tr h="0">
                <a:tc>
                  <a:txBody>
                    <a:bodyPr/>
                    <a:lstStyle/>
                    <a:p>
                      <a:pPr algn="ctr"/>
                      <a:r>
                        <a:rPr lang="en-US" altLang="zh-CN" sz="1400" b="1" dirty="0" err="1"/>
                        <a:t>imm</a:t>
                      </a:r>
                      <a:r>
                        <a:rPr lang="en-US" altLang="zh-CN" sz="1400" b="1" dirty="0"/>
                        <a:t>[20,10</a:t>
                      </a:r>
                      <a:r>
                        <a:rPr lang="zh-CN" altLang="en-US" sz="1400" b="1" dirty="0">
                          <a:latin typeface="等线" panose="02010600030101010101" pitchFamily="2" charset="-122"/>
                          <a:ea typeface="等线" panose="02010600030101010101" pitchFamily="2" charset="-122"/>
                        </a:rPr>
                        <a:t>～</a:t>
                      </a:r>
                      <a:r>
                        <a:rPr lang="en-US" altLang="zh-CN" sz="1400" b="1" dirty="0">
                          <a:latin typeface="等线" panose="02010600030101010101" pitchFamily="2" charset="-122"/>
                          <a:ea typeface="等线" panose="02010600030101010101" pitchFamily="2" charset="-122"/>
                        </a:rPr>
                        <a:t>5</a:t>
                      </a:r>
                      <a:r>
                        <a:rPr lang="en-US" altLang="zh-CN" sz="1400" b="1" dirty="0"/>
                        <a:t>]</a:t>
                      </a:r>
                      <a:endParaRPr lang="zh-CN" altLang="en-US" sz="1400" b="1" dirty="0"/>
                    </a:p>
                  </a:txBody>
                  <a:tcPr/>
                </a:tc>
                <a:tc>
                  <a:txBody>
                    <a:bodyPr/>
                    <a:lstStyle/>
                    <a:p>
                      <a:pPr algn="ctr"/>
                      <a:r>
                        <a:rPr lang="en-US" altLang="zh-CN" sz="1400" b="1" dirty="0" err="1"/>
                        <a:t>imm</a:t>
                      </a:r>
                      <a:r>
                        <a:rPr lang="en-US" altLang="zh-CN" sz="1400" b="1" dirty="0"/>
                        <a:t>[4</a:t>
                      </a:r>
                      <a:r>
                        <a:rPr lang="zh-CN" altLang="en-US" sz="1400" b="1" dirty="0">
                          <a:latin typeface="等线" panose="02010600030101010101" pitchFamily="2" charset="-122"/>
                          <a:ea typeface="等线" panose="02010600030101010101" pitchFamily="2" charset="-122"/>
                        </a:rPr>
                        <a:t>～</a:t>
                      </a:r>
                      <a:r>
                        <a:rPr lang="en-US" altLang="zh-CN" sz="1400" b="1" dirty="0">
                          <a:latin typeface="等线" panose="02010600030101010101" pitchFamily="2" charset="-122"/>
                          <a:ea typeface="等线" panose="02010600030101010101" pitchFamily="2" charset="-122"/>
                        </a:rPr>
                        <a:t>1 ,11,19</a:t>
                      </a:r>
                      <a:r>
                        <a:rPr lang="zh-CN" altLang="en-US" sz="1400" b="1" dirty="0">
                          <a:latin typeface="等线" panose="02010600030101010101" pitchFamily="2" charset="-122"/>
                          <a:ea typeface="等线" panose="02010600030101010101" pitchFamily="2" charset="-122"/>
                        </a:rPr>
                        <a:t>～</a:t>
                      </a:r>
                      <a:r>
                        <a:rPr lang="en-US" altLang="zh-CN" sz="1400" b="1" dirty="0">
                          <a:latin typeface="等线" panose="02010600030101010101" pitchFamily="2" charset="-122"/>
                          <a:ea typeface="等线" panose="02010600030101010101" pitchFamily="2" charset="-122"/>
                        </a:rPr>
                        <a:t>12</a:t>
                      </a:r>
                      <a:r>
                        <a:rPr lang="en-US" altLang="zh-CN" sz="1400" b="1" dirty="0"/>
                        <a:t>]</a:t>
                      </a:r>
                      <a:endParaRPr lang="zh-CN" altLang="en-US" sz="1400" b="1" dirty="0"/>
                    </a:p>
                  </a:txBody>
                  <a:tcPr/>
                </a:tc>
                <a:tc>
                  <a:txBody>
                    <a:bodyPr/>
                    <a:lstStyle/>
                    <a:p>
                      <a:pPr algn="ctr"/>
                      <a:r>
                        <a:rPr lang="en-US" altLang="zh-CN" sz="1400" b="1" dirty="0" err="1"/>
                        <a:t>rd</a:t>
                      </a:r>
                      <a:endParaRPr lang="zh-CN" altLang="en-US" sz="1400" b="1" dirty="0"/>
                    </a:p>
                  </a:txBody>
                  <a:tcPr/>
                </a:tc>
                <a:tc>
                  <a:txBody>
                    <a:bodyPr/>
                    <a:lstStyle/>
                    <a:p>
                      <a:pPr algn="ctr"/>
                      <a:r>
                        <a:rPr lang="en-US" altLang="zh-CN" sz="1400" b="1" dirty="0"/>
                        <a:t>OP</a:t>
                      </a:r>
                      <a:endParaRPr lang="zh-CN" altLang="en-US" sz="1400" b="1" dirty="0"/>
                    </a:p>
                  </a:txBody>
                  <a:tcPr/>
                </a:tc>
                <a:extLst>
                  <a:ext uri="{0D108BD9-81ED-4DB2-BD59-A6C34878D82A}">
                    <a16:rowId xmlns:a16="http://schemas.microsoft.com/office/drawing/2014/main" val="2389813907"/>
                  </a:ext>
                </a:extLst>
              </a:tr>
            </a:tbl>
          </a:graphicData>
        </a:graphic>
      </p:graphicFrame>
      <p:sp>
        <p:nvSpPr>
          <p:cNvPr id="10" name="文本框 9">
            <a:extLst>
              <a:ext uri="{FF2B5EF4-FFF2-40B4-BE49-F238E27FC236}">
                <a16:creationId xmlns:a16="http://schemas.microsoft.com/office/drawing/2014/main" id="{9DB6CA44-ABDB-432D-B538-9F86EC8C02CE}"/>
              </a:ext>
            </a:extLst>
          </p:cNvPr>
          <p:cNvSpPr txBox="1"/>
          <p:nvPr/>
        </p:nvSpPr>
        <p:spPr>
          <a:xfrm>
            <a:off x="1587451" y="3168328"/>
            <a:ext cx="6090129" cy="276999"/>
          </a:xfrm>
          <a:prstGeom prst="rect">
            <a:avLst/>
          </a:prstGeom>
          <a:noFill/>
        </p:spPr>
        <p:txBody>
          <a:bodyPr wrap="none" rtlCol="0">
            <a:spAutoFit/>
          </a:bodyPr>
          <a:lstStyle/>
          <a:p>
            <a:r>
              <a:rPr lang="en-US" altLang="zh-CN" sz="1200" b="1" dirty="0">
                <a:latin typeface="+mn-lt"/>
              </a:rPr>
              <a:t>                31</a:t>
            </a:r>
            <a:r>
              <a:rPr lang="zh-CN" altLang="en-US" sz="1200" b="1" dirty="0">
                <a:latin typeface="+mn-lt"/>
                <a:ea typeface="等线" panose="02010600030101010101" pitchFamily="2" charset="-122"/>
              </a:rPr>
              <a:t>～</a:t>
            </a:r>
            <a:r>
              <a:rPr lang="en-US" altLang="zh-CN" sz="1200" b="1" dirty="0">
                <a:latin typeface="+mn-lt"/>
                <a:ea typeface="等线" panose="02010600030101010101" pitchFamily="2" charset="-122"/>
              </a:rPr>
              <a:t>25</a:t>
            </a:r>
            <a:r>
              <a:rPr lang="en-US" altLang="zh-CN" sz="1200" b="1" dirty="0">
                <a:latin typeface="+mn-lt"/>
              </a:rPr>
              <a:t>                                            24</a:t>
            </a:r>
            <a:r>
              <a:rPr lang="zh-CN" altLang="en-US" sz="1200" b="1" dirty="0">
                <a:latin typeface="+mn-lt"/>
                <a:ea typeface="等线" panose="02010600030101010101" pitchFamily="2" charset="-122"/>
              </a:rPr>
              <a:t>～</a:t>
            </a:r>
            <a:r>
              <a:rPr lang="en-US" altLang="zh-CN" sz="1200" b="1" dirty="0">
                <a:latin typeface="+mn-lt"/>
              </a:rPr>
              <a:t>12                              11</a:t>
            </a:r>
            <a:r>
              <a:rPr lang="zh-CN" altLang="en-US" sz="1200" b="1" dirty="0">
                <a:latin typeface="+mn-lt"/>
                <a:ea typeface="等线" panose="02010600030101010101" pitchFamily="2" charset="-122"/>
              </a:rPr>
              <a:t>～</a:t>
            </a:r>
            <a:r>
              <a:rPr lang="en-US" altLang="zh-CN" sz="1200" b="1" dirty="0">
                <a:latin typeface="+mn-lt"/>
              </a:rPr>
              <a:t>07                   06</a:t>
            </a:r>
            <a:r>
              <a:rPr lang="zh-CN" altLang="en-US" sz="1200" b="1" dirty="0">
                <a:latin typeface="+mn-lt"/>
                <a:ea typeface="等线" panose="02010600030101010101" pitchFamily="2" charset="-122"/>
              </a:rPr>
              <a:t>～</a:t>
            </a:r>
            <a:r>
              <a:rPr lang="en-US" altLang="zh-CN" sz="1200" b="1" dirty="0">
                <a:latin typeface="+mn-lt"/>
              </a:rPr>
              <a:t>00</a:t>
            </a:r>
            <a:endParaRPr lang="zh-CN" altLang="en-US" sz="1200" b="1" dirty="0">
              <a:latin typeface="+mn-lt"/>
            </a:endParaRPr>
          </a:p>
        </p:txBody>
      </p:sp>
      <p:sp>
        <p:nvSpPr>
          <p:cNvPr id="3" name="对话气泡: 矩形 2">
            <a:extLst>
              <a:ext uri="{FF2B5EF4-FFF2-40B4-BE49-F238E27FC236}">
                <a16:creationId xmlns:a16="http://schemas.microsoft.com/office/drawing/2014/main" id="{6AFAC9AE-2BBF-46DD-9182-5EAC74D55B07}"/>
              </a:ext>
            </a:extLst>
          </p:cNvPr>
          <p:cNvSpPr/>
          <p:nvPr/>
        </p:nvSpPr>
        <p:spPr>
          <a:xfrm>
            <a:off x="5508104" y="4308240"/>
            <a:ext cx="2952328" cy="746093"/>
          </a:xfrm>
          <a:prstGeom prst="wedgeRectCallout">
            <a:avLst>
              <a:gd name="adj1" fmla="val -67133"/>
              <a:gd name="adj2" fmla="val 102776"/>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b="1" dirty="0" err="1">
                <a:solidFill>
                  <a:srgbClr val="C00000"/>
                </a:solidFill>
              </a:rPr>
              <a:t>Imm</a:t>
            </a:r>
            <a:r>
              <a:rPr lang="en-US" altLang="zh-CN" sz="1400" b="1" dirty="0">
                <a:solidFill>
                  <a:srgbClr val="C00000"/>
                </a:solidFill>
              </a:rPr>
              <a:t>&lt;&lt;1</a:t>
            </a:r>
            <a:r>
              <a:rPr lang="zh-CN" altLang="en-US" sz="1400" b="1" dirty="0">
                <a:solidFill>
                  <a:srgbClr val="C00000"/>
                </a:solidFill>
              </a:rPr>
              <a:t>，表示将字地址转换成字节地址。因为</a:t>
            </a:r>
            <a:r>
              <a:rPr lang="en-US" altLang="zh-CN" sz="1400" b="1" dirty="0">
                <a:solidFill>
                  <a:srgbClr val="C00000"/>
                </a:solidFill>
              </a:rPr>
              <a:t>RISC</a:t>
            </a:r>
            <a:r>
              <a:rPr lang="zh-CN" altLang="en-US" sz="1400" b="1" dirty="0">
                <a:solidFill>
                  <a:srgbClr val="C00000"/>
                </a:solidFill>
              </a:rPr>
              <a:t>规定地址是</a:t>
            </a:r>
            <a:r>
              <a:rPr lang="zh-CN" altLang="en-US" sz="1400" b="1" dirty="0">
                <a:solidFill>
                  <a:srgbClr val="C00000"/>
                </a:solidFill>
                <a:highlight>
                  <a:srgbClr val="FFFF00"/>
                </a:highlight>
              </a:rPr>
              <a:t>双字节对齐 </a:t>
            </a:r>
            <a:r>
              <a:rPr lang="zh-CN" altLang="en-US" sz="1400" b="1" dirty="0">
                <a:solidFill>
                  <a:srgbClr val="C00000"/>
                </a:solidFill>
              </a:rPr>
              <a:t>。</a:t>
            </a:r>
            <a:r>
              <a:rPr lang="en-US" altLang="zh-CN" sz="1400" b="1" dirty="0">
                <a:solidFill>
                  <a:srgbClr val="C00000"/>
                </a:solidFill>
              </a:rPr>
              <a:t>Rd</a:t>
            </a:r>
            <a:r>
              <a:rPr lang="zh-CN" altLang="en-US" sz="1400" b="1" dirty="0">
                <a:solidFill>
                  <a:srgbClr val="C00000"/>
                </a:solidFill>
              </a:rPr>
              <a:t>用于存放子程序返回地址</a:t>
            </a:r>
          </a:p>
        </p:txBody>
      </p:sp>
    </p:spTree>
    <p:extLst>
      <p:ext uri="{BB962C8B-B14F-4D97-AF65-F5344CB8AC3E}">
        <p14:creationId xmlns:p14="http://schemas.microsoft.com/office/powerpoint/2010/main" val="24339407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6CD6220-3032-4F87-8702-9D4EA4405AED}"/>
              </a:ext>
            </a:extLst>
          </p:cNvPr>
          <p:cNvSpPr>
            <a:spLocks noGrp="1"/>
          </p:cNvSpPr>
          <p:nvPr>
            <p:ph idx="1"/>
          </p:nvPr>
        </p:nvSpPr>
        <p:spPr>
          <a:xfrm>
            <a:off x="628650" y="332656"/>
            <a:ext cx="7886700" cy="6048672"/>
          </a:xfrm>
        </p:spPr>
        <p:txBody>
          <a:bodyPr>
            <a:normAutofit lnSpcReduction="10000"/>
          </a:bodyPr>
          <a:lstStyle/>
          <a:p>
            <a:r>
              <a:rPr lang="en-US" altLang="zh-CN" sz="2000" b="1" dirty="0"/>
              <a:t>RISC-V</a:t>
            </a:r>
            <a:r>
              <a:rPr lang="zh-CN" altLang="en-US" sz="2000" b="1" dirty="0"/>
              <a:t>核心指令集</a:t>
            </a:r>
            <a:r>
              <a:rPr lang="en-US" altLang="zh-CN" sz="2000" b="1" dirty="0"/>
              <a:t>RV32I</a:t>
            </a:r>
            <a:r>
              <a:rPr lang="zh-CN" altLang="en-US" sz="2000" b="1" dirty="0"/>
              <a:t>的</a:t>
            </a:r>
            <a:r>
              <a:rPr lang="en-US" altLang="zh-CN" sz="2000" b="1" dirty="0"/>
              <a:t>47</a:t>
            </a:r>
            <a:r>
              <a:rPr lang="zh-CN" altLang="en-US" sz="2000" b="1" dirty="0"/>
              <a:t>条指令：</a:t>
            </a:r>
            <a:endParaRPr lang="en-US" altLang="zh-CN" sz="2000" b="1" dirty="0"/>
          </a:p>
          <a:p>
            <a:endParaRPr lang="en-US" altLang="zh-CN" sz="1600" b="1" dirty="0"/>
          </a:p>
          <a:p>
            <a:pPr lvl="1"/>
            <a:r>
              <a:rPr lang="zh-CN" altLang="en-US" sz="1400" b="1" dirty="0"/>
              <a:t>移位指令（</a:t>
            </a:r>
            <a:r>
              <a:rPr lang="en-US" altLang="zh-CN" sz="1400" b="1" dirty="0"/>
              <a:t>6</a:t>
            </a:r>
            <a:r>
              <a:rPr lang="zh-CN" altLang="en-US" sz="1400" b="1" dirty="0"/>
              <a:t>条）：</a:t>
            </a:r>
            <a:r>
              <a:rPr lang="en-US" altLang="zh-CN" sz="1400" b="1" dirty="0" err="1"/>
              <a:t>sll</a:t>
            </a:r>
            <a:r>
              <a:rPr lang="zh-CN" altLang="en-US" sz="1400" b="1" dirty="0"/>
              <a:t>、</a:t>
            </a:r>
            <a:r>
              <a:rPr lang="en-US" altLang="zh-CN" sz="1400" b="1" dirty="0" err="1"/>
              <a:t>slli</a:t>
            </a:r>
            <a:r>
              <a:rPr lang="zh-CN" altLang="en-US" sz="1400" b="1" dirty="0"/>
              <a:t>、</a:t>
            </a:r>
            <a:r>
              <a:rPr lang="en-US" altLang="zh-CN" sz="1400" b="1" dirty="0" err="1"/>
              <a:t>srl</a:t>
            </a:r>
            <a:r>
              <a:rPr lang="zh-CN" altLang="en-US" sz="1400" b="1" dirty="0"/>
              <a:t>、</a:t>
            </a:r>
            <a:r>
              <a:rPr lang="en-US" altLang="zh-CN" sz="1400" b="1" dirty="0" err="1"/>
              <a:t>srli</a:t>
            </a:r>
            <a:r>
              <a:rPr lang="zh-CN" altLang="en-US" sz="1400" b="1" dirty="0"/>
              <a:t>、</a:t>
            </a:r>
            <a:r>
              <a:rPr lang="en-US" altLang="zh-CN" sz="1400" b="1" dirty="0" err="1"/>
              <a:t>sra</a:t>
            </a:r>
            <a:r>
              <a:rPr lang="zh-CN" altLang="en-US" sz="1400" b="1" dirty="0"/>
              <a:t>、</a:t>
            </a:r>
            <a:r>
              <a:rPr lang="en-US" altLang="zh-CN" sz="1400" b="1" dirty="0" err="1"/>
              <a:t>srai</a:t>
            </a:r>
            <a:endParaRPr lang="en-US" altLang="zh-CN" sz="1400" b="1" dirty="0"/>
          </a:p>
          <a:p>
            <a:pPr lvl="1"/>
            <a:endParaRPr lang="en-US" altLang="zh-CN" sz="1400" b="1" dirty="0"/>
          </a:p>
          <a:p>
            <a:pPr lvl="1"/>
            <a:r>
              <a:rPr lang="zh-CN" altLang="en-US" sz="1400" b="1" dirty="0"/>
              <a:t>算术运算指令（</a:t>
            </a:r>
            <a:r>
              <a:rPr lang="en-US" altLang="zh-CN" sz="1400" b="1" dirty="0"/>
              <a:t>5</a:t>
            </a:r>
            <a:r>
              <a:rPr lang="zh-CN" altLang="en-US" sz="1400" b="1" dirty="0"/>
              <a:t>条）：</a:t>
            </a:r>
            <a:r>
              <a:rPr lang="en-US" altLang="zh-CN" sz="1400" b="1" dirty="0"/>
              <a:t>add</a:t>
            </a:r>
            <a:r>
              <a:rPr lang="zh-CN" altLang="en-US" sz="1400" b="1" dirty="0"/>
              <a:t>、</a:t>
            </a:r>
            <a:r>
              <a:rPr lang="en-US" altLang="zh-CN" sz="1400" b="1" dirty="0" err="1"/>
              <a:t>addi</a:t>
            </a:r>
            <a:r>
              <a:rPr lang="zh-CN" altLang="en-US" sz="1400" b="1" dirty="0"/>
              <a:t>、</a:t>
            </a:r>
            <a:r>
              <a:rPr lang="en-US" altLang="zh-CN" sz="1400" b="1" dirty="0"/>
              <a:t>sub</a:t>
            </a:r>
            <a:r>
              <a:rPr lang="zh-CN" altLang="en-US" sz="1400" b="1" dirty="0"/>
              <a:t>、</a:t>
            </a:r>
            <a:r>
              <a:rPr lang="en-US" altLang="zh-CN" sz="1400" b="1" dirty="0" err="1"/>
              <a:t>lui</a:t>
            </a:r>
            <a:r>
              <a:rPr lang="zh-CN" altLang="en-US" sz="1400" b="1" dirty="0"/>
              <a:t>、</a:t>
            </a:r>
            <a:r>
              <a:rPr lang="en-US" altLang="zh-CN" sz="1400" b="1" dirty="0" err="1"/>
              <a:t>adipc</a:t>
            </a:r>
            <a:endParaRPr lang="en-US" altLang="zh-CN" sz="1400" b="1" dirty="0"/>
          </a:p>
          <a:p>
            <a:pPr lvl="1"/>
            <a:endParaRPr lang="en-US" altLang="zh-CN" sz="1400" b="1" dirty="0"/>
          </a:p>
          <a:p>
            <a:pPr lvl="1"/>
            <a:r>
              <a:rPr lang="zh-CN" altLang="en-US" sz="1400" b="1" dirty="0"/>
              <a:t>逻辑运算指令（</a:t>
            </a:r>
            <a:r>
              <a:rPr lang="en-US" altLang="zh-CN" sz="1400" b="1" dirty="0"/>
              <a:t>6</a:t>
            </a:r>
            <a:r>
              <a:rPr lang="zh-CN" altLang="en-US" sz="1400" b="1" dirty="0"/>
              <a:t>条）：</a:t>
            </a:r>
            <a:r>
              <a:rPr lang="en-US" altLang="zh-CN" sz="1400" b="1" dirty="0" err="1"/>
              <a:t>xor</a:t>
            </a:r>
            <a:r>
              <a:rPr lang="zh-CN" altLang="en-US" sz="1400" b="1" dirty="0"/>
              <a:t>、</a:t>
            </a:r>
            <a:r>
              <a:rPr lang="en-US" altLang="zh-CN" sz="1400" b="1" dirty="0" err="1"/>
              <a:t>xori</a:t>
            </a:r>
            <a:r>
              <a:rPr lang="zh-CN" altLang="en-US" sz="1400" b="1" dirty="0"/>
              <a:t>、</a:t>
            </a:r>
            <a:r>
              <a:rPr lang="en-US" altLang="zh-CN" sz="1400" b="1" dirty="0"/>
              <a:t>or</a:t>
            </a:r>
            <a:r>
              <a:rPr lang="zh-CN" altLang="en-US" sz="1400" b="1" dirty="0"/>
              <a:t>、</a:t>
            </a:r>
            <a:r>
              <a:rPr lang="en-US" altLang="zh-CN" sz="1400" b="1" dirty="0" err="1"/>
              <a:t>ori</a:t>
            </a:r>
            <a:r>
              <a:rPr lang="zh-CN" altLang="en-US" sz="1400" b="1" dirty="0"/>
              <a:t>、</a:t>
            </a:r>
            <a:r>
              <a:rPr lang="en-US" altLang="zh-CN" sz="1400" b="1" dirty="0"/>
              <a:t>and</a:t>
            </a:r>
            <a:r>
              <a:rPr lang="zh-CN" altLang="en-US" sz="1400" b="1" dirty="0"/>
              <a:t>、</a:t>
            </a:r>
            <a:r>
              <a:rPr lang="en-US" altLang="zh-CN" sz="1400" b="1" dirty="0" err="1"/>
              <a:t>andi</a:t>
            </a:r>
            <a:endParaRPr lang="en-US" altLang="zh-CN" sz="1400" b="1" dirty="0"/>
          </a:p>
          <a:p>
            <a:pPr lvl="1"/>
            <a:endParaRPr lang="en-US" altLang="zh-CN" sz="1400" b="1" dirty="0"/>
          </a:p>
          <a:p>
            <a:pPr lvl="1"/>
            <a:r>
              <a:rPr lang="zh-CN" altLang="en-US" sz="1400" b="1" dirty="0"/>
              <a:t>比较指令（</a:t>
            </a:r>
            <a:r>
              <a:rPr lang="en-US" altLang="zh-CN" sz="1400" b="1" dirty="0"/>
              <a:t>4</a:t>
            </a:r>
            <a:r>
              <a:rPr lang="zh-CN" altLang="en-US" sz="1400" b="1" dirty="0"/>
              <a:t>条）：</a:t>
            </a:r>
            <a:r>
              <a:rPr lang="en-US" altLang="zh-CN" sz="1400" b="1" dirty="0" err="1"/>
              <a:t>slt</a:t>
            </a:r>
            <a:r>
              <a:rPr lang="zh-CN" altLang="en-US" sz="1400" b="1" dirty="0"/>
              <a:t>、</a:t>
            </a:r>
            <a:r>
              <a:rPr lang="en-US" altLang="zh-CN" sz="1400" b="1" dirty="0" err="1"/>
              <a:t>slti</a:t>
            </a:r>
            <a:r>
              <a:rPr lang="zh-CN" altLang="en-US" sz="1400" b="1" dirty="0"/>
              <a:t>、</a:t>
            </a:r>
            <a:r>
              <a:rPr lang="en-US" altLang="zh-CN" sz="1400" b="1" dirty="0" err="1"/>
              <a:t>sltu</a:t>
            </a:r>
            <a:r>
              <a:rPr lang="zh-CN" altLang="en-US" sz="1400" b="1" dirty="0"/>
              <a:t>、</a:t>
            </a:r>
            <a:r>
              <a:rPr lang="en-US" altLang="zh-CN" sz="1400" b="1" dirty="0" err="1"/>
              <a:t>sltiu</a:t>
            </a:r>
            <a:endParaRPr lang="en-US" altLang="zh-CN" sz="1400" b="1" dirty="0"/>
          </a:p>
          <a:p>
            <a:pPr lvl="2"/>
            <a:endParaRPr lang="en-US" altLang="zh-CN" sz="1400" b="1" dirty="0"/>
          </a:p>
          <a:p>
            <a:pPr lvl="1"/>
            <a:r>
              <a:rPr lang="zh-CN" altLang="en-US" sz="1400" b="1" dirty="0"/>
              <a:t>分支指令（条件转移指令）（</a:t>
            </a:r>
            <a:r>
              <a:rPr lang="en-US" altLang="zh-CN" sz="1400" b="1" dirty="0"/>
              <a:t>6</a:t>
            </a:r>
            <a:r>
              <a:rPr lang="zh-CN" altLang="en-US" sz="1400" b="1" dirty="0"/>
              <a:t>条）：</a:t>
            </a:r>
            <a:r>
              <a:rPr lang="en-US" altLang="zh-CN" sz="1400" b="1" dirty="0" err="1"/>
              <a:t>beq</a:t>
            </a:r>
            <a:r>
              <a:rPr lang="zh-CN" altLang="en-US" sz="1400" b="1" dirty="0"/>
              <a:t>、</a:t>
            </a:r>
            <a:r>
              <a:rPr lang="en-US" altLang="zh-CN" sz="1400" b="1" dirty="0" err="1"/>
              <a:t>bne</a:t>
            </a:r>
            <a:r>
              <a:rPr lang="zh-CN" altLang="en-US" sz="1400" b="1" dirty="0"/>
              <a:t>、</a:t>
            </a:r>
            <a:r>
              <a:rPr lang="en-US" altLang="zh-CN" sz="1400" b="1" dirty="0" err="1"/>
              <a:t>blt</a:t>
            </a:r>
            <a:r>
              <a:rPr lang="zh-CN" altLang="en-US" sz="1400" b="1" dirty="0"/>
              <a:t>、</a:t>
            </a:r>
            <a:r>
              <a:rPr lang="en-US" altLang="zh-CN" sz="1400" b="1" dirty="0" err="1"/>
              <a:t>bge</a:t>
            </a:r>
            <a:r>
              <a:rPr lang="zh-CN" altLang="en-US" sz="1400" b="1" dirty="0"/>
              <a:t>、</a:t>
            </a:r>
            <a:r>
              <a:rPr lang="en-US" altLang="zh-CN" sz="1400" b="1" dirty="0" err="1"/>
              <a:t>bltu</a:t>
            </a:r>
            <a:r>
              <a:rPr lang="zh-CN" altLang="en-US" sz="1400" b="1" dirty="0"/>
              <a:t>、</a:t>
            </a:r>
            <a:r>
              <a:rPr lang="en-US" altLang="zh-CN" sz="1400" b="1" dirty="0" err="1"/>
              <a:t>bgeu</a:t>
            </a:r>
            <a:endParaRPr lang="en-US" altLang="zh-CN" sz="1400" b="1" dirty="0"/>
          </a:p>
          <a:p>
            <a:pPr lvl="1"/>
            <a:endParaRPr lang="en-US" altLang="zh-CN" sz="1400" b="1" dirty="0"/>
          </a:p>
          <a:p>
            <a:pPr lvl="1"/>
            <a:r>
              <a:rPr lang="zh-CN" altLang="en-US" sz="1400" b="1" dirty="0"/>
              <a:t>跳转指令（无条件转移指令）（</a:t>
            </a:r>
            <a:r>
              <a:rPr lang="en-US" altLang="zh-CN" sz="1400" b="1" dirty="0"/>
              <a:t>2</a:t>
            </a:r>
            <a:r>
              <a:rPr lang="zh-CN" altLang="en-US" sz="1400" b="1" dirty="0"/>
              <a:t>条）：</a:t>
            </a:r>
            <a:r>
              <a:rPr lang="en-US" altLang="zh-CN" sz="1400" b="1" dirty="0" err="1"/>
              <a:t>jal</a:t>
            </a:r>
            <a:r>
              <a:rPr lang="zh-CN" altLang="en-US" sz="1400" b="1" dirty="0"/>
              <a:t>、</a:t>
            </a:r>
            <a:r>
              <a:rPr lang="en-US" altLang="zh-CN" sz="1400" b="1" dirty="0" err="1"/>
              <a:t>jalr</a:t>
            </a:r>
            <a:endParaRPr lang="en-US" altLang="zh-CN" sz="1400" b="1" dirty="0"/>
          </a:p>
          <a:p>
            <a:pPr lvl="1"/>
            <a:endParaRPr lang="en-US" altLang="zh-CN" sz="1400" b="1" dirty="0"/>
          </a:p>
          <a:p>
            <a:pPr lvl="1"/>
            <a:r>
              <a:rPr lang="zh-CN" altLang="en-US" sz="1400" b="1" dirty="0"/>
              <a:t>同步指令（</a:t>
            </a:r>
            <a:r>
              <a:rPr lang="en-US" altLang="zh-CN" sz="1400" b="1" dirty="0"/>
              <a:t>2</a:t>
            </a:r>
            <a:r>
              <a:rPr lang="zh-CN" altLang="en-US" sz="1400" b="1" dirty="0"/>
              <a:t>条）：</a:t>
            </a:r>
            <a:r>
              <a:rPr lang="en-US" altLang="zh-CN" sz="1400" b="1" dirty="0"/>
              <a:t>fence</a:t>
            </a:r>
            <a:r>
              <a:rPr lang="zh-CN" altLang="en-US" sz="1400" b="1" dirty="0"/>
              <a:t>、</a:t>
            </a:r>
            <a:r>
              <a:rPr lang="en-US" altLang="zh-CN" sz="1400" b="1" dirty="0" err="1"/>
              <a:t>fence.i</a:t>
            </a:r>
            <a:endParaRPr lang="en-US" altLang="zh-CN" sz="1400" b="1" dirty="0"/>
          </a:p>
          <a:p>
            <a:pPr lvl="1"/>
            <a:endParaRPr lang="en-US" altLang="zh-CN" sz="1400" b="1" dirty="0"/>
          </a:p>
          <a:p>
            <a:pPr lvl="1"/>
            <a:r>
              <a:rPr lang="zh-CN" altLang="en-US" sz="1400" b="1" dirty="0"/>
              <a:t>环境指令（</a:t>
            </a:r>
            <a:r>
              <a:rPr lang="en-US" altLang="zh-CN" sz="1400" b="1" dirty="0"/>
              <a:t>2</a:t>
            </a:r>
            <a:r>
              <a:rPr lang="zh-CN" altLang="en-US" sz="1400" b="1" dirty="0"/>
              <a:t>条）：</a:t>
            </a:r>
            <a:r>
              <a:rPr lang="en-US" altLang="zh-CN" sz="1400" b="1" dirty="0" err="1"/>
              <a:t>ecall</a:t>
            </a:r>
            <a:r>
              <a:rPr lang="zh-CN" altLang="en-US" sz="1400" b="1" dirty="0"/>
              <a:t>、</a:t>
            </a:r>
            <a:r>
              <a:rPr lang="en-US" altLang="zh-CN" sz="1400" b="1" dirty="0" err="1"/>
              <a:t>ebreak</a:t>
            </a:r>
            <a:endParaRPr lang="en-US" altLang="zh-CN" sz="1400" b="1" dirty="0"/>
          </a:p>
          <a:p>
            <a:pPr lvl="1"/>
            <a:endParaRPr lang="en-US" altLang="zh-CN" sz="1400" b="1" dirty="0"/>
          </a:p>
          <a:p>
            <a:pPr lvl="1"/>
            <a:r>
              <a:rPr lang="zh-CN" altLang="en-US" sz="1400" b="1" dirty="0"/>
              <a:t>控制状态寄存器读写指令（</a:t>
            </a:r>
            <a:r>
              <a:rPr lang="en-US" altLang="zh-CN" sz="1400" b="1" dirty="0"/>
              <a:t>6</a:t>
            </a:r>
            <a:r>
              <a:rPr lang="zh-CN" altLang="en-US" sz="1400" b="1" dirty="0"/>
              <a:t>条）：</a:t>
            </a:r>
            <a:r>
              <a:rPr lang="en-US" altLang="zh-CN" sz="1400" b="1" dirty="0"/>
              <a:t> </a:t>
            </a:r>
            <a:r>
              <a:rPr lang="en-US" altLang="zh-CN" sz="1400" b="1" dirty="0" err="1"/>
              <a:t>csrrw</a:t>
            </a:r>
            <a:r>
              <a:rPr lang="zh-CN" altLang="en-US" sz="1400" b="1" dirty="0"/>
              <a:t>、</a:t>
            </a:r>
            <a:r>
              <a:rPr lang="en-US" altLang="zh-CN" sz="1400" b="1" dirty="0" err="1"/>
              <a:t>csrrs</a:t>
            </a:r>
            <a:r>
              <a:rPr lang="zh-CN" altLang="en-US" sz="1400" b="1" dirty="0"/>
              <a:t>、</a:t>
            </a:r>
            <a:r>
              <a:rPr lang="en-US" altLang="zh-CN" sz="1400" b="1" dirty="0" err="1"/>
              <a:t>csrrc</a:t>
            </a:r>
            <a:r>
              <a:rPr lang="zh-CN" altLang="en-US" sz="1400" b="1" dirty="0"/>
              <a:t>、</a:t>
            </a:r>
            <a:r>
              <a:rPr lang="en-US" altLang="zh-CN" sz="1400" b="1" dirty="0" err="1"/>
              <a:t>csrrwi</a:t>
            </a:r>
            <a:r>
              <a:rPr lang="zh-CN" altLang="en-US" sz="1400" b="1" dirty="0"/>
              <a:t>、</a:t>
            </a:r>
            <a:r>
              <a:rPr lang="en-US" altLang="zh-CN" sz="1400" b="1" dirty="0" err="1"/>
              <a:t>csrrsi</a:t>
            </a:r>
            <a:r>
              <a:rPr lang="zh-CN" altLang="en-US" sz="1400" b="1" dirty="0"/>
              <a:t>、</a:t>
            </a:r>
            <a:r>
              <a:rPr lang="en-US" altLang="zh-CN" sz="1400" b="1" dirty="0" err="1"/>
              <a:t>csrrci</a:t>
            </a:r>
            <a:endParaRPr lang="zh-CN" altLang="en-US" sz="1400" dirty="0"/>
          </a:p>
          <a:p>
            <a:pPr lvl="2"/>
            <a:endParaRPr lang="en-US" altLang="zh-CN" sz="1400" b="1" dirty="0"/>
          </a:p>
          <a:p>
            <a:pPr lvl="1"/>
            <a:r>
              <a:rPr lang="zh-CN" altLang="en-US" sz="1400" b="1" dirty="0"/>
              <a:t>取数指令（</a:t>
            </a:r>
            <a:r>
              <a:rPr lang="en-US" altLang="zh-CN" sz="1400" b="1" dirty="0"/>
              <a:t>5</a:t>
            </a:r>
            <a:r>
              <a:rPr lang="zh-CN" altLang="en-US" sz="1400" b="1" dirty="0"/>
              <a:t>条）：</a:t>
            </a:r>
            <a:r>
              <a:rPr lang="en-US" altLang="zh-CN" sz="1400" b="1" dirty="0" err="1"/>
              <a:t>lb</a:t>
            </a:r>
            <a:r>
              <a:rPr lang="zh-CN" altLang="en-US" sz="1400" b="1" dirty="0"/>
              <a:t>、</a:t>
            </a:r>
            <a:r>
              <a:rPr lang="en-US" altLang="zh-CN" sz="1400" b="1" dirty="0" err="1"/>
              <a:t>lh</a:t>
            </a:r>
            <a:r>
              <a:rPr lang="zh-CN" altLang="en-US" sz="1400" b="1" dirty="0"/>
              <a:t>、</a:t>
            </a:r>
            <a:r>
              <a:rPr lang="en-US" altLang="zh-CN" sz="1400" b="1" dirty="0" err="1"/>
              <a:t>lbu</a:t>
            </a:r>
            <a:r>
              <a:rPr lang="zh-CN" altLang="en-US" sz="1400" b="1" dirty="0"/>
              <a:t>、</a:t>
            </a:r>
            <a:r>
              <a:rPr lang="en-US" altLang="zh-CN" sz="1400" b="1" dirty="0" err="1"/>
              <a:t>lhu</a:t>
            </a:r>
            <a:r>
              <a:rPr lang="zh-CN" altLang="en-US" sz="1400" b="1" dirty="0"/>
              <a:t>、</a:t>
            </a:r>
            <a:r>
              <a:rPr lang="en-US" altLang="zh-CN" sz="1400" b="1" dirty="0" err="1"/>
              <a:t>lw</a:t>
            </a:r>
            <a:endParaRPr lang="en-US" altLang="zh-CN" sz="1400" b="1" dirty="0"/>
          </a:p>
          <a:p>
            <a:pPr lvl="1"/>
            <a:endParaRPr lang="en-US" altLang="zh-CN" sz="1400" b="1" dirty="0"/>
          </a:p>
          <a:p>
            <a:pPr lvl="1"/>
            <a:r>
              <a:rPr lang="zh-CN" altLang="en-US" sz="1400" b="1" dirty="0"/>
              <a:t>存数指令（</a:t>
            </a:r>
            <a:r>
              <a:rPr lang="en-US" altLang="zh-CN" sz="1400" b="1" dirty="0"/>
              <a:t>3</a:t>
            </a:r>
            <a:r>
              <a:rPr lang="zh-CN" altLang="en-US" sz="1400" b="1" dirty="0"/>
              <a:t>条）：</a:t>
            </a:r>
            <a:r>
              <a:rPr lang="en-US" altLang="zh-CN" sz="1400" b="1" dirty="0"/>
              <a:t>sb</a:t>
            </a:r>
            <a:r>
              <a:rPr lang="zh-CN" altLang="en-US" sz="1400" b="1" dirty="0"/>
              <a:t>、</a:t>
            </a:r>
            <a:r>
              <a:rPr lang="en-US" altLang="zh-CN" sz="1400" b="1" dirty="0" err="1"/>
              <a:t>sh</a:t>
            </a:r>
            <a:r>
              <a:rPr lang="zh-CN" altLang="en-US" sz="1400" b="1" dirty="0"/>
              <a:t>、</a:t>
            </a:r>
            <a:r>
              <a:rPr lang="en-US" altLang="zh-CN" sz="1400" b="1" dirty="0" err="1"/>
              <a:t>sw</a:t>
            </a:r>
            <a:endParaRPr lang="en-US" altLang="zh-CN" sz="1400" b="1" dirty="0"/>
          </a:p>
          <a:p>
            <a:pPr lvl="2"/>
            <a:endParaRPr lang="en-US" altLang="zh-CN" sz="1200" b="1" dirty="0"/>
          </a:p>
        </p:txBody>
      </p:sp>
    </p:spTree>
    <p:extLst>
      <p:ext uri="{BB962C8B-B14F-4D97-AF65-F5344CB8AC3E}">
        <p14:creationId xmlns:p14="http://schemas.microsoft.com/office/powerpoint/2010/main" val="2589019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343197"/>
            <a:ext cx="8229600" cy="4525963"/>
          </a:xfrm>
        </p:spPr>
        <p:txBody>
          <a:bodyPr/>
          <a:lstStyle/>
          <a:p>
            <a:pPr lvl="1" eaLnBrk="1" hangingPunct="1"/>
            <a:r>
              <a:rPr lang="en-US" altLang="zh-CN" sz="2000" b="1" dirty="0"/>
              <a:t>3</a:t>
            </a:r>
            <a:r>
              <a:rPr lang="zh-CN" altLang="en-US" sz="2000" b="1" dirty="0"/>
              <a:t>、</a:t>
            </a:r>
            <a:r>
              <a:rPr lang="en-US" altLang="zh-CN" sz="2000" b="1" dirty="0"/>
              <a:t>RISC-V</a:t>
            </a:r>
            <a:r>
              <a:rPr lang="zh-CN" altLang="en-US" sz="2000" b="1" dirty="0"/>
              <a:t>寻址方式</a:t>
            </a:r>
            <a:endParaRPr lang="en-US" altLang="zh-CN" sz="1600" b="1" dirty="0"/>
          </a:p>
          <a:p>
            <a:pPr lvl="2" eaLnBrk="1" hangingPunct="1"/>
            <a:endParaRPr lang="en-US" altLang="zh-CN" sz="1200" b="1" dirty="0"/>
          </a:p>
          <a:p>
            <a:pPr lvl="2" eaLnBrk="1" hangingPunct="1"/>
            <a:r>
              <a:rPr lang="en-US" altLang="zh-CN" sz="1400" b="1" dirty="0"/>
              <a:t>RISC-V</a:t>
            </a:r>
            <a:r>
              <a:rPr lang="zh-CN" altLang="en-US" sz="1400" b="1" dirty="0"/>
              <a:t>比</a:t>
            </a:r>
            <a:r>
              <a:rPr lang="en-US" altLang="zh-CN" sz="1400" b="1" dirty="0"/>
              <a:t>MIPS</a:t>
            </a:r>
            <a:r>
              <a:rPr lang="zh-CN" altLang="en-US" sz="1400" b="1" dirty="0"/>
              <a:t>少了伪直接寻址方式，只有</a:t>
            </a:r>
            <a:r>
              <a:rPr lang="en-US" altLang="zh-CN" sz="1400" b="1" dirty="0"/>
              <a:t>4</a:t>
            </a:r>
            <a:r>
              <a:rPr lang="zh-CN" altLang="en-US" sz="1400" b="1" dirty="0"/>
              <a:t>种寻址方式，如表</a:t>
            </a:r>
            <a:r>
              <a:rPr lang="en-US" altLang="zh-CN" sz="1400" b="1" dirty="0"/>
              <a:t>5.19</a:t>
            </a:r>
            <a:r>
              <a:rPr lang="zh-CN" altLang="en-US" sz="1400" b="1" dirty="0"/>
              <a:t>所示</a:t>
            </a:r>
            <a:endParaRPr lang="en-US" altLang="zh-CN" sz="1400" b="1" dirty="0"/>
          </a:p>
          <a:p>
            <a:pPr lvl="2" eaLnBrk="1" hangingPunct="1"/>
            <a:endParaRPr lang="en-US" altLang="zh-CN" sz="1400" b="1" dirty="0"/>
          </a:p>
        </p:txBody>
      </p:sp>
      <p:sp>
        <p:nvSpPr>
          <p:cNvPr id="7" name="文本框 6">
            <a:extLst>
              <a:ext uri="{FF2B5EF4-FFF2-40B4-BE49-F238E27FC236}">
                <a16:creationId xmlns:a16="http://schemas.microsoft.com/office/drawing/2014/main" id="{3323AE96-4E0D-4712-81CE-7D8BF14E6E32}"/>
              </a:ext>
            </a:extLst>
          </p:cNvPr>
          <p:cNvSpPr txBox="1"/>
          <p:nvPr/>
        </p:nvSpPr>
        <p:spPr>
          <a:xfrm>
            <a:off x="3491881" y="2276872"/>
            <a:ext cx="2592287" cy="276999"/>
          </a:xfrm>
          <a:prstGeom prst="rect">
            <a:avLst/>
          </a:prstGeom>
          <a:noFill/>
        </p:spPr>
        <p:txBody>
          <a:bodyPr wrap="square">
            <a:spAutoFit/>
          </a:bodyPr>
          <a:lstStyle/>
          <a:p>
            <a:r>
              <a:rPr lang="zh-CN" altLang="en-US" sz="1200" b="1" dirty="0"/>
              <a:t>表</a:t>
            </a:r>
            <a:r>
              <a:rPr lang="en-US" altLang="zh-CN" sz="1200" b="1" dirty="0"/>
              <a:t>5.19    RISC-V</a:t>
            </a:r>
            <a:r>
              <a:rPr lang="zh-CN" altLang="en-US" sz="1200" b="1" dirty="0"/>
              <a:t>指令的寻址方式</a:t>
            </a:r>
            <a:endParaRPr lang="zh-CN" altLang="en-US" sz="1200" dirty="0"/>
          </a:p>
        </p:txBody>
      </p:sp>
      <p:graphicFrame>
        <p:nvGraphicFramePr>
          <p:cNvPr id="9" name="表格 8">
            <a:extLst>
              <a:ext uri="{FF2B5EF4-FFF2-40B4-BE49-F238E27FC236}">
                <a16:creationId xmlns:a16="http://schemas.microsoft.com/office/drawing/2014/main" id="{66DB9BE2-DD55-420F-A9BD-43F21BD3F054}"/>
              </a:ext>
            </a:extLst>
          </p:cNvPr>
          <p:cNvGraphicFramePr>
            <a:graphicFrameLocks noGrp="1"/>
          </p:cNvGraphicFramePr>
          <p:nvPr>
            <p:extLst>
              <p:ext uri="{D42A27DB-BD31-4B8C-83A1-F6EECF244321}">
                <p14:modId xmlns:p14="http://schemas.microsoft.com/office/powerpoint/2010/main" val="3670797688"/>
              </p:ext>
            </p:extLst>
          </p:nvPr>
        </p:nvGraphicFramePr>
        <p:xfrm>
          <a:off x="755576" y="2780928"/>
          <a:ext cx="7704856" cy="1854200"/>
        </p:xfrm>
        <a:graphic>
          <a:graphicData uri="http://schemas.openxmlformats.org/drawingml/2006/table">
            <a:tbl>
              <a:tblPr firstRow="1" bandRow="1">
                <a:tableStyleId>{5C22544A-7EE6-4342-B048-85BDC9FD1C3A}</a:tableStyleId>
              </a:tblPr>
              <a:tblGrid>
                <a:gridCol w="849021">
                  <a:extLst>
                    <a:ext uri="{9D8B030D-6E8A-4147-A177-3AD203B41FA5}">
                      <a16:colId xmlns:a16="http://schemas.microsoft.com/office/drawing/2014/main" val="1793237684"/>
                    </a:ext>
                  </a:extLst>
                </a:gridCol>
                <a:gridCol w="2247323">
                  <a:extLst>
                    <a:ext uri="{9D8B030D-6E8A-4147-A177-3AD203B41FA5}">
                      <a16:colId xmlns:a16="http://schemas.microsoft.com/office/drawing/2014/main" val="1437379115"/>
                    </a:ext>
                  </a:extLst>
                </a:gridCol>
                <a:gridCol w="2160240">
                  <a:extLst>
                    <a:ext uri="{9D8B030D-6E8A-4147-A177-3AD203B41FA5}">
                      <a16:colId xmlns:a16="http://schemas.microsoft.com/office/drawing/2014/main" val="410915667"/>
                    </a:ext>
                  </a:extLst>
                </a:gridCol>
                <a:gridCol w="2448272">
                  <a:extLst>
                    <a:ext uri="{9D8B030D-6E8A-4147-A177-3AD203B41FA5}">
                      <a16:colId xmlns:a16="http://schemas.microsoft.com/office/drawing/2014/main" val="614615352"/>
                    </a:ext>
                  </a:extLst>
                </a:gridCol>
              </a:tblGrid>
              <a:tr h="370840">
                <a:tc>
                  <a:txBody>
                    <a:bodyPr/>
                    <a:lstStyle/>
                    <a:p>
                      <a:pPr algn="ctr"/>
                      <a:r>
                        <a:rPr lang="zh-CN" altLang="en-US" sz="1200" b="1" dirty="0"/>
                        <a:t>序号</a:t>
                      </a:r>
                    </a:p>
                  </a:txBody>
                  <a:tcPr anchor="ctr"/>
                </a:tc>
                <a:tc>
                  <a:txBody>
                    <a:bodyPr/>
                    <a:lstStyle/>
                    <a:p>
                      <a:pPr algn="ctr"/>
                      <a:r>
                        <a:rPr lang="zh-CN" altLang="en-US" sz="1200" b="1" dirty="0"/>
                        <a:t>寻址方式</a:t>
                      </a:r>
                    </a:p>
                  </a:txBody>
                  <a:tcPr anchor="ctr"/>
                </a:tc>
                <a:tc>
                  <a:txBody>
                    <a:bodyPr/>
                    <a:lstStyle/>
                    <a:p>
                      <a:pPr algn="ctr"/>
                      <a:r>
                        <a:rPr lang="zh-CN" altLang="en-US" sz="1200" b="1" dirty="0"/>
                        <a:t>有效地址</a:t>
                      </a:r>
                      <a:r>
                        <a:rPr lang="en-US" altLang="zh-CN" sz="1200" b="1" dirty="0"/>
                        <a:t>EA/</a:t>
                      </a:r>
                      <a:r>
                        <a:rPr lang="zh-CN" altLang="en-US" sz="1200" b="1" dirty="0"/>
                        <a:t>操作数</a:t>
                      </a:r>
                      <a:r>
                        <a:rPr lang="en-US" altLang="zh-CN" sz="1200" b="1" dirty="0"/>
                        <a:t>S</a:t>
                      </a:r>
                      <a:endParaRPr lang="zh-CN" altLang="en-US" sz="1200" b="1" dirty="0"/>
                    </a:p>
                  </a:txBody>
                  <a:tcPr anchor="ctr"/>
                </a:tc>
                <a:tc>
                  <a:txBody>
                    <a:bodyPr/>
                    <a:lstStyle/>
                    <a:p>
                      <a:pPr algn="ctr"/>
                      <a:r>
                        <a:rPr lang="zh-CN" altLang="en-US" sz="1200" b="1" dirty="0"/>
                        <a:t>指令示例</a:t>
                      </a:r>
                    </a:p>
                  </a:txBody>
                  <a:tcPr anchor="ctr"/>
                </a:tc>
                <a:extLst>
                  <a:ext uri="{0D108BD9-81ED-4DB2-BD59-A6C34878D82A}">
                    <a16:rowId xmlns:a16="http://schemas.microsoft.com/office/drawing/2014/main" val="2470587383"/>
                  </a:ext>
                </a:extLst>
              </a:tr>
              <a:tr h="370840">
                <a:tc>
                  <a:txBody>
                    <a:bodyPr/>
                    <a:lstStyle/>
                    <a:p>
                      <a:pPr algn="ctr"/>
                      <a:r>
                        <a:rPr lang="en-US" altLang="zh-CN" sz="1200" b="1" dirty="0"/>
                        <a:t>1</a:t>
                      </a:r>
                      <a:endParaRPr lang="zh-CN" altLang="en-US" sz="1200" b="1" dirty="0"/>
                    </a:p>
                  </a:txBody>
                  <a:tcPr anchor="ctr"/>
                </a:tc>
                <a:tc>
                  <a:txBody>
                    <a:bodyPr/>
                    <a:lstStyle/>
                    <a:p>
                      <a:r>
                        <a:rPr lang="zh-CN" altLang="en-US" sz="1200" b="1" dirty="0"/>
                        <a:t>立即数寻址</a:t>
                      </a:r>
                    </a:p>
                  </a:txBody>
                  <a:tcPr anchor="ctr"/>
                </a:tc>
                <a:tc>
                  <a:txBody>
                    <a:bodyPr/>
                    <a:lstStyle/>
                    <a:p>
                      <a:pPr algn="l"/>
                      <a:r>
                        <a:rPr lang="en-US" altLang="zh-CN" sz="1200" b="1" dirty="0"/>
                        <a:t>S=</a:t>
                      </a:r>
                      <a:r>
                        <a:rPr lang="en-US" altLang="zh-CN" sz="1200" b="1" dirty="0" err="1"/>
                        <a:t>imm</a:t>
                      </a:r>
                      <a:endParaRPr lang="zh-CN" altLang="en-US" sz="1200" b="1" dirty="0"/>
                    </a:p>
                  </a:txBody>
                  <a:tcPr anchor="ctr"/>
                </a:tc>
                <a:tc>
                  <a:txBody>
                    <a:bodyPr/>
                    <a:lstStyle/>
                    <a:p>
                      <a:r>
                        <a:rPr lang="en-US" altLang="zh-CN" sz="1200" b="1" dirty="0" err="1"/>
                        <a:t>addi</a:t>
                      </a:r>
                      <a:r>
                        <a:rPr lang="en-US" altLang="zh-CN" sz="1200" b="1" dirty="0"/>
                        <a:t> rd,rs1,</a:t>
                      </a:r>
                      <a:r>
                        <a:rPr lang="en-US" altLang="zh-CN" sz="1200" b="1" dirty="0">
                          <a:solidFill>
                            <a:srgbClr val="FF0000"/>
                          </a:solidFill>
                        </a:rPr>
                        <a:t>imm</a:t>
                      </a:r>
                      <a:endParaRPr lang="zh-CN" altLang="en-US" sz="1200" b="1" dirty="0">
                        <a:solidFill>
                          <a:srgbClr val="FF0000"/>
                        </a:solidFill>
                      </a:endParaRPr>
                    </a:p>
                  </a:txBody>
                  <a:tcPr anchor="ctr"/>
                </a:tc>
                <a:extLst>
                  <a:ext uri="{0D108BD9-81ED-4DB2-BD59-A6C34878D82A}">
                    <a16:rowId xmlns:a16="http://schemas.microsoft.com/office/drawing/2014/main" val="3045418888"/>
                  </a:ext>
                </a:extLst>
              </a:tr>
              <a:tr h="370840">
                <a:tc>
                  <a:txBody>
                    <a:bodyPr/>
                    <a:lstStyle/>
                    <a:p>
                      <a:pPr algn="ctr"/>
                      <a:r>
                        <a:rPr lang="en-US" altLang="zh-CN" sz="1200" b="1" dirty="0"/>
                        <a:t>2</a:t>
                      </a:r>
                      <a:endParaRPr lang="zh-CN" altLang="en-US" sz="1200" b="1" dirty="0"/>
                    </a:p>
                  </a:txBody>
                  <a:tcPr anchor="ctr"/>
                </a:tc>
                <a:tc>
                  <a:txBody>
                    <a:bodyPr/>
                    <a:lstStyle/>
                    <a:p>
                      <a:r>
                        <a:rPr lang="zh-CN" altLang="en-US" sz="1200" b="1" dirty="0"/>
                        <a:t>寄存器寻址</a:t>
                      </a:r>
                    </a:p>
                  </a:txBody>
                  <a:tcPr anchor="ctr"/>
                </a:tc>
                <a:tc>
                  <a:txBody>
                    <a:bodyPr/>
                    <a:lstStyle/>
                    <a:p>
                      <a:pPr algn="l"/>
                      <a:r>
                        <a:rPr lang="en-US" altLang="zh-CN" sz="1200" b="1" dirty="0"/>
                        <a:t>S=R[rs1]</a:t>
                      </a:r>
                      <a:endParaRPr lang="zh-CN" altLang="en-US" sz="1200" b="1" dirty="0"/>
                    </a:p>
                  </a:txBody>
                  <a:tcPr anchor="ctr"/>
                </a:tc>
                <a:tc>
                  <a:txBody>
                    <a:bodyPr/>
                    <a:lstStyle/>
                    <a:p>
                      <a:r>
                        <a:rPr lang="en-US" altLang="zh-CN" sz="1200" b="1" dirty="0"/>
                        <a:t>add rd,rs1,</a:t>
                      </a:r>
                      <a:r>
                        <a:rPr lang="en-US" altLang="zh-CN" sz="1200" b="1" dirty="0">
                          <a:solidFill>
                            <a:srgbClr val="FF0000"/>
                          </a:solidFill>
                        </a:rPr>
                        <a:t>rs2</a:t>
                      </a:r>
                      <a:endParaRPr lang="zh-CN" altLang="en-US" sz="1200" b="1" dirty="0">
                        <a:solidFill>
                          <a:srgbClr val="FF0000"/>
                        </a:solidFill>
                      </a:endParaRPr>
                    </a:p>
                  </a:txBody>
                  <a:tcPr anchor="ctr"/>
                </a:tc>
                <a:extLst>
                  <a:ext uri="{0D108BD9-81ED-4DB2-BD59-A6C34878D82A}">
                    <a16:rowId xmlns:a16="http://schemas.microsoft.com/office/drawing/2014/main" val="2612952310"/>
                  </a:ext>
                </a:extLst>
              </a:tr>
              <a:tr h="370840">
                <a:tc>
                  <a:txBody>
                    <a:bodyPr/>
                    <a:lstStyle/>
                    <a:p>
                      <a:pPr algn="ctr"/>
                      <a:r>
                        <a:rPr lang="en-US" altLang="zh-CN" sz="1200" b="1" dirty="0"/>
                        <a:t>3</a:t>
                      </a:r>
                      <a:endParaRPr lang="zh-CN" altLang="en-US" sz="1200" b="1" dirty="0"/>
                    </a:p>
                  </a:txBody>
                  <a:tcPr anchor="ctr"/>
                </a:tc>
                <a:tc>
                  <a:txBody>
                    <a:bodyPr/>
                    <a:lstStyle/>
                    <a:p>
                      <a:r>
                        <a:rPr lang="zh-CN" altLang="en-US" sz="1200" b="1" dirty="0"/>
                        <a:t>基址寻址（寄存器相对寻址）</a:t>
                      </a:r>
                    </a:p>
                  </a:txBody>
                  <a:tcPr anchor="ctr"/>
                </a:tc>
                <a:tc>
                  <a:txBody>
                    <a:bodyPr/>
                    <a:lstStyle/>
                    <a:p>
                      <a:pPr algn="l"/>
                      <a:r>
                        <a:rPr lang="en-US" altLang="zh-CN" sz="1200" b="1" dirty="0"/>
                        <a:t>EA=R[rs1]+</a:t>
                      </a:r>
                      <a:r>
                        <a:rPr lang="en-US" altLang="zh-CN" sz="1200" b="1" dirty="0" err="1"/>
                        <a:t>imm</a:t>
                      </a:r>
                      <a:endParaRPr lang="zh-CN" altLang="en-US" sz="1200" b="1" dirty="0"/>
                    </a:p>
                  </a:txBody>
                  <a:tcPr anchor="ctr"/>
                </a:tc>
                <a:tc>
                  <a:txBody>
                    <a:bodyPr/>
                    <a:lstStyle/>
                    <a:p>
                      <a:r>
                        <a:rPr lang="en-US" altLang="zh-CN" sz="1200" b="1" dirty="0" err="1"/>
                        <a:t>lw</a:t>
                      </a:r>
                      <a:r>
                        <a:rPr lang="en-US" altLang="zh-CN" sz="1200" b="1" dirty="0"/>
                        <a:t> </a:t>
                      </a:r>
                      <a:r>
                        <a:rPr lang="en-US" altLang="zh-CN" sz="1200" b="1" dirty="0" err="1"/>
                        <a:t>rd,</a:t>
                      </a:r>
                      <a:r>
                        <a:rPr lang="en-US" altLang="zh-CN" sz="1200" b="1" dirty="0" err="1">
                          <a:solidFill>
                            <a:srgbClr val="FF0000"/>
                          </a:solidFill>
                        </a:rPr>
                        <a:t>imm</a:t>
                      </a:r>
                      <a:r>
                        <a:rPr lang="en-US" altLang="zh-CN" sz="1200" b="1" dirty="0">
                          <a:solidFill>
                            <a:srgbClr val="FF0000"/>
                          </a:solidFill>
                        </a:rPr>
                        <a:t>(rs1)</a:t>
                      </a:r>
                      <a:endParaRPr lang="zh-CN" altLang="en-US" sz="1200" b="1" dirty="0">
                        <a:solidFill>
                          <a:srgbClr val="FF0000"/>
                        </a:solidFill>
                      </a:endParaRPr>
                    </a:p>
                  </a:txBody>
                  <a:tcPr anchor="ctr"/>
                </a:tc>
                <a:extLst>
                  <a:ext uri="{0D108BD9-81ED-4DB2-BD59-A6C34878D82A}">
                    <a16:rowId xmlns:a16="http://schemas.microsoft.com/office/drawing/2014/main" val="1406973717"/>
                  </a:ext>
                </a:extLst>
              </a:tr>
              <a:tr h="370840">
                <a:tc>
                  <a:txBody>
                    <a:bodyPr/>
                    <a:lstStyle/>
                    <a:p>
                      <a:pPr algn="ctr"/>
                      <a:r>
                        <a:rPr lang="en-US" altLang="zh-CN" sz="1200" b="1" dirty="0"/>
                        <a:t>4</a:t>
                      </a:r>
                      <a:endParaRPr lang="zh-CN" altLang="en-US" sz="1200" b="1" dirty="0"/>
                    </a:p>
                  </a:txBody>
                  <a:tcPr anchor="ctr"/>
                </a:tc>
                <a:tc>
                  <a:txBody>
                    <a:bodyPr/>
                    <a:lstStyle/>
                    <a:p>
                      <a:r>
                        <a:rPr lang="zh-CN" altLang="en-US" sz="1200" b="1" dirty="0"/>
                        <a:t>相对寻址</a:t>
                      </a:r>
                    </a:p>
                  </a:txBody>
                  <a:tcPr anchor="ctr"/>
                </a:tc>
                <a:tc>
                  <a:txBody>
                    <a:bodyPr/>
                    <a:lstStyle/>
                    <a:p>
                      <a:pPr algn="l"/>
                      <a:r>
                        <a:rPr lang="en-US" altLang="zh-CN" sz="1200" b="1" dirty="0"/>
                        <a:t>EA=</a:t>
                      </a:r>
                      <a:r>
                        <a:rPr lang="en-US" altLang="zh-CN" sz="1200" b="1" dirty="0" err="1"/>
                        <a:t>PC+imm</a:t>
                      </a:r>
                      <a:r>
                        <a:rPr lang="en-US" altLang="zh-CN" sz="1200" b="1" dirty="0"/>
                        <a:t>&lt;&lt;1</a:t>
                      </a:r>
                      <a:endParaRPr lang="zh-CN" altLang="en-US" sz="1200" b="1" dirty="0"/>
                    </a:p>
                  </a:txBody>
                  <a:tcPr anchor="ctr"/>
                </a:tc>
                <a:tc>
                  <a:txBody>
                    <a:bodyPr/>
                    <a:lstStyle/>
                    <a:p>
                      <a:r>
                        <a:rPr lang="en-US" altLang="zh-CN" sz="1200" b="1" dirty="0" err="1"/>
                        <a:t>beq</a:t>
                      </a:r>
                      <a:r>
                        <a:rPr lang="en-US" altLang="zh-CN" sz="1200" b="1" dirty="0"/>
                        <a:t> rs1,rs2,</a:t>
                      </a:r>
                      <a:r>
                        <a:rPr lang="en-US" altLang="zh-CN" sz="1200" b="1" dirty="0">
                          <a:solidFill>
                            <a:srgbClr val="FF0000"/>
                          </a:solidFill>
                        </a:rPr>
                        <a:t>imm</a:t>
                      </a:r>
                      <a:endParaRPr lang="zh-CN" altLang="en-US" sz="1200" b="1" dirty="0">
                        <a:solidFill>
                          <a:srgbClr val="FF0000"/>
                        </a:solidFill>
                      </a:endParaRPr>
                    </a:p>
                  </a:txBody>
                  <a:tcPr anchor="ctr"/>
                </a:tc>
                <a:extLst>
                  <a:ext uri="{0D108BD9-81ED-4DB2-BD59-A6C34878D82A}">
                    <a16:rowId xmlns:a16="http://schemas.microsoft.com/office/drawing/2014/main" val="3881007198"/>
                  </a:ext>
                </a:extLst>
              </a:tr>
            </a:tbl>
          </a:graphicData>
        </a:graphic>
      </p:graphicFrame>
    </p:spTree>
    <p:extLst>
      <p:ext uri="{BB962C8B-B14F-4D97-AF65-F5344CB8AC3E}">
        <p14:creationId xmlns:p14="http://schemas.microsoft.com/office/powerpoint/2010/main" val="12797020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71189"/>
            <a:ext cx="8229600" cy="5966123"/>
          </a:xfrm>
        </p:spPr>
        <p:txBody>
          <a:bodyPr/>
          <a:lstStyle/>
          <a:p>
            <a:pPr eaLnBrk="1" hangingPunct="1"/>
            <a:r>
              <a:rPr lang="en-US" altLang="zh-CN" b="1" dirty="0">
                <a:ea typeface="黑体" panose="02010609060101010101" pitchFamily="49" charset="-122"/>
              </a:rPr>
              <a:t>5.7.5  ARMv7</a:t>
            </a:r>
            <a:r>
              <a:rPr lang="zh-CN" altLang="en-US" b="1" dirty="0">
                <a:ea typeface="黑体" panose="02010609060101010101" pitchFamily="49" charset="-122"/>
              </a:rPr>
              <a:t>指令系统（补充）</a:t>
            </a:r>
            <a:endParaRPr lang="en-US" altLang="zh-CN" b="1" dirty="0"/>
          </a:p>
          <a:p>
            <a:pPr lvl="1" eaLnBrk="1" hangingPunct="1"/>
            <a:endParaRPr lang="en-US" altLang="zh-CN" sz="800" b="1" dirty="0"/>
          </a:p>
          <a:p>
            <a:pPr lvl="1" eaLnBrk="1" hangingPunct="1"/>
            <a:r>
              <a:rPr lang="en-US" altLang="zh-CN" sz="1600" b="1" dirty="0"/>
              <a:t>ARM</a:t>
            </a:r>
            <a:r>
              <a:rPr lang="zh-CN" altLang="en-US" sz="1600" b="1" dirty="0"/>
              <a:t>：</a:t>
            </a:r>
            <a:r>
              <a:rPr lang="en-US" altLang="zh-CN" sz="1600" b="1" dirty="0"/>
              <a:t>Advanced RISC Machines</a:t>
            </a:r>
          </a:p>
          <a:p>
            <a:pPr lvl="2" eaLnBrk="1" hangingPunct="1"/>
            <a:r>
              <a:rPr lang="en-US" altLang="zh-CN" sz="1200" b="1" dirty="0"/>
              <a:t>ARM</a:t>
            </a:r>
            <a:r>
              <a:rPr lang="zh-CN" altLang="en-US" sz="1200" b="1" dirty="0"/>
              <a:t>公司</a:t>
            </a:r>
            <a:r>
              <a:rPr lang="en-US" altLang="zh-CN" sz="1200" b="1" dirty="0"/>
              <a:t>1991</a:t>
            </a:r>
            <a:r>
              <a:rPr lang="zh-CN" altLang="en-US" sz="1200" b="1" dirty="0"/>
              <a:t>年成立于英国剑桥，</a:t>
            </a:r>
            <a:r>
              <a:rPr lang="en-US" altLang="zh-CN" sz="1200" b="1" dirty="0"/>
              <a:t>32</a:t>
            </a:r>
            <a:r>
              <a:rPr lang="zh-CN" altLang="en-US" sz="1200" b="1" dirty="0"/>
              <a:t>位嵌入式</a:t>
            </a:r>
            <a:r>
              <a:rPr lang="en-US" altLang="zh-CN" sz="1200" b="1" dirty="0"/>
              <a:t>RISC</a:t>
            </a:r>
            <a:r>
              <a:rPr lang="zh-CN" altLang="en-US" sz="1200" b="1" dirty="0"/>
              <a:t>微处理器业界的领先</a:t>
            </a:r>
            <a:r>
              <a:rPr lang="en-US" altLang="zh-CN" sz="1200" b="1" dirty="0"/>
              <a:t>IP</a:t>
            </a:r>
            <a:r>
              <a:rPr lang="zh-CN" altLang="en-US" sz="1200" b="1" dirty="0"/>
              <a:t>核供应商（</a:t>
            </a:r>
            <a:r>
              <a:rPr lang="en-US" altLang="zh-CN" sz="1200" b="1" dirty="0"/>
              <a:t>IP</a:t>
            </a:r>
            <a:r>
              <a:rPr lang="zh-CN" altLang="en-US" sz="1200" b="1" dirty="0"/>
              <a:t>核：</a:t>
            </a:r>
            <a:r>
              <a:rPr lang="en-US" altLang="zh-CN" sz="1200" b="1" dirty="0"/>
              <a:t>Intellectual Property</a:t>
            </a:r>
            <a:r>
              <a:rPr lang="zh-CN" altLang="en-US" sz="1200" b="1" dirty="0"/>
              <a:t>，知识产权核或知识产权模块），</a:t>
            </a:r>
            <a:r>
              <a:rPr lang="en-US" altLang="zh-CN" sz="1200" b="1" dirty="0"/>
              <a:t>ARM</a:t>
            </a:r>
            <a:r>
              <a:rPr lang="zh-CN" altLang="en-US" sz="1200" b="1" dirty="0"/>
              <a:t>公司本身不生产芯片，而是通过转让设计方案由合作伙伴生产各具特色的芯片。</a:t>
            </a:r>
          </a:p>
          <a:p>
            <a:pPr lvl="1" eaLnBrk="1" hangingPunct="1"/>
            <a:endParaRPr lang="en-US" altLang="zh-CN" sz="800" b="1" dirty="0"/>
          </a:p>
          <a:p>
            <a:pPr lvl="1" eaLnBrk="1" hangingPunct="1"/>
            <a:r>
              <a:rPr lang="en-US" altLang="zh-CN" sz="1600" b="1" dirty="0"/>
              <a:t>ARMv7</a:t>
            </a:r>
            <a:r>
              <a:rPr lang="zh-CN" altLang="en-US" sz="1600" b="1" dirty="0"/>
              <a:t>：</a:t>
            </a:r>
            <a:r>
              <a:rPr lang="en-US" altLang="zh-CN" sz="1600" b="1" dirty="0"/>
              <a:t>ARM</a:t>
            </a:r>
            <a:r>
              <a:rPr lang="zh-CN" altLang="en-US" sz="1600" b="1" dirty="0"/>
              <a:t>系列处理器的架构（体系结构）版本</a:t>
            </a:r>
            <a:r>
              <a:rPr lang="en-US" altLang="zh-CN" sz="1600" b="1" dirty="0"/>
              <a:t>7</a:t>
            </a:r>
            <a:r>
              <a:rPr lang="zh-CN" altLang="en-US" sz="1600" b="1" dirty="0"/>
              <a:t>（最新版本</a:t>
            </a:r>
            <a:r>
              <a:rPr lang="en-US" altLang="zh-CN" sz="1600" b="1" dirty="0">
                <a:solidFill>
                  <a:srgbClr val="FF0000"/>
                </a:solidFill>
              </a:rPr>
              <a:t>ARMv9</a:t>
            </a:r>
            <a:r>
              <a:rPr lang="zh-CN" altLang="en-US" sz="1600" b="1" dirty="0"/>
              <a:t>）</a:t>
            </a:r>
            <a:endParaRPr lang="en-US" altLang="zh-CN" sz="1600" b="1" dirty="0"/>
          </a:p>
          <a:p>
            <a:pPr lvl="1" eaLnBrk="1" hangingPunct="1"/>
            <a:endParaRPr lang="en-US" altLang="zh-CN" sz="800" b="1" dirty="0"/>
          </a:p>
          <a:p>
            <a:pPr lvl="1" eaLnBrk="1" hangingPunct="1"/>
            <a:r>
              <a:rPr lang="en-US" altLang="zh-CN" sz="1600" b="1" dirty="0"/>
              <a:t>ARMv7</a:t>
            </a:r>
            <a:r>
              <a:rPr lang="zh-CN" altLang="en-US" sz="1600" b="1" dirty="0"/>
              <a:t>处理器有</a:t>
            </a:r>
            <a:r>
              <a:rPr lang="en-US" altLang="zh-CN" sz="1600" b="1" dirty="0"/>
              <a:t>3</a:t>
            </a:r>
            <a:r>
              <a:rPr lang="zh-CN" altLang="en-US" sz="1600" b="1" dirty="0"/>
              <a:t>个家族：</a:t>
            </a:r>
            <a:endParaRPr lang="en-US" altLang="zh-CN" sz="1600" b="1" dirty="0"/>
          </a:p>
          <a:p>
            <a:pPr lvl="2" algn="just" eaLnBrk="1" hangingPunct="1"/>
            <a:r>
              <a:rPr lang="en-US" altLang="zh-CN" sz="1200" b="1" dirty="0">
                <a:solidFill>
                  <a:srgbClr val="FF0000"/>
                </a:solidFill>
              </a:rPr>
              <a:t>Cortex-A</a:t>
            </a:r>
            <a:r>
              <a:rPr lang="zh-CN" altLang="en-US" sz="1200" b="1" dirty="0"/>
              <a:t>系列又称高性能处理器（</a:t>
            </a:r>
            <a:r>
              <a:rPr lang="en-US" altLang="zh-CN" sz="1200" b="1" dirty="0">
                <a:solidFill>
                  <a:srgbClr val="FF0000"/>
                </a:solidFill>
              </a:rPr>
              <a:t>Highest Performance</a:t>
            </a:r>
            <a:r>
              <a:rPr lang="zh-CN" altLang="en-US" sz="1200" b="1" dirty="0"/>
              <a:t>），它是面向移动计算如智能手机、平板电脑和服务器市场定制的高端处理器内核，支持了包括</a:t>
            </a:r>
            <a:r>
              <a:rPr lang="en-US" altLang="zh-CN" sz="1200" b="1" dirty="0"/>
              <a:t>Linux</a:t>
            </a:r>
            <a:r>
              <a:rPr lang="zh-CN" altLang="en-US" sz="1200" b="1" dirty="0"/>
              <a:t>、</a:t>
            </a:r>
            <a:r>
              <a:rPr lang="en-US" altLang="zh-CN" sz="1200" b="1" dirty="0"/>
              <a:t>Android</a:t>
            </a:r>
            <a:r>
              <a:rPr lang="zh-CN" altLang="en-US" sz="1200" b="1" dirty="0"/>
              <a:t>、</a:t>
            </a:r>
            <a:r>
              <a:rPr lang="en-US" altLang="zh-CN" sz="1200" b="1" dirty="0"/>
              <a:t>Windows</a:t>
            </a:r>
            <a:r>
              <a:rPr lang="zh-CN" altLang="en-US" sz="1200" b="1" dirty="0"/>
              <a:t>和</a:t>
            </a:r>
            <a:r>
              <a:rPr lang="en-US" altLang="zh-CN" sz="1200" b="1" dirty="0"/>
              <a:t>iOS</a:t>
            </a:r>
            <a:r>
              <a:rPr lang="zh-CN" altLang="en-US" sz="1200" b="1" dirty="0"/>
              <a:t>等系统必须的内存管理单元（</a:t>
            </a:r>
            <a:r>
              <a:rPr lang="en-US" altLang="zh-CN" sz="1200" b="1" dirty="0"/>
              <a:t>MMU</a:t>
            </a:r>
            <a:r>
              <a:rPr lang="zh-CN" altLang="en-US" sz="1200" b="1" dirty="0"/>
              <a:t>），而且也是与我们平时接触最为密切的存在。</a:t>
            </a:r>
            <a:r>
              <a:rPr lang="en-US" altLang="zh-CN" sz="1200" b="1" dirty="0"/>
              <a:t>Cortex-A</a:t>
            </a:r>
            <a:r>
              <a:rPr lang="zh-CN" altLang="en-US" sz="1200" b="1" dirty="0"/>
              <a:t>系列面向尖端的基于虚拟内存的操作系统和用户应用。</a:t>
            </a:r>
            <a:endParaRPr lang="en-US" altLang="zh-CN" sz="1200" b="1" dirty="0"/>
          </a:p>
          <a:p>
            <a:pPr lvl="2" algn="just" eaLnBrk="1" hangingPunct="1"/>
            <a:endParaRPr lang="en-US" altLang="zh-CN" sz="1200" b="1" dirty="0"/>
          </a:p>
          <a:p>
            <a:pPr lvl="2" algn="just" eaLnBrk="1" hangingPunct="1"/>
            <a:r>
              <a:rPr lang="en-US" altLang="zh-CN" sz="1200" b="1" dirty="0">
                <a:solidFill>
                  <a:srgbClr val="FF0000"/>
                </a:solidFill>
              </a:rPr>
              <a:t>Cortex-R</a:t>
            </a:r>
            <a:r>
              <a:rPr lang="zh-CN" altLang="en-US" sz="1200" b="1" dirty="0"/>
              <a:t>系列实时处理器（</a:t>
            </a:r>
            <a:r>
              <a:rPr lang="en-US" altLang="zh-CN" sz="1200" b="1" dirty="0">
                <a:solidFill>
                  <a:srgbClr val="FF0000"/>
                </a:solidFill>
              </a:rPr>
              <a:t>Real-Time Processing</a:t>
            </a:r>
            <a:r>
              <a:rPr lang="zh-CN" altLang="en-US" sz="1200" b="1" dirty="0"/>
              <a:t>）为要求可靠性、高可用性、容错功能、可维护性和实时响应的嵌入式系统提供高性能计算解决方案。</a:t>
            </a:r>
            <a:r>
              <a:rPr lang="en-US" altLang="zh-CN" sz="1200" b="1" dirty="0"/>
              <a:t>Cortex-R </a:t>
            </a:r>
            <a:r>
              <a:rPr lang="zh-CN" altLang="en-US" sz="1200" b="1" dirty="0"/>
              <a:t>系列处理器通过已经在数以亿计的产品中得到验证的成熟技术提供极快的上市速度，并利用广泛的 </a:t>
            </a:r>
            <a:r>
              <a:rPr lang="en-US" altLang="zh-CN" sz="1200" b="1" dirty="0"/>
              <a:t>ARM </a:t>
            </a:r>
            <a:r>
              <a:rPr lang="zh-CN" altLang="en-US" sz="1200" b="1" dirty="0"/>
              <a:t>生态系统、全球和本地语言以及全天候的支持服务，保证快速、低风险的产品开发。</a:t>
            </a:r>
            <a:r>
              <a:rPr lang="en-US" altLang="zh-CN" sz="1200" b="1" dirty="0"/>
              <a:t>Cortex-R</a:t>
            </a:r>
            <a:r>
              <a:rPr lang="zh-CN" altLang="en-US" sz="1200" b="1" dirty="0"/>
              <a:t>系列针对实时系统。</a:t>
            </a:r>
            <a:endParaRPr lang="en-US" altLang="zh-CN" sz="1200" b="1" dirty="0"/>
          </a:p>
          <a:p>
            <a:pPr lvl="2" algn="just" eaLnBrk="1" hangingPunct="1"/>
            <a:endParaRPr lang="en-US" altLang="zh-CN" sz="1200" b="1" dirty="0"/>
          </a:p>
          <a:p>
            <a:pPr lvl="2" algn="just" eaLnBrk="1" hangingPunct="1"/>
            <a:r>
              <a:rPr lang="en-US" altLang="zh-CN" sz="1200" b="1" dirty="0">
                <a:solidFill>
                  <a:srgbClr val="FF0000"/>
                </a:solidFill>
              </a:rPr>
              <a:t>Cortex-M</a:t>
            </a:r>
            <a:r>
              <a:rPr lang="zh-CN" altLang="en-US" sz="1200" b="1" dirty="0"/>
              <a:t>系列针对成本和功耗敏感（</a:t>
            </a:r>
            <a:r>
              <a:rPr lang="en-US" altLang="zh-CN" sz="1200" b="1" dirty="0">
                <a:solidFill>
                  <a:srgbClr val="FF0000"/>
                </a:solidFill>
              </a:rPr>
              <a:t>Lowest Power</a:t>
            </a:r>
            <a:r>
              <a:rPr lang="zh-CN" altLang="en-US" sz="1200" b="1" dirty="0">
                <a:solidFill>
                  <a:srgbClr val="FF0000"/>
                </a:solidFill>
              </a:rPr>
              <a:t>，</a:t>
            </a:r>
            <a:r>
              <a:rPr lang="en-US" altLang="zh-CN" sz="1200" b="1" dirty="0">
                <a:solidFill>
                  <a:srgbClr val="FF0000"/>
                </a:solidFill>
              </a:rPr>
              <a:t>Lower Cost</a:t>
            </a:r>
            <a:r>
              <a:rPr lang="zh-CN" altLang="en-US" sz="1200" b="1" dirty="0"/>
              <a:t>）的</a:t>
            </a:r>
            <a:r>
              <a:rPr lang="en-US" altLang="zh-CN" sz="1200" b="1" dirty="0"/>
              <a:t>MCU</a:t>
            </a:r>
            <a:r>
              <a:rPr lang="zh-CN" altLang="en-US" sz="1200" b="1" dirty="0"/>
              <a:t>和终端应用（如智能测量、人机接口设备、汽车和工业控制系统、大型家用电器、消费性产品和医疗器械）的混合信号设备进行过优化。</a:t>
            </a:r>
            <a:r>
              <a:rPr lang="en-US" altLang="zh-CN" sz="1200" b="1" dirty="0"/>
              <a:t>Cortex-M</a:t>
            </a:r>
            <a:r>
              <a:rPr lang="zh-CN" altLang="en-US" sz="1200" b="1" dirty="0"/>
              <a:t>系列针对微控制器。</a:t>
            </a:r>
            <a:endParaRPr lang="en-US" altLang="zh-CN" sz="1200" b="1" dirty="0"/>
          </a:p>
          <a:p>
            <a:pPr lvl="2" algn="just" eaLnBrk="1" hangingPunct="1"/>
            <a:endParaRPr lang="en-US" altLang="zh-CN" sz="800" b="1" dirty="0"/>
          </a:p>
          <a:p>
            <a:pPr lvl="1"/>
            <a:r>
              <a:rPr lang="zh-CN" altLang="en-US" sz="1400" b="1" dirty="0"/>
              <a:t>大多数</a:t>
            </a:r>
            <a:r>
              <a:rPr lang="en-US" altLang="zh-CN" sz="1400" b="1" dirty="0"/>
              <a:t>ARM</a:t>
            </a:r>
            <a:r>
              <a:rPr lang="zh-CN" altLang="en-US" sz="1400" b="1" dirty="0"/>
              <a:t>处理器支持两种或两种以上指令集：</a:t>
            </a:r>
            <a:endParaRPr lang="en-US" altLang="zh-CN" sz="1400" b="1" dirty="0"/>
          </a:p>
          <a:p>
            <a:pPr lvl="2"/>
            <a:r>
              <a:rPr lang="en-US" altLang="zh-CN" sz="1200" b="1" dirty="0"/>
              <a:t>ARM</a:t>
            </a:r>
            <a:r>
              <a:rPr lang="zh-CN" altLang="en-US" sz="1200" b="1" dirty="0"/>
              <a:t>指令集：</a:t>
            </a:r>
            <a:r>
              <a:rPr lang="en-US" altLang="zh-CN" sz="1200" b="1" dirty="0"/>
              <a:t>32</a:t>
            </a:r>
            <a:r>
              <a:rPr lang="zh-CN" altLang="en-US" sz="1200" b="1" dirty="0"/>
              <a:t>位</a:t>
            </a:r>
            <a:endParaRPr lang="en-US" altLang="zh-CN" sz="1200" b="1" dirty="0"/>
          </a:p>
          <a:p>
            <a:pPr lvl="2"/>
            <a:r>
              <a:rPr lang="en-US" altLang="zh-CN" sz="1200" b="1" dirty="0"/>
              <a:t>Thumb</a:t>
            </a:r>
            <a:r>
              <a:rPr lang="zh-CN" altLang="en-US" sz="1200" b="1" dirty="0"/>
              <a:t>指令集：</a:t>
            </a:r>
            <a:r>
              <a:rPr lang="en-US" altLang="zh-CN" sz="1200" b="1" dirty="0"/>
              <a:t>16</a:t>
            </a:r>
            <a:r>
              <a:rPr lang="zh-CN" altLang="en-US" sz="1200" b="1" dirty="0"/>
              <a:t>位、</a:t>
            </a:r>
            <a:r>
              <a:rPr lang="en-US" altLang="zh-CN" sz="1200" b="1" dirty="0"/>
              <a:t>32</a:t>
            </a:r>
            <a:r>
              <a:rPr lang="zh-CN" altLang="en-US" sz="1200" b="1" dirty="0"/>
              <a:t>位，是</a:t>
            </a:r>
            <a:r>
              <a:rPr lang="en-US" altLang="zh-CN" sz="1200" b="1" dirty="0"/>
              <a:t>ARM</a:t>
            </a:r>
            <a:r>
              <a:rPr lang="zh-CN" altLang="en-US" sz="1200" b="1" dirty="0"/>
              <a:t>指令集的一个子集</a:t>
            </a:r>
            <a:endParaRPr lang="en-US" altLang="zh-CN" sz="1200" b="1" dirty="0"/>
          </a:p>
          <a:p>
            <a:pPr lvl="2"/>
            <a:r>
              <a:rPr lang="en-US" altLang="zh-CN" sz="1200" b="1" dirty="0" err="1"/>
              <a:t>ThumbEE</a:t>
            </a:r>
            <a:r>
              <a:rPr lang="zh-CN" altLang="en-US" sz="1200" b="1" dirty="0"/>
              <a:t>指令集：是</a:t>
            </a:r>
            <a:r>
              <a:rPr lang="en-US" altLang="zh-CN" sz="1200" b="1" dirty="0"/>
              <a:t>Thumb</a:t>
            </a:r>
            <a:r>
              <a:rPr lang="zh-CN" altLang="en-US" sz="1200" b="1" dirty="0"/>
              <a:t>指令集的一个变体</a:t>
            </a:r>
            <a:endParaRPr lang="en-US" altLang="zh-CN" sz="1600" b="1" dirty="0"/>
          </a:p>
        </p:txBody>
      </p:sp>
    </p:spTree>
    <p:extLst>
      <p:ext uri="{BB962C8B-B14F-4D97-AF65-F5344CB8AC3E}">
        <p14:creationId xmlns:p14="http://schemas.microsoft.com/office/powerpoint/2010/main" val="34591409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87A65-5850-2A4B-2975-2CFEFC395B42}"/>
              </a:ext>
            </a:extLst>
          </p:cNvPr>
          <p:cNvSpPr>
            <a:spLocks noGrp="1"/>
          </p:cNvSpPr>
          <p:nvPr>
            <p:ph type="title"/>
          </p:nvPr>
        </p:nvSpPr>
        <p:spPr/>
        <p:txBody>
          <a:bodyPr/>
          <a:lstStyle/>
          <a:p>
            <a:r>
              <a:rPr lang="en-US" altLang="zh-CN" b="1" dirty="0">
                <a:latin typeface="+mn-lt"/>
                <a:ea typeface="黑体" panose="02010609060101010101" pitchFamily="49" charset="-122"/>
                <a:cs typeface="+mn-cs"/>
              </a:rPr>
              <a:t>ARM</a:t>
            </a:r>
            <a:r>
              <a:rPr lang="zh-CN" altLang="en-US" b="1" dirty="0">
                <a:latin typeface="+mn-lt"/>
                <a:ea typeface="黑体" panose="02010609060101010101" pitchFamily="49" charset="-122"/>
                <a:cs typeface="+mn-cs"/>
              </a:rPr>
              <a:t>公司</a:t>
            </a:r>
          </a:p>
        </p:txBody>
      </p:sp>
      <p:sp>
        <p:nvSpPr>
          <p:cNvPr id="3" name="内容占位符 2">
            <a:extLst>
              <a:ext uri="{FF2B5EF4-FFF2-40B4-BE49-F238E27FC236}">
                <a16:creationId xmlns:a16="http://schemas.microsoft.com/office/drawing/2014/main" id="{E81F9BDA-F240-1850-7832-1CCFBB5A468D}"/>
              </a:ext>
            </a:extLst>
          </p:cNvPr>
          <p:cNvSpPr>
            <a:spLocks noGrp="1"/>
          </p:cNvSpPr>
          <p:nvPr>
            <p:ph idx="1"/>
          </p:nvPr>
        </p:nvSpPr>
        <p:spPr>
          <a:xfrm>
            <a:off x="469198" y="1628800"/>
            <a:ext cx="8229600" cy="4525963"/>
          </a:xfrm>
        </p:spPr>
        <p:txBody>
          <a:bodyPr/>
          <a:lstStyle/>
          <a:p>
            <a:r>
              <a:rPr lang="en-US" altLang="zh-CN" sz="1800" b="1" i="0" dirty="0">
                <a:solidFill>
                  <a:srgbClr val="333333"/>
                </a:solidFill>
                <a:effectLst/>
                <a:latin typeface="Helvetica Neue"/>
              </a:rPr>
              <a:t>ARM</a:t>
            </a:r>
            <a:r>
              <a:rPr lang="zh-CN" altLang="en-US" sz="1800" b="1" i="0" dirty="0">
                <a:solidFill>
                  <a:srgbClr val="333333"/>
                </a:solidFill>
                <a:effectLst/>
                <a:latin typeface="Helvetica Neue"/>
              </a:rPr>
              <a:t>公司是一家知识产权（</a:t>
            </a:r>
            <a:r>
              <a:rPr lang="en-US" altLang="zh-CN" sz="1800" b="1" i="0" dirty="0">
                <a:solidFill>
                  <a:srgbClr val="FF0000"/>
                </a:solidFill>
                <a:effectLst/>
                <a:latin typeface="Helvetica Neue"/>
              </a:rPr>
              <a:t>IP</a:t>
            </a:r>
            <a:r>
              <a:rPr lang="zh-CN" altLang="en-US" sz="1800" b="1" i="0" dirty="0">
                <a:solidFill>
                  <a:srgbClr val="333333"/>
                </a:solidFill>
                <a:effectLst/>
                <a:latin typeface="Helvetica Neue"/>
              </a:rPr>
              <a:t>）供应商，它与一般的半导体公司最大的不同就是不制造芯片且不向终端用户出售芯片，而是通过转让设计方案，由合作伙伴生产出各具特色的芯片。</a:t>
            </a:r>
            <a:r>
              <a:rPr lang="en-US" altLang="zh-CN" sz="1800" b="1" i="0" dirty="0">
                <a:solidFill>
                  <a:srgbClr val="333333"/>
                </a:solidFill>
                <a:effectLst/>
                <a:latin typeface="Helvetica Neue"/>
              </a:rPr>
              <a:t>ARM</a:t>
            </a:r>
            <a:r>
              <a:rPr lang="zh-CN" altLang="en-US" sz="1800" b="1" i="0" dirty="0">
                <a:solidFill>
                  <a:srgbClr val="333333"/>
                </a:solidFill>
                <a:effectLst/>
                <a:latin typeface="Helvetica Neue"/>
              </a:rPr>
              <a:t>公司利用这种双赢的伙伴关系迅速成为了全球性</a:t>
            </a:r>
            <a:r>
              <a:rPr lang="en-US" altLang="zh-CN" sz="1800" b="1" i="0" dirty="0">
                <a:solidFill>
                  <a:srgbClr val="FF0000"/>
                </a:solidFill>
                <a:effectLst/>
                <a:latin typeface="Helvetica Neue"/>
              </a:rPr>
              <a:t>RISC</a:t>
            </a:r>
            <a:r>
              <a:rPr lang="zh-CN" altLang="en-US" sz="1800" b="1" i="0" dirty="0">
                <a:solidFill>
                  <a:srgbClr val="333333"/>
                </a:solidFill>
                <a:effectLst/>
                <a:latin typeface="Helvetica Neue"/>
              </a:rPr>
              <a:t>微处理器标准的缔造者。这种模式也给用户带来巨大的好处，因为用户只掌握一种</a:t>
            </a:r>
            <a:r>
              <a:rPr lang="en-US" altLang="zh-CN" sz="1800" b="1" i="0" dirty="0">
                <a:solidFill>
                  <a:srgbClr val="333333"/>
                </a:solidFill>
                <a:effectLst/>
                <a:latin typeface="Helvetica Neue"/>
              </a:rPr>
              <a:t>ARM</a:t>
            </a:r>
            <a:r>
              <a:rPr lang="zh-CN" altLang="en-US" sz="1800" b="1" i="0" dirty="0">
                <a:solidFill>
                  <a:srgbClr val="333333"/>
                </a:solidFill>
                <a:effectLst/>
                <a:latin typeface="Helvetica Neue"/>
              </a:rPr>
              <a:t>内核结构及其开发手段，就能够使用多家公司相同</a:t>
            </a:r>
            <a:r>
              <a:rPr lang="en-US" altLang="zh-CN" sz="1800" b="1" i="0" dirty="0">
                <a:solidFill>
                  <a:srgbClr val="333333"/>
                </a:solidFill>
                <a:effectLst/>
                <a:latin typeface="Helvetica Neue"/>
              </a:rPr>
              <a:t>ARM</a:t>
            </a:r>
            <a:r>
              <a:rPr lang="zh-CN" altLang="en-US" sz="1800" b="1" i="0" dirty="0">
                <a:solidFill>
                  <a:srgbClr val="333333"/>
                </a:solidFill>
                <a:effectLst/>
                <a:latin typeface="Helvetica Neue"/>
              </a:rPr>
              <a:t>内核的芯片。</a:t>
            </a:r>
            <a:endParaRPr lang="zh-CN" altLang="en-US" sz="1800" b="1" dirty="0"/>
          </a:p>
        </p:txBody>
      </p:sp>
      <p:pic>
        <p:nvPicPr>
          <p:cNvPr id="1028" name="Picture 4">
            <a:extLst>
              <a:ext uri="{FF2B5EF4-FFF2-40B4-BE49-F238E27FC236}">
                <a16:creationId xmlns:a16="http://schemas.microsoft.com/office/drawing/2014/main" id="{511B954E-5C4B-79C6-108B-104E68C51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77072"/>
            <a:ext cx="2471936" cy="16531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040315-400E-8FA5-2686-5CC4C806A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738" y="4090772"/>
            <a:ext cx="3306211" cy="1653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2249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E9946AE-97A0-CEF3-090C-8E9B6D42BB77}"/>
              </a:ext>
            </a:extLst>
          </p:cNvPr>
          <p:cNvPicPr>
            <a:picLocks noChangeAspect="1"/>
          </p:cNvPicPr>
          <p:nvPr/>
        </p:nvPicPr>
        <p:blipFill>
          <a:blip r:embed="rId2"/>
          <a:stretch>
            <a:fillRect/>
          </a:stretch>
        </p:blipFill>
        <p:spPr>
          <a:xfrm>
            <a:off x="1195187" y="0"/>
            <a:ext cx="6753626" cy="6858000"/>
          </a:xfrm>
          <a:prstGeom prst="rect">
            <a:avLst/>
          </a:prstGeom>
        </p:spPr>
      </p:pic>
      <p:sp>
        <p:nvSpPr>
          <p:cNvPr id="6" name="文本框 5">
            <a:extLst>
              <a:ext uri="{FF2B5EF4-FFF2-40B4-BE49-F238E27FC236}">
                <a16:creationId xmlns:a16="http://schemas.microsoft.com/office/drawing/2014/main" id="{B9CD7955-1F4E-12B3-1EE6-9848C7FF1750}"/>
              </a:ext>
            </a:extLst>
          </p:cNvPr>
          <p:cNvSpPr txBox="1"/>
          <p:nvPr/>
        </p:nvSpPr>
        <p:spPr>
          <a:xfrm>
            <a:off x="3851920" y="1187460"/>
            <a:ext cx="1696298" cy="369332"/>
          </a:xfrm>
          <a:prstGeom prst="rect">
            <a:avLst/>
          </a:prstGeom>
          <a:solidFill>
            <a:srgbClr val="FFFF00"/>
          </a:solidFill>
        </p:spPr>
        <p:txBody>
          <a:bodyPr wrap="none" rtlCol="0">
            <a:spAutoFit/>
          </a:bodyPr>
          <a:lstStyle/>
          <a:p>
            <a:r>
              <a:rPr lang="en-US" altLang="zh-CN" b="1" dirty="0"/>
              <a:t>2022</a:t>
            </a:r>
            <a:r>
              <a:rPr lang="zh-CN" altLang="en-US" b="1" dirty="0"/>
              <a:t>年</a:t>
            </a:r>
            <a:r>
              <a:rPr lang="en-US" altLang="zh-CN" b="1" dirty="0"/>
              <a:t>6</a:t>
            </a:r>
            <a:r>
              <a:rPr lang="zh-CN" altLang="en-US" b="1" dirty="0"/>
              <a:t>月</a:t>
            </a:r>
            <a:r>
              <a:rPr lang="en-US" altLang="zh-CN" b="1" dirty="0"/>
              <a:t>29</a:t>
            </a:r>
            <a:r>
              <a:rPr lang="zh-CN" altLang="en-US" b="1" dirty="0"/>
              <a:t>日</a:t>
            </a:r>
          </a:p>
        </p:txBody>
      </p:sp>
    </p:spTree>
    <p:extLst>
      <p:ext uri="{BB962C8B-B14F-4D97-AF65-F5344CB8AC3E}">
        <p14:creationId xmlns:p14="http://schemas.microsoft.com/office/powerpoint/2010/main" val="2390746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548680"/>
            <a:ext cx="8229600" cy="5832648"/>
          </a:xfrm>
        </p:spPr>
        <p:txBody>
          <a:bodyPr/>
          <a:lstStyle/>
          <a:p>
            <a:pPr lvl="1" eaLnBrk="1" hangingPunct="1"/>
            <a:r>
              <a:rPr lang="en-US" altLang="zh-CN" sz="2000" b="1" dirty="0"/>
              <a:t>1</a:t>
            </a:r>
            <a:r>
              <a:rPr lang="zh-CN" altLang="en-US" sz="2000" b="1" dirty="0"/>
              <a:t>、</a:t>
            </a:r>
            <a:r>
              <a:rPr lang="zh-CN" altLang="en-US" sz="2000" b="1" dirty="0">
                <a:solidFill>
                  <a:srgbClr val="FF0000"/>
                </a:solidFill>
              </a:rPr>
              <a:t>三地址指令</a:t>
            </a:r>
            <a:r>
              <a:rPr lang="zh-CN" altLang="en-US" sz="2000" b="1" dirty="0"/>
              <a:t>：</a:t>
            </a:r>
            <a:endParaRPr lang="en-US" altLang="zh-CN" sz="1800" b="1" dirty="0"/>
          </a:p>
          <a:p>
            <a:pPr lvl="2" eaLnBrk="1" hangingPunct="1"/>
            <a:r>
              <a:rPr lang="en-US" altLang="zh-CN" sz="1400" b="1" dirty="0"/>
              <a:t>A</a:t>
            </a:r>
            <a:r>
              <a:rPr lang="en-US" altLang="zh-CN" sz="1400" b="1" baseline="-25000" dirty="0"/>
              <a:t>3</a:t>
            </a:r>
            <a:r>
              <a:rPr lang="en-US" altLang="zh-CN" sz="1400" b="1" dirty="0"/>
              <a:t>  &lt;-  (A</a:t>
            </a:r>
            <a:r>
              <a:rPr lang="en-US" altLang="zh-CN" sz="1400" b="1" baseline="-25000" dirty="0"/>
              <a:t>1</a:t>
            </a:r>
            <a:r>
              <a:rPr lang="en-US" altLang="zh-CN" sz="1400" b="1" dirty="0"/>
              <a:t>) OP (A</a:t>
            </a:r>
            <a:r>
              <a:rPr lang="en-US" altLang="zh-CN" sz="1400" b="1" baseline="-25000" dirty="0"/>
              <a:t>2</a:t>
            </a:r>
            <a:r>
              <a:rPr lang="en-US" altLang="zh-CN" sz="1400" b="1" dirty="0"/>
              <a:t>)                            </a:t>
            </a:r>
            <a:r>
              <a:rPr lang="zh-CN" altLang="en-US" sz="1400" b="1" dirty="0"/>
              <a:t>如指令：</a:t>
            </a:r>
            <a:r>
              <a:rPr lang="en-US" altLang="zh-CN" sz="1400" b="1" dirty="0">
                <a:solidFill>
                  <a:srgbClr val="FF0000"/>
                </a:solidFill>
              </a:rPr>
              <a:t>add </a:t>
            </a:r>
            <a:r>
              <a:rPr lang="en-US" altLang="zh-CN" sz="1400" b="1" dirty="0" err="1">
                <a:solidFill>
                  <a:srgbClr val="FF0000"/>
                </a:solidFill>
              </a:rPr>
              <a:t>rd,rs,rt</a:t>
            </a:r>
            <a:r>
              <a:rPr lang="en-US" altLang="zh-CN" sz="1400" b="1" dirty="0">
                <a:solidFill>
                  <a:srgbClr val="FF0000"/>
                </a:solidFill>
              </a:rPr>
              <a:t> </a:t>
            </a:r>
            <a:r>
              <a:rPr lang="en-US" altLang="zh-CN" sz="1400" b="1" dirty="0"/>
              <a:t>              </a:t>
            </a:r>
            <a:r>
              <a:rPr lang="zh-CN" altLang="en-US" sz="1400" b="1" dirty="0"/>
              <a:t>；</a:t>
            </a:r>
            <a:r>
              <a:rPr lang="en-US" altLang="zh-CN" sz="1400" b="1" dirty="0"/>
              <a:t>R[</a:t>
            </a:r>
            <a:r>
              <a:rPr lang="en-US" altLang="zh-CN" sz="1400" b="1" dirty="0" err="1"/>
              <a:t>rd</a:t>
            </a:r>
            <a:r>
              <a:rPr lang="en-US" altLang="zh-CN" sz="1400" b="1" dirty="0"/>
              <a:t>]=R[</a:t>
            </a:r>
            <a:r>
              <a:rPr lang="en-US" altLang="zh-CN" sz="1400" b="1" dirty="0" err="1"/>
              <a:t>rs</a:t>
            </a:r>
            <a:r>
              <a:rPr lang="en-US" altLang="zh-CN" sz="1400" b="1" dirty="0"/>
              <a:t>]+R[rt]</a:t>
            </a:r>
          </a:p>
          <a:p>
            <a:pPr lvl="2" eaLnBrk="1" hangingPunct="1"/>
            <a:endParaRPr lang="en-US" altLang="zh-CN" sz="1400" b="1" dirty="0"/>
          </a:p>
          <a:p>
            <a:pPr lvl="2" eaLnBrk="1" hangingPunct="1"/>
            <a:r>
              <a:rPr lang="zh-CN" altLang="en-US" sz="1400" b="1" dirty="0"/>
              <a:t>三地址指令的指令长度会很长；例如，设操作码</a:t>
            </a:r>
            <a:r>
              <a:rPr lang="en-US" altLang="zh-CN" sz="1400" b="1" dirty="0"/>
              <a:t>OP=6</a:t>
            </a:r>
            <a:r>
              <a:rPr lang="zh-CN" altLang="en-US" sz="1400" b="1" dirty="0"/>
              <a:t>位，存储容量</a:t>
            </a:r>
            <a:r>
              <a:rPr lang="en-US" altLang="zh-CN" sz="1400" b="1" dirty="0"/>
              <a:t>=16KB</a:t>
            </a:r>
            <a:r>
              <a:rPr lang="zh-CN" altLang="en-US" sz="1400" b="1" dirty="0"/>
              <a:t>，则存储器地址</a:t>
            </a:r>
            <a:r>
              <a:rPr lang="en-US" altLang="zh-CN" sz="1400" b="1" dirty="0"/>
              <a:t>=14</a:t>
            </a:r>
            <a:r>
              <a:rPr lang="zh-CN" altLang="en-US" sz="1400" b="1" dirty="0"/>
              <a:t>位；若三个地址均为存储器地址，则指令长度</a:t>
            </a:r>
            <a:r>
              <a:rPr lang="en-US" altLang="zh-CN" sz="1400" b="1" dirty="0"/>
              <a:t>=6+14+14+14=48</a:t>
            </a:r>
            <a:r>
              <a:rPr lang="zh-CN" altLang="en-US" sz="1400" b="1" dirty="0"/>
              <a:t>位</a:t>
            </a:r>
            <a:endParaRPr lang="en-US" altLang="zh-CN" sz="1400" b="1" dirty="0"/>
          </a:p>
          <a:p>
            <a:pPr lvl="2" eaLnBrk="1" hangingPunct="1"/>
            <a:endParaRPr lang="en-US" altLang="zh-CN" sz="1400" b="1" dirty="0"/>
          </a:p>
          <a:p>
            <a:pPr lvl="2" eaLnBrk="1" hangingPunct="1"/>
            <a:r>
              <a:rPr lang="zh-CN" altLang="en-US" sz="1400" b="1" dirty="0"/>
              <a:t>如果三地址指令中的操作数为寄存器，则可以缩短指令的长度；例如，设操作码</a:t>
            </a:r>
            <a:r>
              <a:rPr lang="en-US" altLang="zh-CN" sz="1400" b="1" dirty="0"/>
              <a:t>OP=6</a:t>
            </a:r>
            <a:r>
              <a:rPr lang="zh-CN" altLang="en-US" sz="1400" b="1" dirty="0"/>
              <a:t>位，寄存器数量</a:t>
            </a:r>
            <a:r>
              <a:rPr lang="en-US" altLang="zh-CN" sz="1400" b="1" dirty="0"/>
              <a:t>=32</a:t>
            </a:r>
            <a:r>
              <a:rPr lang="zh-CN" altLang="en-US" sz="1400" b="1" dirty="0"/>
              <a:t>个，则寄存器地址</a:t>
            </a:r>
            <a:r>
              <a:rPr lang="en-US" altLang="zh-CN" sz="1400" b="1" dirty="0"/>
              <a:t>=5</a:t>
            </a:r>
            <a:r>
              <a:rPr lang="zh-CN" altLang="en-US" sz="1400" b="1" dirty="0"/>
              <a:t>位；若三个地址均为寄存器地址，则指令长度</a:t>
            </a:r>
            <a:r>
              <a:rPr lang="en-US" altLang="zh-CN" sz="1400" b="1" dirty="0"/>
              <a:t>=6+5+5+5=21</a:t>
            </a:r>
            <a:r>
              <a:rPr lang="zh-CN" altLang="en-US" sz="1400" b="1" dirty="0"/>
              <a:t>位</a:t>
            </a:r>
            <a:endParaRPr lang="en-US" altLang="zh-CN" sz="1400" b="1" dirty="0"/>
          </a:p>
          <a:p>
            <a:pPr lvl="2" eaLnBrk="1" hangingPunct="1"/>
            <a:endParaRPr lang="en-US" altLang="zh-CN" sz="1400" b="1" dirty="0"/>
          </a:p>
          <a:p>
            <a:pPr lvl="1" eaLnBrk="1" hangingPunct="1"/>
            <a:endParaRPr lang="en-US" altLang="zh-CN" sz="1800" b="1" dirty="0"/>
          </a:p>
          <a:p>
            <a:pPr lvl="1" eaLnBrk="1" hangingPunct="1"/>
            <a:r>
              <a:rPr lang="en-US" altLang="zh-CN" sz="2000" b="1" dirty="0"/>
              <a:t>2</a:t>
            </a:r>
            <a:r>
              <a:rPr lang="zh-CN" altLang="en-US" sz="2000" b="1" dirty="0"/>
              <a:t>、</a:t>
            </a:r>
            <a:r>
              <a:rPr lang="zh-CN" altLang="en-US" sz="2000" b="1" dirty="0">
                <a:solidFill>
                  <a:srgbClr val="FF0000"/>
                </a:solidFill>
              </a:rPr>
              <a:t>双地址指令</a:t>
            </a:r>
            <a:r>
              <a:rPr lang="zh-CN" altLang="en-US" sz="2000" b="1" dirty="0"/>
              <a:t>：</a:t>
            </a:r>
            <a:endParaRPr lang="en-US" altLang="zh-CN" sz="1800" b="1" dirty="0"/>
          </a:p>
          <a:p>
            <a:pPr lvl="2" eaLnBrk="1" hangingPunct="1"/>
            <a:r>
              <a:rPr lang="en-US" altLang="zh-CN" sz="1400" b="1" dirty="0"/>
              <a:t>A</a:t>
            </a:r>
            <a:r>
              <a:rPr lang="en-US" altLang="zh-CN" sz="1400" b="1" baseline="-25000" dirty="0"/>
              <a:t>1</a:t>
            </a:r>
            <a:r>
              <a:rPr lang="en-US" altLang="zh-CN" sz="1400" b="1" dirty="0"/>
              <a:t>  &lt;-  (A</a:t>
            </a:r>
            <a:r>
              <a:rPr lang="en-US" altLang="zh-CN" sz="1400" b="1" baseline="-25000" dirty="0"/>
              <a:t>1</a:t>
            </a:r>
            <a:r>
              <a:rPr lang="en-US" altLang="zh-CN" sz="1400" b="1" dirty="0"/>
              <a:t>) OP (A</a:t>
            </a:r>
            <a:r>
              <a:rPr lang="en-US" altLang="zh-CN" sz="1400" b="1" baseline="-25000" dirty="0"/>
              <a:t>2</a:t>
            </a:r>
            <a:r>
              <a:rPr lang="en-US" altLang="zh-CN" sz="1400" b="1" dirty="0"/>
              <a:t>)                             </a:t>
            </a:r>
            <a:r>
              <a:rPr lang="zh-CN" altLang="en-US" sz="1400" b="1" dirty="0"/>
              <a:t>如指令：</a:t>
            </a:r>
            <a:r>
              <a:rPr lang="en-US" altLang="zh-CN" sz="1400" b="1" dirty="0">
                <a:solidFill>
                  <a:srgbClr val="FF0000"/>
                </a:solidFill>
              </a:rPr>
              <a:t>ADD AL,BL</a:t>
            </a:r>
            <a:r>
              <a:rPr lang="en-US" altLang="zh-CN" sz="1400" b="1" dirty="0"/>
              <a:t>               </a:t>
            </a:r>
            <a:r>
              <a:rPr lang="zh-CN" altLang="en-US" sz="1400" b="1" dirty="0"/>
              <a:t>；</a:t>
            </a:r>
            <a:r>
              <a:rPr lang="en-US" altLang="zh-CN" sz="1400" b="1" dirty="0"/>
              <a:t>AL &lt;- AL+BL</a:t>
            </a:r>
          </a:p>
          <a:p>
            <a:pPr lvl="2" eaLnBrk="1" hangingPunct="1"/>
            <a:endParaRPr lang="en-US" altLang="zh-CN" sz="1400" b="1" dirty="0"/>
          </a:p>
          <a:p>
            <a:pPr lvl="2" eaLnBrk="1" hangingPunct="1"/>
            <a:r>
              <a:rPr lang="zh-CN" altLang="en-US" sz="1400" b="1" dirty="0"/>
              <a:t>双地址指令有</a:t>
            </a:r>
            <a:r>
              <a:rPr lang="en-US" altLang="zh-CN" sz="1400" b="1" dirty="0"/>
              <a:t>3</a:t>
            </a:r>
            <a:r>
              <a:rPr lang="zh-CN" altLang="en-US" sz="1400" b="1" dirty="0"/>
              <a:t>种类型：</a:t>
            </a:r>
            <a:endParaRPr lang="en-US" altLang="zh-CN" sz="1400" b="1" dirty="0"/>
          </a:p>
          <a:p>
            <a:pPr lvl="3" eaLnBrk="1" hangingPunct="1"/>
            <a:r>
              <a:rPr lang="en-US" altLang="zh-CN" sz="1200" b="1" dirty="0"/>
              <a:t>RR</a:t>
            </a:r>
            <a:r>
              <a:rPr lang="zh-CN" altLang="en-US" sz="1200" b="1" dirty="0"/>
              <a:t>（寄存器</a:t>
            </a:r>
            <a:r>
              <a:rPr lang="en-US" altLang="zh-CN" sz="1200" b="1" dirty="0"/>
              <a:t>-</a:t>
            </a:r>
            <a:r>
              <a:rPr lang="zh-CN" altLang="en-US" sz="1200" b="1" dirty="0"/>
              <a:t>寄存器）型：</a:t>
            </a:r>
            <a:r>
              <a:rPr lang="en-US" altLang="zh-CN" sz="1200" b="1" dirty="0"/>
              <a:t>MOV AL, BL</a:t>
            </a:r>
          </a:p>
          <a:p>
            <a:pPr lvl="3" eaLnBrk="1" hangingPunct="1"/>
            <a:r>
              <a:rPr lang="en-US" altLang="zh-CN" sz="1200" b="1" dirty="0"/>
              <a:t>RS</a:t>
            </a:r>
            <a:r>
              <a:rPr lang="zh-CN" altLang="en-US" sz="1200" b="1" dirty="0"/>
              <a:t>（寄存器</a:t>
            </a:r>
            <a:r>
              <a:rPr lang="en-US" altLang="zh-CN" sz="1200" b="1" dirty="0"/>
              <a:t>-</a:t>
            </a:r>
            <a:r>
              <a:rPr lang="zh-CN" altLang="en-US" sz="1200" b="1" dirty="0"/>
              <a:t>存储器）型：</a:t>
            </a:r>
            <a:r>
              <a:rPr lang="en-US" altLang="zh-CN" sz="1200" b="1" dirty="0"/>
              <a:t>MOV [2000H], AL</a:t>
            </a:r>
          </a:p>
          <a:p>
            <a:pPr lvl="3" eaLnBrk="1" hangingPunct="1"/>
            <a:r>
              <a:rPr lang="en-US" altLang="zh-CN" sz="1200" b="1" dirty="0"/>
              <a:t>SS</a:t>
            </a:r>
            <a:r>
              <a:rPr lang="zh-CN" altLang="en-US" sz="1200" b="1" dirty="0"/>
              <a:t>（存储器</a:t>
            </a:r>
            <a:r>
              <a:rPr lang="en-US" altLang="zh-CN" sz="1200" b="1" dirty="0"/>
              <a:t>-</a:t>
            </a:r>
            <a:r>
              <a:rPr lang="zh-CN" altLang="en-US" sz="1200" b="1" dirty="0"/>
              <a:t>存储器）型：</a:t>
            </a:r>
            <a:r>
              <a:rPr lang="en-US" altLang="zh-CN" sz="1200" b="1" dirty="0"/>
              <a:t>MOV [2000H], [3000H]</a:t>
            </a:r>
          </a:p>
          <a:p>
            <a:pPr lvl="3" eaLnBrk="1" hangingPunct="1"/>
            <a:endParaRPr lang="en-US" altLang="zh-CN" sz="1200" b="1" dirty="0"/>
          </a:p>
          <a:p>
            <a:pPr lvl="2" eaLnBrk="1" hangingPunct="1"/>
            <a:r>
              <a:rPr lang="en-US" altLang="zh-CN" sz="1400" b="1" dirty="0"/>
              <a:t>RR</a:t>
            </a:r>
            <a:r>
              <a:rPr lang="zh-CN" altLang="en-US" sz="1400" b="1" dirty="0"/>
              <a:t>型指令执行速度最快，使用最多；</a:t>
            </a:r>
            <a:r>
              <a:rPr lang="en-US" altLang="zh-CN" sz="1400" b="1" dirty="0"/>
              <a:t>SS</a:t>
            </a:r>
            <a:r>
              <a:rPr lang="zh-CN" altLang="en-US" sz="1400" b="1" dirty="0"/>
              <a:t>型指令执行速度最慢，使用最少</a:t>
            </a:r>
            <a:endParaRPr lang="en-US" altLang="zh-CN" sz="1600" b="1" dirty="0"/>
          </a:p>
        </p:txBody>
      </p:sp>
    </p:spTree>
    <p:extLst>
      <p:ext uri="{BB962C8B-B14F-4D97-AF65-F5344CB8AC3E}">
        <p14:creationId xmlns:p14="http://schemas.microsoft.com/office/powerpoint/2010/main" val="471778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15D3AB1-EC57-6452-991B-6AC149ED8273}"/>
              </a:ext>
            </a:extLst>
          </p:cNvPr>
          <p:cNvPicPr>
            <a:picLocks noChangeAspect="1"/>
          </p:cNvPicPr>
          <p:nvPr/>
        </p:nvPicPr>
        <p:blipFill>
          <a:blip r:embed="rId2"/>
          <a:stretch>
            <a:fillRect/>
          </a:stretch>
        </p:blipFill>
        <p:spPr>
          <a:xfrm>
            <a:off x="1192951" y="0"/>
            <a:ext cx="6758098" cy="6858000"/>
          </a:xfrm>
          <a:prstGeom prst="rect">
            <a:avLst/>
          </a:prstGeom>
        </p:spPr>
      </p:pic>
      <p:sp>
        <p:nvSpPr>
          <p:cNvPr id="6" name="文本框 5">
            <a:extLst>
              <a:ext uri="{FF2B5EF4-FFF2-40B4-BE49-F238E27FC236}">
                <a16:creationId xmlns:a16="http://schemas.microsoft.com/office/drawing/2014/main" id="{BEB637DA-0DC3-1284-298C-40AF2D850D8E}"/>
              </a:ext>
            </a:extLst>
          </p:cNvPr>
          <p:cNvSpPr txBox="1"/>
          <p:nvPr/>
        </p:nvSpPr>
        <p:spPr>
          <a:xfrm>
            <a:off x="3851920" y="1124744"/>
            <a:ext cx="1701107" cy="369332"/>
          </a:xfrm>
          <a:prstGeom prst="rect">
            <a:avLst/>
          </a:prstGeom>
          <a:solidFill>
            <a:srgbClr val="FFFF00"/>
          </a:solidFill>
        </p:spPr>
        <p:txBody>
          <a:bodyPr wrap="none" rtlCol="0">
            <a:spAutoFit/>
          </a:bodyPr>
          <a:lstStyle/>
          <a:p>
            <a:r>
              <a:rPr lang="en-US" altLang="zh-CN" b="1" dirty="0"/>
              <a:t>2023</a:t>
            </a:r>
            <a:r>
              <a:rPr lang="zh-CN" altLang="en-US" b="1" dirty="0"/>
              <a:t>年</a:t>
            </a:r>
            <a:r>
              <a:rPr lang="en-US" altLang="zh-CN" b="1" dirty="0"/>
              <a:t>3</a:t>
            </a:r>
            <a:r>
              <a:rPr lang="zh-CN" altLang="en-US" b="1" dirty="0"/>
              <a:t>月</a:t>
            </a:r>
            <a:r>
              <a:rPr lang="en-US" altLang="zh-CN" b="1" dirty="0"/>
              <a:t>29</a:t>
            </a:r>
            <a:r>
              <a:rPr lang="zh-CN" altLang="en-US" b="1" dirty="0"/>
              <a:t>日</a:t>
            </a:r>
          </a:p>
        </p:txBody>
      </p:sp>
    </p:spTree>
    <p:extLst>
      <p:ext uri="{BB962C8B-B14F-4D97-AF65-F5344CB8AC3E}">
        <p14:creationId xmlns:p14="http://schemas.microsoft.com/office/powerpoint/2010/main" val="37066532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20432" y="152636"/>
            <a:ext cx="9088071" cy="6705364"/>
          </a:xfrm>
        </p:spPr>
        <p:txBody>
          <a:bodyPr/>
          <a:lstStyle/>
          <a:p>
            <a:pPr lvl="1" eaLnBrk="1" hangingPunct="1"/>
            <a:r>
              <a:rPr lang="en-US" altLang="zh-CN" sz="2400" b="1" dirty="0"/>
              <a:t>1</a:t>
            </a:r>
            <a:r>
              <a:rPr lang="zh-CN" altLang="en-US" sz="2400" b="1" dirty="0"/>
              <a:t>、</a:t>
            </a:r>
            <a:r>
              <a:rPr lang="en-US" altLang="zh-CN" sz="2400" b="1" dirty="0"/>
              <a:t>ARMv7</a:t>
            </a:r>
            <a:r>
              <a:rPr lang="zh-CN" altLang="en-US" sz="2400" b="1" dirty="0"/>
              <a:t>寄存器</a:t>
            </a:r>
            <a:endParaRPr lang="en-US" altLang="zh-CN" sz="2400" b="1" dirty="0"/>
          </a:p>
          <a:p>
            <a:pPr lvl="1" eaLnBrk="1" hangingPunct="1"/>
            <a:endParaRPr lang="en-US" altLang="zh-CN" sz="900" b="1" dirty="0"/>
          </a:p>
          <a:p>
            <a:pPr lvl="2" eaLnBrk="1" hangingPunct="1"/>
            <a:r>
              <a:rPr lang="zh-CN" altLang="en-US" sz="1800" b="1" dirty="0"/>
              <a:t>包括通用寄存器和程序状态寄存器</a:t>
            </a:r>
            <a:endParaRPr lang="en-US" altLang="zh-CN" sz="1800" b="1" dirty="0"/>
          </a:p>
          <a:p>
            <a:pPr lvl="3"/>
            <a:r>
              <a:rPr lang="zh-CN" altLang="en-US" sz="1600" b="1" dirty="0"/>
              <a:t>通用寄存器：</a:t>
            </a:r>
            <a:endParaRPr lang="en-US" altLang="zh-CN" sz="1600" b="1" dirty="0"/>
          </a:p>
          <a:p>
            <a:pPr lvl="4"/>
            <a:r>
              <a:rPr lang="zh-CN" altLang="en-US" sz="1200" b="1" dirty="0"/>
              <a:t>未备份寄存器：</a:t>
            </a:r>
            <a:r>
              <a:rPr lang="en-US" altLang="zh-CN" sz="1200" b="1" dirty="0">
                <a:solidFill>
                  <a:srgbClr val="FF0000"/>
                </a:solidFill>
              </a:rPr>
              <a:t>R0-R7</a:t>
            </a:r>
          </a:p>
          <a:p>
            <a:pPr lvl="4"/>
            <a:r>
              <a:rPr lang="zh-CN" altLang="en-US" sz="1200" b="1" dirty="0"/>
              <a:t>备份寄存器（影子寄存器）：</a:t>
            </a:r>
            <a:r>
              <a:rPr lang="en-US" altLang="zh-CN" sz="1200" b="1" dirty="0">
                <a:solidFill>
                  <a:srgbClr val="FF0000"/>
                </a:solidFill>
              </a:rPr>
              <a:t>R8-R14</a:t>
            </a:r>
            <a:r>
              <a:rPr lang="zh-CN" altLang="en-US" sz="1200" b="1" dirty="0"/>
              <a:t>（</a:t>
            </a:r>
            <a:r>
              <a:rPr lang="en-US" altLang="zh-CN" sz="1200" b="1" dirty="0"/>
              <a:t>R13</a:t>
            </a:r>
            <a:r>
              <a:rPr lang="zh-CN" altLang="en-US" sz="1200" b="1" dirty="0"/>
              <a:t>：</a:t>
            </a:r>
            <a:r>
              <a:rPr lang="en-US" altLang="zh-CN" sz="1200" b="1" dirty="0">
                <a:solidFill>
                  <a:srgbClr val="FF0000"/>
                </a:solidFill>
              </a:rPr>
              <a:t>SP</a:t>
            </a:r>
            <a:r>
              <a:rPr lang="zh-CN" altLang="en-US" sz="1200" b="1" dirty="0"/>
              <a:t>，堆栈指针；</a:t>
            </a:r>
            <a:r>
              <a:rPr lang="en-US" altLang="zh-CN" sz="1200" b="1" dirty="0"/>
              <a:t>R14</a:t>
            </a:r>
            <a:r>
              <a:rPr lang="zh-CN" altLang="en-US" sz="1200" b="1" dirty="0"/>
              <a:t>：</a:t>
            </a:r>
            <a:r>
              <a:rPr lang="en-US" altLang="zh-CN" sz="1200" b="1" dirty="0">
                <a:solidFill>
                  <a:srgbClr val="FF0000"/>
                </a:solidFill>
              </a:rPr>
              <a:t>LR</a:t>
            </a:r>
            <a:r>
              <a:rPr lang="zh-CN" altLang="en-US" sz="1200" b="1" dirty="0"/>
              <a:t>，链接寄存器）</a:t>
            </a:r>
            <a:endParaRPr lang="en-US" altLang="zh-CN" sz="1200" b="1" dirty="0"/>
          </a:p>
          <a:p>
            <a:pPr lvl="4"/>
            <a:r>
              <a:rPr lang="zh-CN" altLang="en-US" sz="1200" b="1" dirty="0"/>
              <a:t>程序计数器</a:t>
            </a:r>
            <a:r>
              <a:rPr lang="en-US" altLang="zh-CN" sz="1200" b="1" dirty="0">
                <a:solidFill>
                  <a:srgbClr val="FF0000"/>
                </a:solidFill>
              </a:rPr>
              <a:t>PC</a:t>
            </a:r>
            <a:r>
              <a:rPr lang="zh-CN" altLang="en-US" sz="1200" b="1" dirty="0"/>
              <a:t>：</a:t>
            </a:r>
            <a:r>
              <a:rPr lang="en-US" altLang="zh-CN" sz="1200" b="1" dirty="0">
                <a:solidFill>
                  <a:srgbClr val="FF0000"/>
                </a:solidFill>
              </a:rPr>
              <a:t>R15</a:t>
            </a:r>
          </a:p>
          <a:p>
            <a:pPr lvl="3"/>
            <a:endParaRPr lang="en-US" altLang="zh-CN" sz="900" b="1" dirty="0"/>
          </a:p>
          <a:p>
            <a:pPr lvl="3"/>
            <a:r>
              <a:rPr lang="zh-CN" altLang="en-US" sz="1600" b="1" dirty="0"/>
              <a:t>程序状态寄存器：</a:t>
            </a:r>
            <a:endParaRPr lang="en-US" altLang="zh-CN" sz="1600" b="1" dirty="0"/>
          </a:p>
          <a:p>
            <a:pPr lvl="4"/>
            <a:r>
              <a:rPr lang="en-US" altLang="zh-CN" sz="1200" b="1" dirty="0">
                <a:solidFill>
                  <a:srgbClr val="FF0000"/>
                </a:solidFill>
              </a:rPr>
              <a:t>CPSR</a:t>
            </a:r>
            <a:r>
              <a:rPr lang="zh-CN" altLang="en-US" sz="1200" b="1" dirty="0"/>
              <a:t>：当前程序状态寄存器</a:t>
            </a:r>
            <a:endParaRPr lang="en-US" altLang="zh-CN" sz="1200" b="1" dirty="0"/>
          </a:p>
          <a:p>
            <a:pPr lvl="4"/>
            <a:r>
              <a:rPr lang="en-US" altLang="zh-CN" sz="1200" b="1" dirty="0">
                <a:solidFill>
                  <a:srgbClr val="FF0000"/>
                </a:solidFill>
              </a:rPr>
              <a:t>SPSR</a:t>
            </a:r>
            <a:r>
              <a:rPr lang="zh-CN" altLang="en-US" sz="1200" b="1" dirty="0"/>
              <a:t>：备份程序状态寄存器</a:t>
            </a:r>
            <a:endParaRPr lang="en-US" altLang="zh-CN" sz="1200" b="1" dirty="0"/>
          </a:p>
          <a:p>
            <a:pPr lvl="3"/>
            <a:endParaRPr lang="en-US" altLang="zh-CN" sz="900" b="1" dirty="0"/>
          </a:p>
          <a:p>
            <a:pPr lvl="2"/>
            <a:r>
              <a:rPr lang="en-US" altLang="zh-CN" sz="1800" b="1" dirty="0"/>
              <a:t>ARMv7</a:t>
            </a:r>
            <a:r>
              <a:rPr lang="zh-CN" altLang="en-US" sz="1800" b="1" dirty="0"/>
              <a:t>支持</a:t>
            </a:r>
            <a:r>
              <a:rPr lang="en-US" altLang="zh-CN" sz="1800" b="1" dirty="0"/>
              <a:t>9</a:t>
            </a:r>
            <a:r>
              <a:rPr lang="zh-CN" altLang="en-US" sz="1800" b="1" dirty="0"/>
              <a:t>种工作模式：</a:t>
            </a:r>
            <a:endParaRPr lang="en-US" altLang="zh-CN" sz="1800" b="1" dirty="0"/>
          </a:p>
          <a:p>
            <a:pPr lvl="3">
              <a:buFont typeface="+mj-ea"/>
              <a:buAutoNum type="circleNumDbPlain"/>
            </a:pPr>
            <a:r>
              <a:rPr lang="en-US" altLang="zh-CN" sz="900" b="1" dirty="0"/>
              <a:t>User</a:t>
            </a:r>
            <a:r>
              <a:rPr lang="zh-CN" altLang="en-US" sz="900" b="1" dirty="0"/>
              <a:t>：用户进程运行在 </a:t>
            </a:r>
            <a:r>
              <a:rPr lang="en-US" altLang="zh-CN" sz="900" b="1" dirty="0"/>
              <a:t>User </a:t>
            </a:r>
            <a:r>
              <a:rPr lang="zh-CN" altLang="en-US" sz="900" b="1" dirty="0"/>
              <a:t>模式下，拥有受限的系统访问权限</a:t>
            </a:r>
          </a:p>
          <a:p>
            <a:pPr lvl="3">
              <a:buFont typeface="+mj-ea"/>
              <a:buAutoNum type="circleNumDbPlain"/>
            </a:pPr>
            <a:r>
              <a:rPr lang="en-US" altLang="zh-CN" sz="900" b="1" dirty="0"/>
              <a:t>System</a:t>
            </a:r>
            <a:r>
              <a:rPr lang="zh-CN" altLang="en-US" sz="900" b="1" dirty="0"/>
              <a:t>（</a:t>
            </a:r>
            <a:r>
              <a:rPr lang="en-US" altLang="zh-CN" sz="900" b="1" dirty="0"/>
              <a:t>Sys</a:t>
            </a:r>
            <a:r>
              <a:rPr lang="zh-CN" altLang="en-US" sz="900" b="1" dirty="0"/>
              <a:t>）：系统模式，这个模式下将与用户模式共享寄存器视图</a:t>
            </a:r>
            <a:endParaRPr lang="en-US" altLang="zh-CN" sz="900" b="1" dirty="0"/>
          </a:p>
          <a:p>
            <a:pPr lvl="3">
              <a:buFont typeface="+mj-ea"/>
              <a:buAutoNum type="circleNumDbPlain"/>
            </a:pPr>
            <a:r>
              <a:rPr lang="en-US" altLang="zh-CN" sz="900" b="1" dirty="0"/>
              <a:t>FIQ</a:t>
            </a:r>
            <a:r>
              <a:rPr lang="zh-CN" altLang="en-US" sz="900" b="1" dirty="0"/>
              <a:t>：快中断异常处理模式，相对于中断而言，快中断拥有更高的响应等级、更低延迟。</a:t>
            </a:r>
          </a:p>
          <a:p>
            <a:pPr lvl="3">
              <a:buFont typeface="+mj-ea"/>
              <a:buAutoNum type="circleNumDbPlain"/>
            </a:pPr>
            <a:r>
              <a:rPr lang="en-US" altLang="zh-CN" sz="900" b="1" dirty="0"/>
              <a:t>IRQ</a:t>
            </a:r>
            <a:r>
              <a:rPr lang="zh-CN" altLang="en-US" sz="900" b="1" dirty="0"/>
              <a:t>：中断异常处理模式</a:t>
            </a:r>
          </a:p>
          <a:p>
            <a:pPr lvl="3">
              <a:buFont typeface="+mj-ea"/>
              <a:buAutoNum type="circleNumDbPlain"/>
            </a:pPr>
            <a:r>
              <a:rPr lang="en-US" altLang="zh-CN" sz="900" b="1" dirty="0"/>
              <a:t>Abort</a:t>
            </a:r>
            <a:r>
              <a:rPr lang="zh-CN" altLang="en-US" sz="900" b="1" dirty="0"/>
              <a:t>（</a:t>
            </a:r>
            <a:r>
              <a:rPr lang="en-US" altLang="zh-CN" sz="900" b="1" dirty="0"/>
              <a:t>ABT</a:t>
            </a:r>
            <a:r>
              <a:rPr lang="zh-CN" altLang="en-US" sz="900" b="1" dirty="0"/>
              <a:t>）：内存访问异常处理模式，常见的 </a:t>
            </a:r>
            <a:r>
              <a:rPr lang="en-US" altLang="zh-CN" sz="900" b="1" dirty="0"/>
              <a:t>MMU fault </a:t>
            </a:r>
            <a:r>
              <a:rPr lang="zh-CN" altLang="en-US" sz="900" b="1" dirty="0"/>
              <a:t>就会跳转到该模式下进行相应的处理</a:t>
            </a:r>
            <a:endParaRPr lang="en-US" altLang="zh-CN" sz="900" b="1" dirty="0"/>
          </a:p>
          <a:p>
            <a:pPr lvl="3">
              <a:buFont typeface="+mj-ea"/>
              <a:buAutoNum type="circleNumDbPlain"/>
            </a:pPr>
            <a:r>
              <a:rPr lang="en-US" altLang="zh-CN" sz="900" b="1" dirty="0"/>
              <a:t>Supervisor</a:t>
            </a:r>
            <a:r>
              <a:rPr lang="zh-CN" altLang="en-US" sz="900" b="1" dirty="0"/>
              <a:t>（</a:t>
            </a:r>
            <a:r>
              <a:rPr lang="en-US" altLang="zh-CN" sz="900" b="1" dirty="0"/>
              <a:t>SVC</a:t>
            </a:r>
            <a:r>
              <a:rPr lang="zh-CN" altLang="en-US" sz="900" b="1" dirty="0"/>
              <a:t>）：内核通常运行在该模式下，在系统复位的时候或者应用程序调用 </a:t>
            </a:r>
            <a:r>
              <a:rPr lang="en-US" altLang="zh-CN" sz="900" b="1" dirty="0"/>
              <a:t>svc </a:t>
            </a:r>
            <a:r>
              <a:rPr lang="zh-CN" altLang="en-US" sz="900" b="1" dirty="0"/>
              <a:t>指令的时候将会进入到当前模式下，系统调用就是通过 </a:t>
            </a:r>
            <a:r>
              <a:rPr lang="en-US" altLang="zh-CN" sz="900" b="1" dirty="0"/>
              <a:t>svc </a:t>
            </a:r>
            <a:r>
              <a:rPr lang="zh-CN" altLang="en-US" sz="900" b="1" dirty="0"/>
              <a:t>指令完成</a:t>
            </a:r>
          </a:p>
          <a:p>
            <a:pPr lvl="3">
              <a:buFont typeface="+mj-ea"/>
              <a:buAutoNum type="circleNumDbPlain"/>
            </a:pPr>
            <a:r>
              <a:rPr lang="en-US" altLang="zh-CN" sz="900" b="1" dirty="0"/>
              <a:t>Undefined</a:t>
            </a:r>
            <a:r>
              <a:rPr lang="zh-CN" altLang="en-US" sz="900" b="1" dirty="0"/>
              <a:t>（</a:t>
            </a:r>
            <a:r>
              <a:rPr lang="en-US" altLang="zh-CN" sz="900" b="1" dirty="0"/>
              <a:t>UND</a:t>
            </a:r>
            <a:r>
              <a:rPr lang="zh-CN" altLang="en-US" sz="900" b="1" dirty="0"/>
              <a:t>）：当执行未定义的指令时，触发硬件异常，硬件上自动跳转到该模式下</a:t>
            </a:r>
          </a:p>
          <a:p>
            <a:pPr lvl="3">
              <a:buFont typeface="+mj-ea"/>
              <a:buAutoNum type="circleNumDbPlain"/>
            </a:pPr>
            <a:r>
              <a:rPr lang="en-US" altLang="zh-CN" sz="900" b="1" dirty="0"/>
              <a:t>Monitor</a:t>
            </a:r>
            <a:r>
              <a:rPr lang="zh-CN" altLang="en-US" sz="900" b="1" dirty="0"/>
              <a:t>（</a:t>
            </a:r>
            <a:r>
              <a:rPr lang="en-US" altLang="zh-CN" sz="900" b="1" dirty="0"/>
              <a:t>MON</a:t>
            </a:r>
            <a:r>
              <a:rPr lang="zh-CN" altLang="en-US" sz="900" b="1" dirty="0"/>
              <a:t>）：针对安全扩展，在该模式下执行 </a:t>
            </a:r>
            <a:r>
              <a:rPr lang="en-US" altLang="zh-CN" sz="900" b="1" dirty="0"/>
              <a:t>secure </a:t>
            </a:r>
            <a:r>
              <a:rPr lang="zh-CN" altLang="en-US" sz="900" b="1" dirty="0"/>
              <a:t>和 </a:t>
            </a:r>
            <a:r>
              <a:rPr lang="en-US" altLang="zh-CN" sz="900" b="1" dirty="0"/>
              <a:t>non-secure </a:t>
            </a:r>
            <a:r>
              <a:rPr lang="zh-CN" altLang="en-US" sz="900" b="1" dirty="0"/>
              <a:t>处理器状态的切换</a:t>
            </a:r>
          </a:p>
          <a:p>
            <a:pPr lvl="3">
              <a:buFont typeface="+mj-ea"/>
              <a:buAutoNum type="circleNumDbPlain"/>
            </a:pPr>
            <a:r>
              <a:rPr lang="en-US" altLang="zh-CN" sz="900" b="1" dirty="0"/>
              <a:t>Hypervisor</a:t>
            </a:r>
            <a:r>
              <a:rPr lang="zh-CN" altLang="en-US" sz="900" b="1" dirty="0"/>
              <a:t>（</a:t>
            </a:r>
            <a:r>
              <a:rPr lang="en-US" altLang="zh-CN" sz="900" b="1" dirty="0"/>
              <a:t>HYP</a:t>
            </a:r>
            <a:r>
              <a:rPr lang="zh-CN" altLang="en-US" sz="900" b="1" dirty="0"/>
              <a:t>）：针对虚拟化扩展</a:t>
            </a:r>
            <a:endParaRPr lang="en-US" altLang="zh-CN" sz="900" b="1" dirty="0"/>
          </a:p>
          <a:p>
            <a:pPr lvl="3"/>
            <a:endParaRPr lang="en-US" altLang="zh-CN" sz="900" b="1" dirty="0"/>
          </a:p>
          <a:p>
            <a:pPr lvl="2"/>
            <a:r>
              <a:rPr lang="zh-CN" altLang="en-US" sz="1800" b="1" dirty="0"/>
              <a:t>用户态和内核态：</a:t>
            </a:r>
            <a:endParaRPr lang="en-US" altLang="zh-CN" sz="1800" b="1" dirty="0"/>
          </a:p>
          <a:p>
            <a:pPr lvl="3"/>
            <a:r>
              <a:rPr lang="zh-CN" altLang="en-US" sz="1200" b="1" dirty="0"/>
              <a:t>用户态的工作模式：</a:t>
            </a:r>
            <a:r>
              <a:rPr lang="en-US" altLang="zh-CN" sz="1200" b="1" dirty="0"/>
              <a:t>User</a:t>
            </a:r>
            <a:r>
              <a:rPr lang="zh-CN" altLang="en-US" sz="1200" b="1" dirty="0"/>
              <a:t>；</a:t>
            </a:r>
            <a:endParaRPr lang="en-US" altLang="zh-CN" sz="1200" b="1" dirty="0"/>
          </a:p>
          <a:p>
            <a:pPr lvl="3"/>
            <a:r>
              <a:rPr lang="zh-CN" altLang="en-US" sz="1200" b="1" dirty="0"/>
              <a:t>内核态（核态）的工作模式：</a:t>
            </a:r>
            <a:r>
              <a:rPr lang="en-US" altLang="zh-CN" sz="1200" b="1" dirty="0"/>
              <a:t>Sys</a:t>
            </a:r>
            <a:r>
              <a:rPr lang="zh-CN" altLang="en-US" sz="1200" b="1" dirty="0"/>
              <a:t>、</a:t>
            </a:r>
            <a:r>
              <a:rPr lang="en-US" altLang="zh-CN" sz="1200" b="1" dirty="0"/>
              <a:t>FIQ</a:t>
            </a:r>
            <a:r>
              <a:rPr lang="zh-CN" altLang="en-US" sz="1200" b="1" dirty="0"/>
              <a:t>、</a:t>
            </a:r>
            <a:r>
              <a:rPr lang="en-US" altLang="zh-CN" sz="1200" b="1" dirty="0"/>
              <a:t>IRQ</a:t>
            </a:r>
            <a:r>
              <a:rPr lang="zh-CN" altLang="en-US" sz="1200" b="1" dirty="0"/>
              <a:t>、</a:t>
            </a:r>
            <a:r>
              <a:rPr lang="en-US" altLang="zh-CN" sz="1200" b="1" dirty="0"/>
              <a:t>ABT</a:t>
            </a:r>
            <a:r>
              <a:rPr lang="zh-CN" altLang="en-US" sz="1200" b="1" dirty="0"/>
              <a:t>、</a:t>
            </a:r>
            <a:r>
              <a:rPr lang="en-US" altLang="zh-CN" sz="1200" b="1" dirty="0"/>
              <a:t>SVC</a:t>
            </a:r>
            <a:r>
              <a:rPr lang="zh-CN" altLang="en-US" sz="1200" b="1" dirty="0"/>
              <a:t>、</a:t>
            </a:r>
            <a:r>
              <a:rPr lang="en-US" altLang="zh-CN" sz="1200" b="1" dirty="0"/>
              <a:t>UND</a:t>
            </a:r>
            <a:r>
              <a:rPr lang="zh-CN" altLang="en-US" sz="1200" b="1" dirty="0"/>
              <a:t>、</a:t>
            </a:r>
            <a:r>
              <a:rPr lang="en-US" altLang="zh-CN" sz="1200" b="1" dirty="0"/>
              <a:t>MON</a:t>
            </a:r>
            <a:r>
              <a:rPr lang="zh-CN" altLang="en-US" sz="1200" b="1" dirty="0"/>
              <a:t>、</a:t>
            </a:r>
            <a:r>
              <a:rPr lang="en-US" altLang="zh-CN" sz="1200" b="1" dirty="0"/>
              <a:t>HYP</a:t>
            </a:r>
            <a:endParaRPr lang="en-US" altLang="zh-CN" sz="1400" b="1" dirty="0"/>
          </a:p>
          <a:p>
            <a:pPr lvl="3"/>
            <a:endParaRPr lang="en-US" altLang="zh-CN" sz="900" b="1" dirty="0"/>
          </a:p>
          <a:p>
            <a:pPr lvl="2"/>
            <a:r>
              <a:rPr lang="zh-CN" altLang="en-US" sz="1800" b="1" dirty="0"/>
              <a:t>寄存器数量：</a:t>
            </a:r>
            <a:endParaRPr lang="en-US" altLang="zh-CN" sz="1800" b="1" dirty="0"/>
          </a:p>
          <a:p>
            <a:pPr lvl="3"/>
            <a:r>
              <a:rPr lang="zh-CN" altLang="en-US" sz="1200" b="1" dirty="0"/>
              <a:t>通用寄存器：</a:t>
            </a:r>
            <a:r>
              <a:rPr lang="en-US" altLang="zh-CN" sz="1200" b="1" dirty="0"/>
              <a:t>9</a:t>
            </a:r>
            <a:r>
              <a:rPr lang="zh-CN" altLang="en-US" sz="1200" b="1" dirty="0"/>
              <a:t>种工作模式共</a:t>
            </a:r>
            <a:r>
              <a:rPr lang="en-US" altLang="zh-CN" sz="1200" b="1" dirty="0"/>
              <a:t>34</a:t>
            </a:r>
            <a:r>
              <a:rPr lang="zh-CN" altLang="en-US" sz="1200" b="1" dirty="0"/>
              <a:t>个</a:t>
            </a:r>
            <a:endParaRPr lang="en-US" altLang="zh-CN" sz="1200" b="1" dirty="0"/>
          </a:p>
          <a:p>
            <a:pPr lvl="3"/>
            <a:r>
              <a:rPr lang="zh-CN" altLang="en-US" sz="1200" b="1" dirty="0"/>
              <a:t>程序状态寄存器：</a:t>
            </a:r>
            <a:r>
              <a:rPr lang="en-US" altLang="zh-CN" sz="1200" b="1" dirty="0"/>
              <a:t>9</a:t>
            </a:r>
            <a:r>
              <a:rPr lang="zh-CN" altLang="en-US" sz="1200" b="1" dirty="0"/>
              <a:t>种工作模式共</a:t>
            </a:r>
            <a:r>
              <a:rPr lang="en-US" altLang="zh-CN" sz="1200" b="1" dirty="0"/>
              <a:t>8</a:t>
            </a:r>
            <a:r>
              <a:rPr lang="zh-CN" altLang="en-US" sz="1200" b="1" dirty="0"/>
              <a:t>个</a:t>
            </a:r>
            <a:endParaRPr lang="en-US" altLang="zh-CN" sz="1200" b="1" dirty="0"/>
          </a:p>
        </p:txBody>
      </p:sp>
      <p:sp>
        <p:nvSpPr>
          <p:cNvPr id="5" name="矩形 4">
            <a:extLst>
              <a:ext uri="{FF2B5EF4-FFF2-40B4-BE49-F238E27FC236}">
                <a16:creationId xmlns:a16="http://schemas.microsoft.com/office/drawing/2014/main" id="{3E3FA608-3D4F-FA34-0FCD-4ABCC69EAFA2}"/>
              </a:ext>
            </a:extLst>
          </p:cNvPr>
          <p:cNvSpPr/>
          <p:nvPr/>
        </p:nvSpPr>
        <p:spPr>
          <a:xfrm>
            <a:off x="4788024" y="2132856"/>
            <a:ext cx="3995936" cy="430887"/>
          </a:xfrm>
          <a:prstGeom prst="rect">
            <a:avLst/>
          </a:prstGeom>
          <a:solidFill>
            <a:srgbClr val="FFFF00"/>
          </a:solidFill>
        </p:spPr>
        <p:txBody>
          <a:bodyPr wrap="square">
            <a:spAutoFit/>
          </a:bodyPr>
          <a:lstStyle/>
          <a:p>
            <a:r>
              <a:rPr lang="zh-CN" altLang="en-US" sz="1100" b="1" dirty="0"/>
              <a:t>CPSR：Current Program Status Register，当前程序状态寄存器</a:t>
            </a:r>
          </a:p>
          <a:p>
            <a:r>
              <a:rPr lang="zh-CN" altLang="en-US" sz="1100" b="1" dirty="0"/>
              <a:t>SPSR：Saved Program Status Register，备份程序状态寄存器</a:t>
            </a:r>
          </a:p>
        </p:txBody>
      </p:sp>
    </p:spTree>
    <p:extLst>
      <p:ext uri="{BB962C8B-B14F-4D97-AF65-F5344CB8AC3E}">
        <p14:creationId xmlns:p14="http://schemas.microsoft.com/office/powerpoint/2010/main" val="3408425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DC793D-2F83-F91C-A4DE-1D26FA4DC735}"/>
              </a:ext>
            </a:extLst>
          </p:cNvPr>
          <p:cNvSpPr txBox="1"/>
          <p:nvPr/>
        </p:nvSpPr>
        <p:spPr>
          <a:xfrm>
            <a:off x="2267744" y="522210"/>
            <a:ext cx="3908442" cy="338554"/>
          </a:xfrm>
          <a:prstGeom prst="rect">
            <a:avLst/>
          </a:prstGeom>
          <a:solidFill>
            <a:srgbClr val="FFFF00"/>
          </a:solidFill>
        </p:spPr>
        <p:txBody>
          <a:bodyPr wrap="none" rtlCol="0">
            <a:spAutoFit/>
          </a:bodyPr>
          <a:lstStyle/>
          <a:p>
            <a:r>
              <a:rPr lang="en-US" altLang="zh-CN" sz="1600" b="1" dirty="0"/>
              <a:t>ARMv7</a:t>
            </a:r>
            <a:r>
              <a:rPr lang="zh-CN" altLang="en-US" sz="1600" b="1" dirty="0"/>
              <a:t>处理器不同模式下的可访问寄存器</a:t>
            </a:r>
          </a:p>
        </p:txBody>
      </p:sp>
      <p:grpSp>
        <p:nvGrpSpPr>
          <p:cNvPr id="13" name="组合 12">
            <a:extLst>
              <a:ext uri="{FF2B5EF4-FFF2-40B4-BE49-F238E27FC236}">
                <a16:creationId xmlns:a16="http://schemas.microsoft.com/office/drawing/2014/main" id="{61E268FF-CFFE-323F-1651-69967B3FE7CF}"/>
              </a:ext>
            </a:extLst>
          </p:cNvPr>
          <p:cNvGrpSpPr/>
          <p:nvPr/>
        </p:nvGrpSpPr>
        <p:grpSpPr>
          <a:xfrm>
            <a:off x="899592" y="1412776"/>
            <a:ext cx="7488832" cy="4900910"/>
            <a:chOff x="1043608" y="688330"/>
            <a:chExt cx="7488832" cy="4900910"/>
          </a:xfrm>
        </p:grpSpPr>
        <p:grpSp>
          <p:nvGrpSpPr>
            <p:cNvPr id="10" name="组合 9">
              <a:extLst>
                <a:ext uri="{FF2B5EF4-FFF2-40B4-BE49-F238E27FC236}">
                  <a16:creationId xmlns:a16="http://schemas.microsoft.com/office/drawing/2014/main" id="{C5A6A1A0-1CAD-F1EC-3C83-24751E9CFECF}"/>
                </a:ext>
              </a:extLst>
            </p:cNvPr>
            <p:cNvGrpSpPr/>
            <p:nvPr/>
          </p:nvGrpSpPr>
          <p:grpSpPr>
            <a:xfrm>
              <a:off x="1043608" y="688330"/>
              <a:ext cx="6264696" cy="4900910"/>
              <a:chOff x="1259632" y="688330"/>
              <a:chExt cx="6264696" cy="4900910"/>
            </a:xfrm>
          </p:grpSpPr>
          <p:grpSp>
            <p:nvGrpSpPr>
              <p:cNvPr id="4" name="组合 3">
                <a:extLst>
                  <a:ext uri="{FF2B5EF4-FFF2-40B4-BE49-F238E27FC236}">
                    <a16:creationId xmlns:a16="http://schemas.microsoft.com/office/drawing/2014/main" id="{6A1B26AD-078F-8932-0CE4-E08C62454DA2}"/>
                  </a:ext>
                </a:extLst>
              </p:cNvPr>
              <p:cNvGrpSpPr/>
              <p:nvPr/>
            </p:nvGrpSpPr>
            <p:grpSpPr>
              <a:xfrm>
                <a:off x="1259632" y="688330"/>
                <a:ext cx="6192688" cy="4900910"/>
                <a:chOff x="6480364" y="2658351"/>
                <a:chExt cx="5463986" cy="3834524"/>
              </a:xfrm>
            </p:grpSpPr>
            <p:pic>
              <p:nvPicPr>
                <p:cNvPr id="5" name="图片 4">
                  <a:extLst>
                    <a:ext uri="{FF2B5EF4-FFF2-40B4-BE49-F238E27FC236}">
                      <a16:creationId xmlns:a16="http://schemas.microsoft.com/office/drawing/2014/main" id="{D3625DA6-0C5F-1198-A6BA-51091023FCB0}"/>
                    </a:ext>
                  </a:extLst>
                </p:cNvPr>
                <p:cNvPicPr>
                  <a:picLocks noChangeAspect="1"/>
                </p:cNvPicPr>
                <p:nvPr/>
              </p:nvPicPr>
              <p:blipFill>
                <a:blip r:embed="rId2"/>
                <a:stretch>
                  <a:fillRect/>
                </a:stretch>
              </p:blipFill>
              <p:spPr>
                <a:xfrm>
                  <a:off x="6480364" y="2658351"/>
                  <a:ext cx="5463986" cy="3834524"/>
                </a:xfrm>
                <a:prstGeom prst="rect">
                  <a:avLst/>
                </a:prstGeom>
              </p:spPr>
            </p:pic>
            <p:pic>
              <p:nvPicPr>
                <p:cNvPr id="6" name="图片 5">
                  <a:extLst>
                    <a:ext uri="{FF2B5EF4-FFF2-40B4-BE49-F238E27FC236}">
                      <a16:creationId xmlns:a16="http://schemas.microsoft.com/office/drawing/2014/main" id="{7561C8C8-0A07-0CC5-36F2-3F4929FE324F}"/>
                    </a:ext>
                  </a:extLst>
                </p:cNvPr>
                <p:cNvPicPr>
                  <a:picLocks noChangeAspect="1"/>
                </p:cNvPicPr>
                <p:nvPr/>
              </p:nvPicPr>
              <p:blipFill>
                <a:blip r:embed="rId3"/>
                <a:stretch>
                  <a:fillRect/>
                </a:stretch>
              </p:blipFill>
              <p:spPr>
                <a:xfrm>
                  <a:off x="11328399" y="5165874"/>
                  <a:ext cx="546027" cy="153880"/>
                </a:xfrm>
                <a:prstGeom prst="rect">
                  <a:avLst/>
                </a:prstGeom>
              </p:spPr>
            </p:pic>
          </p:grpSp>
          <p:sp>
            <p:nvSpPr>
              <p:cNvPr id="8" name="矩形 7">
                <a:extLst>
                  <a:ext uri="{FF2B5EF4-FFF2-40B4-BE49-F238E27FC236}">
                    <a16:creationId xmlns:a16="http://schemas.microsoft.com/office/drawing/2014/main" id="{C769EDB5-3E1A-D4C3-BC11-3647113716A5}"/>
                  </a:ext>
                </a:extLst>
              </p:cNvPr>
              <p:cNvSpPr/>
              <p:nvPr/>
            </p:nvSpPr>
            <p:spPr>
              <a:xfrm>
                <a:off x="1259632" y="688330"/>
                <a:ext cx="6264696" cy="36872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04634A7-78D2-BCD1-9D6D-D5F3F5573F04}"/>
                  </a:ext>
                </a:extLst>
              </p:cNvPr>
              <p:cNvSpPr/>
              <p:nvPr/>
            </p:nvSpPr>
            <p:spPr>
              <a:xfrm>
                <a:off x="1259632" y="4477590"/>
                <a:ext cx="6264696" cy="5355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A3768294-B5EA-67AB-5564-43249C1A3C77}"/>
                </a:ext>
              </a:extLst>
            </p:cNvPr>
            <p:cNvSpPr txBox="1"/>
            <p:nvPr/>
          </p:nvSpPr>
          <p:spPr>
            <a:xfrm>
              <a:off x="7524328" y="2132856"/>
              <a:ext cx="936104" cy="461665"/>
            </a:xfrm>
            <a:prstGeom prst="rect">
              <a:avLst/>
            </a:prstGeom>
            <a:solidFill>
              <a:srgbClr val="FFFF00"/>
            </a:solidFill>
          </p:spPr>
          <p:txBody>
            <a:bodyPr wrap="square" rtlCol="0">
              <a:spAutoFit/>
            </a:bodyPr>
            <a:lstStyle/>
            <a:p>
              <a:r>
                <a:rPr lang="zh-CN" altLang="en-US" sz="1200" b="1" dirty="0"/>
                <a:t>共</a:t>
              </a:r>
              <a:r>
                <a:rPr lang="en-US" altLang="zh-CN" sz="1200" b="1" dirty="0"/>
                <a:t>34</a:t>
              </a:r>
              <a:r>
                <a:rPr lang="zh-CN" altLang="en-US" sz="1200" b="1" dirty="0"/>
                <a:t>个通用寄存器</a:t>
              </a:r>
            </a:p>
          </p:txBody>
        </p:sp>
        <p:sp>
          <p:nvSpPr>
            <p:cNvPr id="12" name="文本框 11">
              <a:extLst>
                <a:ext uri="{FF2B5EF4-FFF2-40B4-BE49-F238E27FC236}">
                  <a16:creationId xmlns:a16="http://schemas.microsoft.com/office/drawing/2014/main" id="{D49162B8-7B26-F83E-4A38-D13D66312756}"/>
                </a:ext>
              </a:extLst>
            </p:cNvPr>
            <p:cNvSpPr txBox="1"/>
            <p:nvPr/>
          </p:nvSpPr>
          <p:spPr>
            <a:xfrm>
              <a:off x="7524328" y="4509120"/>
              <a:ext cx="1008112" cy="461665"/>
            </a:xfrm>
            <a:prstGeom prst="rect">
              <a:avLst/>
            </a:prstGeom>
            <a:solidFill>
              <a:srgbClr val="FFFF00"/>
            </a:solidFill>
          </p:spPr>
          <p:txBody>
            <a:bodyPr wrap="square" rtlCol="0">
              <a:spAutoFit/>
            </a:bodyPr>
            <a:lstStyle/>
            <a:p>
              <a:r>
                <a:rPr lang="zh-CN" altLang="en-US" sz="1200" b="1" dirty="0"/>
                <a:t>共</a:t>
              </a:r>
              <a:r>
                <a:rPr lang="en-US" altLang="zh-CN" sz="1200" b="1" dirty="0"/>
                <a:t>8</a:t>
              </a:r>
              <a:r>
                <a:rPr lang="zh-CN" altLang="en-US" sz="1200" b="1" dirty="0"/>
                <a:t>个程序状态寄存器</a:t>
              </a:r>
            </a:p>
          </p:txBody>
        </p:sp>
      </p:grpSp>
    </p:spTree>
    <p:extLst>
      <p:ext uri="{BB962C8B-B14F-4D97-AF65-F5344CB8AC3E}">
        <p14:creationId xmlns:p14="http://schemas.microsoft.com/office/powerpoint/2010/main" val="2486353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88640"/>
            <a:ext cx="8229600" cy="5966123"/>
          </a:xfrm>
        </p:spPr>
        <p:txBody>
          <a:bodyPr/>
          <a:lstStyle/>
          <a:p>
            <a:pPr lvl="1" eaLnBrk="1" hangingPunct="1"/>
            <a:r>
              <a:rPr lang="en-US" altLang="zh-CN" sz="2000" b="1" dirty="0"/>
              <a:t>2</a:t>
            </a:r>
            <a:r>
              <a:rPr lang="zh-CN" altLang="en-US" sz="2000" b="1" dirty="0"/>
              <a:t>、</a:t>
            </a:r>
            <a:r>
              <a:rPr lang="en-US" altLang="zh-CN" sz="2000" b="1" dirty="0"/>
              <a:t>ARMv7</a:t>
            </a:r>
            <a:r>
              <a:rPr lang="zh-CN" altLang="en-US" sz="2000" b="1" dirty="0"/>
              <a:t>指令格式</a:t>
            </a:r>
            <a:endParaRPr lang="en-US" altLang="zh-CN" sz="2000" b="1" dirty="0"/>
          </a:p>
          <a:p>
            <a:pPr lvl="2"/>
            <a:endParaRPr lang="en-US" altLang="zh-CN" sz="1600" b="1" dirty="0"/>
          </a:p>
          <a:p>
            <a:pPr lvl="2"/>
            <a:r>
              <a:rPr lang="zh-CN" altLang="en-US" sz="1600" b="1" dirty="0"/>
              <a:t>指令格式：</a:t>
            </a:r>
            <a:r>
              <a:rPr lang="en-US" altLang="zh-CN" sz="1600" b="1" dirty="0"/>
              <a:t>&lt;opcode&gt; {&lt;</a:t>
            </a:r>
            <a:r>
              <a:rPr lang="en-US" altLang="zh-CN" sz="1600" b="1" dirty="0" err="1"/>
              <a:t>cond</a:t>
            </a:r>
            <a:r>
              <a:rPr lang="en-US" altLang="zh-CN" sz="1600" b="1" dirty="0"/>
              <a:t>&gt;} {S} &lt;Rd&gt;, &lt;Rn&gt;  {, &lt;shift_op2&gt;}</a:t>
            </a:r>
          </a:p>
          <a:p>
            <a:pPr lvl="3"/>
            <a:r>
              <a:rPr lang="en-US" altLang="zh-CN" sz="1200" b="1" dirty="0"/>
              <a:t>&lt; &gt;</a:t>
            </a:r>
            <a:r>
              <a:rPr lang="zh-CN" altLang="en-US" sz="1200" b="1" dirty="0"/>
              <a:t>内的项是必须的，</a:t>
            </a:r>
            <a:r>
              <a:rPr lang="en-US" altLang="zh-CN" sz="1200" b="1" dirty="0"/>
              <a:t>{ }</a:t>
            </a:r>
            <a:r>
              <a:rPr lang="zh-CN" altLang="en-US" sz="1200" b="1" dirty="0"/>
              <a:t>内的项是可选的</a:t>
            </a:r>
            <a:endParaRPr lang="en-US" altLang="zh-CN" sz="1200" b="1" dirty="0"/>
          </a:p>
          <a:p>
            <a:pPr lvl="3"/>
            <a:r>
              <a:rPr lang="en-US" altLang="zh-CN" sz="1200" b="1" dirty="0"/>
              <a:t>opcode</a:t>
            </a:r>
            <a:r>
              <a:rPr lang="zh-CN" altLang="en-US" sz="1200" b="1" dirty="0"/>
              <a:t>：指令助记符（操作码），如</a:t>
            </a:r>
            <a:r>
              <a:rPr lang="en-US" altLang="zh-CN" sz="1200" b="1" dirty="0"/>
              <a:t>LDR</a:t>
            </a:r>
            <a:r>
              <a:rPr lang="zh-CN" altLang="en-US" sz="1200" b="1" dirty="0"/>
              <a:t>，</a:t>
            </a:r>
            <a:r>
              <a:rPr lang="en-US" altLang="zh-CN" sz="1200" b="1" dirty="0"/>
              <a:t>STR </a:t>
            </a:r>
            <a:r>
              <a:rPr lang="zh-CN" altLang="en-US" sz="1200" b="1" dirty="0"/>
              <a:t>等 </a:t>
            </a:r>
            <a:endParaRPr lang="en-US" altLang="zh-CN" sz="1200" b="1" dirty="0"/>
          </a:p>
          <a:p>
            <a:pPr lvl="3"/>
            <a:r>
              <a:rPr lang="en-US" altLang="zh-CN" sz="1200" b="1" dirty="0" err="1">
                <a:solidFill>
                  <a:srgbClr val="FF0000"/>
                </a:solidFill>
              </a:rPr>
              <a:t>cond</a:t>
            </a:r>
            <a:r>
              <a:rPr lang="zh-CN" altLang="en-US" sz="1200" b="1" dirty="0"/>
              <a:t>：执行条件（条件域</a:t>
            </a:r>
            <a:r>
              <a:rPr lang="en-US" altLang="zh-CN" sz="1200" b="1" dirty="0"/>
              <a:t>/</a:t>
            </a:r>
            <a:r>
              <a:rPr lang="zh-CN" altLang="en-US" sz="1200" b="1" dirty="0"/>
              <a:t>条件码），如</a:t>
            </a:r>
            <a:r>
              <a:rPr lang="en-US" altLang="zh-CN" sz="1200" b="1" dirty="0"/>
              <a:t>EQ</a:t>
            </a:r>
            <a:r>
              <a:rPr lang="zh-CN" altLang="en-US" sz="1200" b="1" dirty="0"/>
              <a:t>，</a:t>
            </a:r>
            <a:r>
              <a:rPr lang="en-US" altLang="zh-CN" sz="1200" b="1" dirty="0"/>
              <a:t>NE </a:t>
            </a:r>
            <a:r>
              <a:rPr lang="zh-CN" altLang="en-US" sz="1200" b="1" dirty="0"/>
              <a:t>等，可以没有 </a:t>
            </a:r>
            <a:endParaRPr lang="en-US" altLang="zh-CN" sz="1200" b="1" dirty="0"/>
          </a:p>
          <a:p>
            <a:pPr lvl="3"/>
            <a:r>
              <a:rPr lang="en-US" altLang="zh-CN" sz="1200" b="1" dirty="0"/>
              <a:t>S</a:t>
            </a:r>
            <a:r>
              <a:rPr lang="zh-CN" altLang="en-US" sz="1200" b="1" dirty="0"/>
              <a:t>：可选后缀（可以没有），加</a:t>
            </a:r>
            <a:r>
              <a:rPr lang="en-US" altLang="zh-CN" sz="1200" b="1" dirty="0"/>
              <a:t>S</a:t>
            </a:r>
            <a:r>
              <a:rPr lang="zh-CN" altLang="en-US" sz="1200" b="1" dirty="0"/>
              <a:t>时影响</a:t>
            </a:r>
            <a:r>
              <a:rPr lang="en-US" altLang="zh-CN" sz="1200" b="1" dirty="0"/>
              <a:t>CPSR</a:t>
            </a:r>
            <a:r>
              <a:rPr lang="zh-CN" altLang="en-US" sz="1200" b="1" dirty="0"/>
              <a:t>中的条件码标志位（</a:t>
            </a:r>
            <a:r>
              <a:rPr lang="en-US" altLang="zh-CN" sz="1200" b="1" dirty="0"/>
              <a:t>NZCV</a:t>
            </a:r>
            <a:r>
              <a:rPr lang="zh-CN" altLang="en-US" sz="1200" b="1" dirty="0"/>
              <a:t>），不加</a:t>
            </a:r>
            <a:r>
              <a:rPr lang="en-US" altLang="zh-CN" sz="1200" b="1" dirty="0"/>
              <a:t>S</a:t>
            </a:r>
            <a:r>
              <a:rPr lang="zh-CN" altLang="en-US" sz="1200" b="1" dirty="0"/>
              <a:t>时则不影响</a:t>
            </a:r>
            <a:endParaRPr lang="en-US" altLang="zh-CN" sz="1200" b="1" dirty="0"/>
          </a:p>
          <a:p>
            <a:pPr lvl="3"/>
            <a:r>
              <a:rPr lang="en-US" altLang="zh-CN" sz="1200" b="1" dirty="0"/>
              <a:t>Rd</a:t>
            </a:r>
            <a:r>
              <a:rPr lang="zh-CN" altLang="en-US" sz="1200" b="1" dirty="0"/>
              <a:t>：目标寄存器 </a:t>
            </a:r>
            <a:endParaRPr lang="en-US" altLang="zh-CN" sz="1200" b="1" dirty="0"/>
          </a:p>
          <a:p>
            <a:pPr lvl="3"/>
            <a:r>
              <a:rPr lang="en-US" altLang="zh-CN" sz="1200" b="1" dirty="0"/>
              <a:t>Rn</a:t>
            </a:r>
            <a:r>
              <a:rPr lang="zh-CN" altLang="en-US" sz="1200" b="1" dirty="0"/>
              <a:t>：第</a:t>
            </a:r>
            <a:r>
              <a:rPr lang="en-US" altLang="zh-CN" sz="1200" b="1" dirty="0"/>
              <a:t>1</a:t>
            </a:r>
            <a:r>
              <a:rPr lang="zh-CN" altLang="en-US" sz="1200" b="1" dirty="0"/>
              <a:t>个源操作数的寄存器 </a:t>
            </a:r>
            <a:endParaRPr lang="en-US" altLang="zh-CN" sz="1200" b="1" dirty="0"/>
          </a:p>
          <a:p>
            <a:pPr lvl="3"/>
            <a:r>
              <a:rPr lang="en-US" altLang="zh-CN" sz="1200" b="1" dirty="0"/>
              <a:t>op2</a:t>
            </a:r>
            <a:r>
              <a:rPr lang="zh-CN" altLang="en-US" sz="1200" b="1" dirty="0"/>
              <a:t>：第</a:t>
            </a:r>
            <a:r>
              <a:rPr lang="en-US" altLang="zh-CN" sz="1200" b="1" dirty="0"/>
              <a:t>2</a:t>
            </a:r>
            <a:r>
              <a:rPr lang="zh-CN" altLang="en-US" sz="1200" b="1" dirty="0"/>
              <a:t>个源操作数，可以没有</a:t>
            </a:r>
            <a:endParaRPr lang="en-US" altLang="zh-CN" sz="1200" b="1" dirty="0"/>
          </a:p>
          <a:p>
            <a:pPr lvl="3"/>
            <a:r>
              <a:rPr lang="en-US" altLang="zh-CN" sz="1200" b="1" dirty="0">
                <a:solidFill>
                  <a:srgbClr val="FF0000"/>
                </a:solidFill>
              </a:rPr>
              <a:t>shift</a:t>
            </a:r>
            <a:r>
              <a:rPr lang="zh-CN" altLang="en-US" sz="1200" b="1" dirty="0"/>
              <a:t>：位移操作，可以没有</a:t>
            </a:r>
            <a:endParaRPr lang="en-US" altLang="zh-CN" sz="1400" b="1" dirty="0"/>
          </a:p>
          <a:p>
            <a:pPr lvl="3"/>
            <a:endParaRPr lang="en-US" altLang="zh-CN" sz="1400" b="1" dirty="0"/>
          </a:p>
          <a:p>
            <a:pPr lvl="2"/>
            <a:endParaRPr lang="en-US" altLang="zh-CN" sz="1600" b="1" dirty="0"/>
          </a:p>
          <a:p>
            <a:pPr lvl="2"/>
            <a:r>
              <a:rPr lang="zh-CN" altLang="en-US" sz="1600" b="1" dirty="0"/>
              <a:t>条件码（</a:t>
            </a:r>
            <a:r>
              <a:rPr lang="en-US" altLang="zh-CN" sz="1600" b="1" dirty="0" err="1">
                <a:solidFill>
                  <a:srgbClr val="FF0000"/>
                </a:solidFill>
              </a:rPr>
              <a:t>cond</a:t>
            </a:r>
            <a:r>
              <a:rPr lang="zh-CN" altLang="en-US" sz="1600" b="1" dirty="0"/>
              <a:t>）：</a:t>
            </a:r>
            <a:r>
              <a:rPr lang="en-US" altLang="zh-CN" sz="1600" b="1" dirty="0"/>
              <a:t>CPSR[31:28]     N Z C V</a:t>
            </a:r>
          </a:p>
          <a:p>
            <a:pPr lvl="3"/>
            <a:r>
              <a:rPr lang="en-US" altLang="zh-CN" sz="1000" b="1" dirty="0"/>
              <a:t>N</a:t>
            </a:r>
            <a:r>
              <a:rPr lang="zh-CN" altLang="en-US" sz="1000" b="1" dirty="0"/>
              <a:t>（</a:t>
            </a:r>
            <a:r>
              <a:rPr lang="zh-CN" altLang="en-US" sz="1000" b="1" dirty="0">
                <a:solidFill>
                  <a:srgbClr val="FF0000"/>
                </a:solidFill>
              </a:rPr>
              <a:t>负数标志位</a:t>
            </a:r>
            <a:r>
              <a:rPr lang="zh-CN" altLang="en-US" sz="1000" b="1" dirty="0"/>
              <a:t>）：运算结果的</a:t>
            </a:r>
            <a:r>
              <a:rPr lang="en-US" altLang="zh-CN" sz="1000" b="1" dirty="0"/>
              <a:t>b31</a:t>
            </a:r>
            <a:r>
              <a:rPr lang="zh-CN" altLang="en-US" sz="1000" b="1" dirty="0"/>
              <a:t>位值。对于有符号二进制补码，结果为负数时</a:t>
            </a:r>
            <a:r>
              <a:rPr lang="en-US" altLang="zh-CN" sz="1000" b="1" dirty="0"/>
              <a:t>N=1</a:t>
            </a:r>
            <a:r>
              <a:rPr lang="zh-CN" altLang="en-US" sz="1000" b="1" dirty="0"/>
              <a:t>，结果为正数或零时</a:t>
            </a:r>
            <a:r>
              <a:rPr lang="en-US" altLang="zh-CN" sz="1000" b="1" dirty="0"/>
              <a:t>N=0</a:t>
            </a:r>
            <a:endParaRPr lang="zh-CN" altLang="en-US" sz="1000" b="1" dirty="0"/>
          </a:p>
          <a:p>
            <a:pPr lvl="3"/>
            <a:r>
              <a:rPr lang="en-US" altLang="zh-CN" sz="1000" b="1" dirty="0"/>
              <a:t>Z</a:t>
            </a:r>
            <a:r>
              <a:rPr lang="zh-CN" altLang="en-US" sz="1000" b="1" dirty="0"/>
              <a:t>（</a:t>
            </a:r>
            <a:r>
              <a:rPr lang="zh-CN" altLang="en-US" sz="1000" b="1" dirty="0">
                <a:solidFill>
                  <a:srgbClr val="FF0000"/>
                </a:solidFill>
              </a:rPr>
              <a:t>零标志</a:t>
            </a:r>
            <a:r>
              <a:rPr lang="zh-CN" altLang="en-US" sz="1000" b="1" dirty="0"/>
              <a:t>）：指令结果为</a:t>
            </a:r>
            <a:r>
              <a:rPr lang="en-US" altLang="zh-CN" sz="1000" b="1" dirty="0"/>
              <a:t>0</a:t>
            </a:r>
            <a:r>
              <a:rPr lang="zh-CN" altLang="en-US" sz="1000" b="1" dirty="0"/>
              <a:t>时</a:t>
            </a:r>
            <a:r>
              <a:rPr lang="en-US" altLang="zh-CN" sz="1000" b="1" dirty="0"/>
              <a:t>Z=1</a:t>
            </a:r>
            <a:r>
              <a:rPr lang="zh-CN" altLang="en-US" sz="1000" b="1" dirty="0"/>
              <a:t>，否则</a:t>
            </a:r>
            <a:r>
              <a:rPr lang="en-US" altLang="zh-CN" sz="1000" b="1" dirty="0"/>
              <a:t>Z=0</a:t>
            </a:r>
            <a:endParaRPr lang="zh-CN" altLang="en-US" sz="1000" b="1" dirty="0"/>
          </a:p>
          <a:p>
            <a:pPr lvl="3"/>
            <a:r>
              <a:rPr lang="en-US" altLang="zh-CN" sz="1000" b="1" dirty="0"/>
              <a:t>C</a:t>
            </a:r>
            <a:r>
              <a:rPr lang="zh-CN" altLang="en-US" sz="1000" b="1" dirty="0"/>
              <a:t>（</a:t>
            </a:r>
            <a:r>
              <a:rPr lang="zh-CN" altLang="en-US" sz="1000" b="1" dirty="0">
                <a:solidFill>
                  <a:srgbClr val="FF0000"/>
                </a:solidFill>
              </a:rPr>
              <a:t>进位标志</a:t>
            </a:r>
            <a:r>
              <a:rPr lang="zh-CN" altLang="en-US" sz="1000" b="1" dirty="0"/>
              <a:t>）：使用加法运算（包括</a:t>
            </a:r>
            <a:r>
              <a:rPr lang="en-US" altLang="zh-CN" sz="1000" b="1" dirty="0"/>
              <a:t>CMN</a:t>
            </a:r>
            <a:r>
              <a:rPr lang="zh-CN" altLang="en-US" sz="1000" b="1" dirty="0"/>
              <a:t>指令），</a:t>
            </a:r>
            <a:r>
              <a:rPr lang="en-US" altLang="zh-CN" sz="1000" b="1" dirty="0"/>
              <a:t>b31</a:t>
            </a:r>
            <a:r>
              <a:rPr lang="zh-CN" altLang="en-US" sz="1000" b="1" dirty="0"/>
              <a:t>位产生进位时</a:t>
            </a:r>
            <a:r>
              <a:rPr lang="en-US" altLang="zh-CN" sz="1000" b="1" dirty="0"/>
              <a:t>C=1</a:t>
            </a:r>
            <a:r>
              <a:rPr lang="zh-CN" altLang="en-US" sz="1000" b="1" dirty="0"/>
              <a:t>，否则</a:t>
            </a:r>
            <a:r>
              <a:rPr lang="en-US" altLang="zh-CN" sz="1000" b="1" dirty="0"/>
              <a:t>C=0</a:t>
            </a:r>
            <a:r>
              <a:rPr lang="zh-CN" altLang="en-US" sz="1000" b="1" dirty="0"/>
              <a:t>。使用减法运算（包括</a:t>
            </a:r>
            <a:r>
              <a:rPr lang="en-US" altLang="zh-CN" sz="1000" b="1" dirty="0"/>
              <a:t>CMP</a:t>
            </a:r>
            <a:r>
              <a:rPr lang="zh-CN" altLang="en-US" sz="1000" b="1" dirty="0"/>
              <a:t>），</a:t>
            </a:r>
            <a:r>
              <a:rPr lang="en-US" altLang="zh-CN" sz="1000" b="1" dirty="0"/>
              <a:t>b31</a:t>
            </a:r>
            <a:r>
              <a:rPr lang="zh-CN" altLang="en-US" sz="1000" b="1" dirty="0"/>
              <a:t>位产生借位时</a:t>
            </a:r>
            <a:r>
              <a:rPr lang="en-US" altLang="zh-CN" sz="1000" b="1" dirty="0"/>
              <a:t>C=0</a:t>
            </a:r>
            <a:r>
              <a:rPr lang="zh-CN" altLang="en-US" sz="1000" b="1" dirty="0"/>
              <a:t>，否则</a:t>
            </a:r>
            <a:r>
              <a:rPr lang="en-US" altLang="zh-CN" sz="1000" b="1" dirty="0"/>
              <a:t>C=1</a:t>
            </a:r>
            <a:r>
              <a:rPr lang="zh-CN" altLang="en-US" sz="1000" b="1" dirty="0"/>
              <a:t>。对于结合移位操作的非加法／减法指令，</a:t>
            </a:r>
            <a:r>
              <a:rPr lang="en-US" altLang="zh-CN" sz="1000" b="1" dirty="0"/>
              <a:t>C</a:t>
            </a:r>
            <a:r>
              <a:rPr lang="zh-CN" altLang="en-US" sz="1000" b="1" dirty="0"/>
              <a:t>为</a:t>
            </a:r>
            <a:r>
              <a:rPr lang="en-US" altLang="zh-CN" sz="1000" b="1" dirty="0"/>
              <a:t>b31</a:t>
            </a:r>
            <a:r>
              <a:rPr lang="zh-CN" altLang="en-US" sz="1000" b="1" dirty="0"/>
              <a:t>位最后的移出值，其它指令</a:t>
            </a:r>
            <a:r>
              <a:rPr lang="en-US" altLang="zh-CN" sz="1000" b="1" dirty="0"/>
              <a:t>C</a:t>
            </a:r>
            <a:r>
              <a:rPr lang="zh-CN" altLang="en-US" sz="1000" b="1" dirty="0"/>
              <a:t>通常不变</a:t>
            </a:r>
          </a:p>
          <a:p>
            <a:pPr lvl="3"/>
            <a:r>
              <a:rPr lang="en-US" altLang="zh-CN" sz="1000" b="1" dirty="0"/>
              <a:t>V</a:t>
            </a:r>
            <a:r>
              <a:rPr lang="zh-CN" altLang="en-US" sz="1000" b="1" dirty="0"/>
              <a:t>（</a:t>
            </a:r>
            <a:r>
              <a:rPr lang="zh-CN" altLang="en-US" sz="1000" b="1" dirty="0">
                <a:solidFill>
                  <a:srgbClr val="FF0000"/>
                </a:solidFill>
              </a:rPr>
              <a:t>溢出标志</a:t>
            </a:r>
            <a:r>
              <a:rPr lang="zh-CN" altLang="en-US" sz="1000" b="1" dirty="0"/>
              <a:t>）：使用加法／减法运算，当发生有符号溢出时</a:t>
            </a:r>
            <a:r>
              <a:rPr lang="en-US" altLang="zh-CN" sz="1000" b="1" dirty="0"/>
              <a:t>V=1</a:t>
            </a:r>
            <a:r>
              <a:rPr lang="zh-CN" altLang="en-US" sz="1000" b="1" dirty="0"/>
              <a:t>，否则</a:t>
            </a:r>
            <a:r>
              <a:rPr lang="en-US" altLang="zh-CN" sz="1000" b="1" dirty="0"/>
              <a:t>V=0</a:t>
            </a:r>
            <a:r>
              <a:rPr lang="zh-CN" altLang="en-US" sz="1000" b="1" dirty="0"/>
              <a:t>，其它指令</a:t>
            </a:r>
            <a:r>
              <a:rPr lang="en-US" altLang="zh-CN" sz="1000" b="1" dirty="0"/>
              <a:t>V</a:t>
            </a:r>
            <a:r>
              <a:rPr lang="zh-CN" altLang="en-US" sz="1000" b="1" dirty="0"/>
              <a:t>通常不变</a:t>
            </a:r>
            <a:endParaRPr lang="en-US" altLang="zh-CN" sz="1000" b="1" dirty="0"/>
          </a:p>
          <a:p>
            <a:pPr lvl="2"/>
            <a:endParaRPr lang="en-US" altLang="zh-CN" sz="1600" b="1" dirty="0">
              <a:solidFill>
                <a:srgbClr val="FF0000"/>
              </a:solidFill>
            </a:endParaRPr>
          </a:p>
          <a:p>
            <a:pPr lvl="2"/>
            <a:r>
              <a:rPr lang="zh-CN" altLang="en-US" sz="1600" b="1" dirty="0"/>
              <a:t>位移操作（</a:t>
            </a:r>
            <a:r>
              <a:rPr lang="en-US" altLang="zh-CN" sz="1600" b="1" dirty="0">
                <a:solidFill>
                  <a:srgbClr val="FF0000"/>
                </a:solidFill>
              </a:rPr>
              <a:t>shift</a:t>
            </a:r>
            <a:r>
              <a:rPr lang="zh-CN" altLang="en-US" sz="1600" b="1" dirty="0"/>
              <a:t>）：</a:t>
            </a:r>
            <a:endParaRPr lang="en-US" altLang="zh-CN" sz="1600" b="1" dirty="0"/>
          </a:p>
          <a:p>
            <a:pPr lvl="3"/>
            <a:r>
              <a:rPr lang="en-US" altLang="zh-CN" sz="1000" b="1" dirty="0"/>
              <a:t>LSL</a:t>
            </a:r>
            <a:r>
              <a:rPr lang="zh-CN" altLang="en-US" sz="1000" b="1" dirty="0"/>
              <a:t>：逻辑左移</a:t>
            </a:r>
            <a:endParaRPr lang="en-US" altLang="zh-CN" sz="1000" b="1" dirty="0"/>
          </a:p>
          <a:p>
            <a:pPr lvl="3"/>
            <a:r>
              <a:rPr lang="en-US" altLang="zh-CN" sz="1000" b="1" dirty="0"/>
              <a:t>LSR</a:t>
            </a:r>
            <a:r>
              <a:rPr lang="zh-CN" altLang="en-US" sz="1000" b="1" dirty="0"/>
              <a:t>：逻辑右移</a:t>
            </a:r>
            <a:endParaRPr lang="en-US" altLang="zh-CN" sz="1000" b="1" dirty="0"/>
          </a:p>
          <a:p>
            <a:pPr lvl="3"/>
            <a:r>
              <a:rPr lang="en-US" altLang="zh-CN" sz="1000" b="1" dirty="0"/>
              <a:t>ASR</a:t>
            </a:r>
            <a:r>
              <a:rPr lang="zh-CN" altLang="en-US" sz="1000" b="1" dirty="0"/>
              <a:t>：算术右移</a:t>
            </a:r>
            <a:endParaRPr lang="en-US" altLang="zh-CN" sz="1000" b="1" dirty="0"/>
          </a:p>
          <a:p>
            <a:pPr lvl="3"/>
            <a:r>
              <a:rPr lang="en-US" altLang="zh-CN" sz="1000" b="1" dirty="0"/>
              <a:t>ROR</a:t>
            </a:r>
            <a:r>
              <a:rPr lang="zh-CN" altLang="en-US" sz="1000" b="1" dirty="0"/>
              <a:t>：循环右移</a:t>
            </a:r>
            <a:endParaRPr lang="en-US" altLang="zh-CN" sz="1000" b="1" dirty="0"/>
          </a:p>
          <a:p>
            <a:pPr lvl="3"/>
            <a:r>
              <a:rPr lang="en-US" altLang="zh-CN" sz="1000" b="1" dirty="0"/>
              <a:t>RRX</a:t>
            </a:r>
            <a:r>
              <a:rPr lang="zh-CN" altLang="en-US" sz="1000" b="1" dirty="0"/>
              <a:t>：带扩展的循环右移（加上</a:t>
            </a:r>
            <a:r>
              <a:rPr lang="en-US" altLang="zh-CN" sz="1000" b="1" dirty="0"/>
              <a:t>CPSR</a:t>
            </a:r>
            <a:r>
              <a:rPr lang="zh-CN" altLang="en-US" sz="1000" b="1" dirty="0"/>
              <a:t>的</a:t>
            </a:r>
            <a:r>
              <a:rPr lang="en-US" altLang="zh-CN" sz="1000" b="1" dirty="0"/>
              <a:t>C</a:t>
            </a:r>
            <a:r>
              <a:rPr lang="zh-CN" altLang="en-US" sz="1000" b="1" dirty="0"/>
              <a:t>位一起循环右移）</a:t>
            </a:r>
            <a:endParaRPr lang="en-US" altLang="zh-CN" sz="1000" b="1" dirty="0"/>
          </a:p>
          <a:p>
            <a:pPr lvl="3"/>
            <a:endParaRPr lang="zh-CN" altLang="en-US" sz="1000" dirty="0"/>
          </a:p>
          <a:p>
            <a:pPr lvl="3"/>
            <a:endParaRPr lang="en-US" altLang="zh-CN" sz="1400" b="1" dirty="0"/>
          </a:p>
          <a:p>
            <a:pPr lvl="1" eaLnBrk="1" hangingPunct="1"/>
            <a:endParaRPr lang="en-US" altLang="zh-CN" sz="2000" b="1" dirty="0"/>
          </a:p>
          <a:p>
            <a:pPr lvl="1" eaLnBrk="1" hangingPunct="1"/>
            <a:endParaRPr lang="en-US" altLang="zh-CN" sz="800" b="1" dirty="0"/>
          </a:p>
          <a:p>
            <a:pPr lvl="4"/>
            <a:endParaRPr lang="en-US" altLang="zh-CN" sz="1400" b="1" dirty="0"/>
          </a:p>
          <a:p>
            <a:pPr lvl="3"/>
            <a:endParaRPr lang="en-US" altLang="zh-CN" sz="1400" b="1" dirty="0"/>
          </a:p>
          <a:p>
            <a:pPr lvl="2"/>
            <a:endParaRPr lang="en-US" altLang="zh-CN" sz="1800" b="1" dirty="0"/>
          </a:p>
          <a:p>
            <a:pPr lvl="2" eaLnBrk="1" hangingPunct="1"/>
            <a:endParaRPr lang="en-US" altLang="zh-CN" sz="1600" b="1" dirty="0"/>
          </a:p>
        </p:txBody>
      </p:sp>
      <p:grpSp>
        <p:nvGrpSpPr>
          <p:cNvPr id="4" name="组合 3">
            <a:extLst>
              <a:ext uri="{FF2B5EF4-FFF2-40B4-BE49-F238E27FC236}">
                <a16:creationId xmlns:a16="http://schemas.microsoft.com/office/drawing/2014/main" id="{C6607F02-93D8-D41D-EBE6-9457CC119765}"/>
              </a:ext>
            </a:extLst>
          </p:cNvPr>
          <p:cNvGrpSpPr/>
          <p:nvPr/>
        </p:nvGrpSpPr>
        <p:grpSpPr>
          <a:xfrm>
            <a:off x="5080424" y="2246675"/>
            <a:ext cx="3631771" cy="894293"/>
            <a:chOff x="5080424" y="2276872"/>
            <a:chExt cx="3631771" cy="894293"/>
          </a:xfrm>
        </p:grpSpPr>
        <p:pic>
          <p:nvPicPr>
            <p:cNvPr id="3" name="图片 2">
              <a:extLst>
                <a:ext uri="{FF2B5EF4-FFF2-40B4-BE49-F238E27FC236}">
                  <a16:creationId xmlns:a16="http://schemas.microsoft.com/office/drawing/2014/main" id="{82C3AD75-A8B2-5E3D-4D2F-B5AC8D8CE128}"/>
                </a:ext>
              </a:extLst>
            </p:cNvPr>
            <p:cNvPicPr>
              <a:picLocks noChangeAspect="1"/>
            </p:cNvPicPr>
            <p:nvPr/>
          </p:nvPicPr>
          <p:blipFill>
            <a:blip r:embed="rId2"/>
            <a:stretch>
              <a:fillRect/>
            </a:stretch>
          </p:blipFill>
          <p:spPr>
            <a:xfrm>
              <a:off x="5080424" y="2276872"/>
              <a:ext cx="3631771" cy="693028"/>
            </a:xfrm>
            <a:prstGeom prst="rect">
              <a:avLst/>
            </a:prstGeom>
          </p:spPr>
        </p:pic>
        <p:sp>
          <p:nvSpPr>
            <p:cNvPr id="2" name="文本框 1">
              <a:extLst>
                <a:ext uri="{FF2B5EF4-FFF2-40B4-BE49-F238E27FC236}">
                  <a16:creationId xmlns:a16="http://schemas.microsoft.com/office/drawing/2014/main" id="{7B4B5938-464F-0A81-DDF3-BEDF7E68DEC5}"/>
                </a:ext>
              </a:extLst>
            </p:cNvPr>
            <p:cNvSpPr txBox="1"/>
            <p:nvPr/>
          </p:nvSpPr>
          <p:spPr>
            <a:xfrm>
              <a:off x="5148064" y="2924944"/>
              <a:ext cx="954107" cy="246221"/>
            </a:xfrm>
            <a:prstGeom prst="rect">
              <a:avLst/>
            </a:prstGeom>
            <a:noFill/>
          </p:spPr>
          <p:txBody>
            <a:bodyPr wrap="none" rtlCol="0">
              <a:spAutoFit/>
            </a:bodyPr>
            <a:lstStyle/>
            <a:p>
              <a:r>
                <a:rPr lang="zh-CN" altLang="en-US" sz="1000" b="1" dirty="0"/>
                <a:t>条件码标志位</a:t>
              </a:r>
            </a:p>
          </p:txBody>
        </p:sp>
      </p:grpSp>
    </p:spTree>
    <p:extLst>
      <p:ext uri="{BB962C8B-B14F-4D97-AF65-F5344CB8AC3E}">
        <p14:creationId xmlns:p14="http://schemas.microsoft.com/office/powerpoint/2010/main" val="15719114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C11A3750-84FD-0B1E-6FD2-4943BF835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7911959"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C6EC08CF-314D-ECCC-D4D9-121649436CF4}"/>
              </a:ext>
            </a:extLst>
          </p:cNvPr>
          <p:cNvSpPr txBox="1"/>
          <p:nvPr/>
        </p:nvSpPr>
        <p:spPr>
          <a:xfrm>
            <a:off x="3055371" y="652046"/>
            <a:ext cx="3168352" cy="369332"/>
          </a:xfrm>
          <a:prstGeom prst="rect">
            <a:avLst/>
          </a:prstGeom>
          <a:solidFill>
            <a:srgbClr val="FFFF00"/>
          </a:solidFill>
        </p:spPr>
        <p:txBody>
          <a:bodyPr wrap="square">
            <a:spAutoFit/>
          </a:bodyPr>
          <a:lstStyle/>
          <a:p>
            <a:pPr algn="ctr"/>
            <a:r>
              <a:rPr lang="zh-CN" altLang="en-US" b="1" dirty="0"/>
              <a:t>条件码（</a:t>
            </a:r>
            <a:r>
              <a:rPr lang="en-US" altLang="zh-CN" b="1" dirty="0">
                <a:solidFill>
                  <a:srgbClr val="FF0000"/>
                </a:solidFill>
              </a:rPr>
              <a:t>N Z C V</a:t>
            </a:r>
            <a:r>
              <a:rPr lang="zh-CN" altLang="en-US" b="1" dirty="0"/>
              <a:t>）的</a:t>
            </a:r>
            <a:r>
              <a:rPr lang="en-US" altLang="zh-CN" b="1" dirty="0"/>
              <a:t>16</a:t>
            </a:r>
            <a:r>
              <a:rPr lang="zh-CN" altLang="en-US" b="1" dirty="0"/>
              <a:t>种组合</a:t>
            </a:r>
            <a:endParaRPr lang="en-US" altLang="zh-CN" b="1" dirty="0"/>
          </a:p>
        </p:txBody>
      </p:sp>
    </p:spTree>
    <p:extLst>
      <p:ext uri="{BB962C8B-B14F-4D97-AF65-F5344CB8AC3E}">
        <p14:creationId xmlns:p14="http://schemas.microsoft.com/office/powerpoint/2010/main" val="9565073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A708BF4-A5CD-6A95-EE85-A6B473725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922" y="1484784"/>
            <a:ext cx="6978486"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a:extLst>
              <a:ext uri="{FF2B5EF4-FFF2-40B4-BE49-F238E27FC236}">
                <a16:creationId xmlns:a16="http://schemas.microsoft.com/office/drawing/2014/main" id="{611DEA4E-5100-E98A-EA4C-DBF5164F5A60}"/>
              </a:ext>
            </a:extLst>
          </p:cNvPr>
          <p:cNvSpPr txBox="1"/>
          <p:nvPr/>
        </p:nvSpPr>
        <p:spPr>
          <a:xfrm>
            <a:off x="3055370" y="652046"/>
            <a:ext cx="3388837" cy="369332"/>
          </a:xfrm>
          <a:prstGeom prst="rect">
            <a:avLst/>
          </a:prstGeom>
          <a:solidFill>
            <a:srgbClr val="FFFF00"/>
          </a:solidFill>
        </p:spPr>
        <p:txBody>
          <a:bodyPr wrap="square">
            <a:spAutoFit/>
          </a:bodyPr>
          <a:lstStyle/>
          <a:p>
            <a:pPr algn="ctr"/>
            <a:r>
              <a:rPr lang="zh-CN" altLang="en-US" b="1" dirty="0"/>
              <a:t>位移操作</a:t>
            </a:r>
            <a:r>
              <a:rPr lang="en-US" altLang="zh-CN" b="1" dirty="0"/>
              <a:t>&lt;</a:t>
            </a:r>
            <a:r>
              <a:rPr lang="en-US" altLang="zh-CN" b="1" dirty="0">
                <a:solidFill>
                  <a:srgbClr val="FF0000"/>
                </a:solidFill>
              </a:rPr>
              <a:t>shift_</a:t>
            </a:r>
            <a:r>
              <a:rPr lang="en-US" altLang="zh-CN" b="1" dirty="0"/>
              <a:t>op2&gt;</a:t>
            </a:r>
            <a:r>
              <a:rPr lang="zh-CN" altLang="en-US" b="1" dirty="0"/>
              <a:t>的</a:t>
            </a:r>
            <a:r>
              <a:rPr lang="en-US" altLang="zh-CN" b="1" dirty="0"/>
              <a:t>11</a:t>
            </a:r>
            <a:r>
              <a:rPr lang="zh-CN" altLang="en-US" b="1" dirty="0"/>
              <a:t>种形式</a:t>
            </a:r>
            <a:endParaRPr lang="en-US" altLang="zh-CN" b="1" dirty="0"/>
          </a:p>
        </p:txBody>
      </p:sp>
    </p:spTree>
    <p:extLst>
      <p:ext uri="{BB962C8B-B14F-4D97-AF65-F5344CB8AC3E}">
        <p14:creationId xmlns:p14="http://schemas.microsoft.com/office/powerpoint/2010/main" val="5601942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35496" y="260648"/>
            <a:ext cx="8496944" cy="5966123"/>
          </a:xfrm>
        </p:spPr>
        <p:txBody>
          <a:bodyPr/>
          <a:lstStyle/>
          <a:p>
            <a:pPr lvl="1" eaLnBrk="1" hangingPunct="1"/>
            <a:r>
              <a:rPr lang="en-US" altLang="zh-CN" sz="2000" b="1" dirty="0"/>
              <a:t>3</a:t>
            </a:r>
            <a:r>
              <a:rPr lang="zh-CN" altLang="en-US" sz="2000" b="1" dirty="0"/>
              <a:t>、</a:t>
            </a:r>
            <a:r>
              <a:rPr lang="en-US" altLang="zh-CN" sz="2000" b="1" dirty="0"/>
              <a:t>ARMv7</a:t>
            </a:r>
            <a:r>
              <a:rPr lang="zh-CN" altLang="en-US" sz="2000" b="1" dirty="0"/>
              <a:t>寻址方式（</a:t>
            </a:r>
            <a:r>
              <a:rPr lang="en-US" altLang="zh-CN" sz="2000" b="1" dirty="0"/>
              <a:t>9</a:t>
            </a:r>
            <a:r>
              <a:rPr lang="zh-CN" altLang="en-US" sz="2000" b="1" dirty="0"/>
              <a:t>种）</a:t>
            </a:r>
            <a:endParaRPr lang="en-US" altLang="zh-CN" sz="2000" b="1" dirty="0"/>
          </a:p>
          <a:p>
            <a:pPr lvl="1" eaLnBrk="1" hangingPunct="1"/>
            <a:endParaRPr lang="en-US" altLang="zh-CN" sz="800" b="1" dirty="0"/>
          </a:p>
          <a:p>
            <a:pPr lvl="2" eaLnBrk="1" hangingPunct="1"/>
            <a:r>
              <a:rPr lang="zh-CN" altLang="en-US" sz="1800" b="1" dirty="0"/>
              <a:t>（</a:t>
            </a:r>
            <a:r>
              <a:rPr lang="en-US" altLang="zh-CN" sz="1800" b="1" dirty="0"/>
              <a:t>1</a:t>
            </a:r>
            <a:r>
              <a:rPr lang="zh-CN" altLang="en-US" sz="1800" b="1" dirty="0"/>
              <a:t>）立即寻址</a:t>
            </a:r>
            <a:endParaRPr lang="en-US" altLang="zh-CN" sz="1600" b="1" dirty="0"/>
          </a:p>
          <a:p>
            <a:pPr lvl="3"/>
            <a:r>
              <a:rPr lang="en-US" altLang="zh-CN" sz="1400" b="1" dirty="0"/>
              <a:t>ADD     R1,</a:t>
            </a:r>
            <a:r>
              <a:rPr lang="zh-CN" altLang="en-US" sz="1400" b="1" dirty="0"/>
              <a:t> </a:t>
            </a:r>
            <a:r>
              <a:rPr lang="en-US" altLang="zh-CN" sz="1400" b="1" dirty="0"/>
              <a:t>R1,</a:t>
            </a:r>
            <a:r>
              <a:rPr lang="zh-CN" altLang="en-US" sz="1400" b="1" dirty="0"/>
              <a:t> </a:t>
            </a:r>
            <a:r>
              <a:rPr lang="en-US" altLang="zh-CN" sz="1400" b="1" dirty="0">
                <a:solidFill>
                  <a:srgbClr val="FF0000"/>
                </a:solidFill>
              </a:rPr>
              <a:t>#0x1                         </a:t>
            </a:r>
            <a:r>
              <a:rPr lang="en-US" altLang="zh-CN" sz="1400" b="1" dirty="0"/>
              <a:t>; R1+1   -&gt;   R1</a:t>
            </a:r>
          </a:p>
          <a:p>
            <a:pPr lvl="4"/>
            <a:r>
              <a:rPr lang="en-US" altLang="zh-CN" sz="1400" b="1" dirty="0">
                <a:solidFill>
                  <a:srgbClr val="FF0000"/>
                </a:solidFill>
              </a:rPr>
              <a:t>#</a:t>
            </a:r>
            <a:r>
              <a:rPr lang="zh-CN" altLang="en-US" sz="1400" b="1" dirty="0"/>
              <a:t>：立即寻址的前缀</a:t>
            </a:r>
            <a:endParaRPr lang="en-US" altLang="zh-CN" sz="1400" b="1" dirty="0"/>
          </a:p>
          <a:p>
            <a:pPr lvl="4"/>
            <a:r>
              <a:rPr lang="en-US" altLang="zh-CN" sz="1400" b="1" dirty="0"/>
              <a:t>#0x</a:t>
            </a:r>
            <a:r>
              <a:rPr lang="zh-CN" altLang="en-US" sz="1400" b="1" dirty="0"/>
              <a:t>：十六进制</a:t>
            </a:r>
            <a:endParaRPr lang="en-US" altLang="zh-CN" sz="1400" b="1" dirty="0"/>
          </a:p>
          <a:p>
            <a:pPr lvl="4"/>
            <a:r>
              <a:rPr lang="en-US" altLang="zh-CN" sz="1400" b="1" dirty="0"/>
              <a:t>#0b</a:t>
            </a:r>
            <a:r>
              <a:rPr lang="zh-CN" altLang="en-US" sz="1400" b="1" dirty="0"/>
              <a:t>：二进制</a:t>
            </a:r>
            <a:endParaRPr lang="en-US" altLang="zh-CN" sz="1400" b="1" dirty="0"/>
          </a:p>
          <a:p>
            <a:pPr lvl="4"/>
            <a:r>
              <a:rPr lang="en-US" altLang="zh-CN" sz="1400" b="1" dirty="0"/>
              <a:t>#0d</a:t>
            </a:r>
            <a:r>
              <a:rPr lang="zh-CN" altLang="en-US" sz="1400" b="1" dirty="0"/>
              <a:t>：十进制</a:t>
            </a:r>
            <a:endParaRPr lang="en-US" altLang="zh-CN" sz="1400" b="1" dirty="0"/>
          </a:p>
          <a:p>
            <a:pPr lvl="4"/>
            <a:r>
              <a:rPr lang="en-US" altLang="zh-CN" sz="1400" b="1" dirty="0"/>
              <a:t>ARM</a:t>
            </a:r>
            <a:r>
              <a:rPr lang="zh-CN" altLang="en-US" sz="1400" b="1" dirty="0"/>
              <a:t>指令通常有</a:t>
            </a:r>
            <a:r>
              <a:rPr lang="en-US" altLang="zh-CN" sz="1400" b="1" dirty="0"/>
              <a:t>3</a:t>
            </a:r>
            <a:r>
              <a:rPr lang="zh-CN" altLang="en-US" sz="1400" b="1" dirty="0"/>
              <a:t>个操作数：</a:t>
            </a:r>
            <a:r>
              <a:rPr lang="en-US" altLang="zh-CN" sz="1400" b="1" dirty="0"/>
              <a:t>1</a:t>
            </a:r>
            <a:r>
              <a:rPr lang="zh-CN" altLang="en-US" sz="1400" b="1" dirty="0"/>
              <a:t>个目的操作数，</a:t>
            </a:r>
            <a:r>
              <a:rPr lang="en-US" altLang="zh-CN" sz="1400" b="1" dirty="0"/>
              <a:t>2</a:t>
            </a:r>
            <a:r>
              <a:rPr lang="zh-CN" altLang="en-US" sz="1400" b="1" dirty="0"/>
              <a:t>个源操作数</a:t>
            </a:r>
            <a:endParaRPr lang="en-US" altLang="zh-CN" sz="1400" b="1" dirty="0"/>
          </a:p>
          <a:p>
            <a:pPr lvl="3"/>
            <a:endParaRPr lang="en-US" altLang="zh-CN" sz="1400" b="1" dirty="0"/>
          </a:p>
          <a:p>
            <a:pPr lvl="2"/>
            <a:r>
              <a:rPr lang="zh-CN" altLang="en-US" sz="1800" b="1" dirty="0"/>
              <a:t>（</a:t>
            </a:r>
            <a:r>
              <a:rPr lang="en-US" altLang="zh-CN" sz="1800" b="1" dirty="0"/>
              <a:t>2</a:t>
            </a:r>
            <a:r>
              <a:rPr lang="zh-CN" altLang="en-US" sz="1800" b="1" dirty="0"/>
              <a:t>）寄存器寻址</a:t>
            </a:r>
            <a:endParaRPr lang="en-US" altLang="zh-CN" sz="1800" b="1" dirty="0"/>
          </a:p>
          <a:p>
            <a:pPr lvl="3"/>
            <a:r>
              <a:rPr lang="en-US" altLang="zh-CN" sz="1400" b="1" dirty="0"/>
              <a:t>ADD </a:t>
            </a:r>
            <a:r>
              <a:rPr lang="en-US" altLang="zh-CN" sz="1400" b="1" dirty="0">
                <a:solidFill>
                  <a:srgbClr val="FF0000"/>
                </a:solidFill>
              </a:rPr>
              <a:t>R1</a:t>
            </a:r>
            <a:r>
              <a:rPr lang="en-US" altLang="zh-CN" sz="1400" b="1" dirty="0"/>
              <a:t>,</a:t>
            </a:r>
            <a:r>
              <a:rPr lang="zh-CN" altLang="en-US" sz="1400" b="1" dirty="0"/>
              <a:t> </a:t>
            </a:r>
            <a:r>
              <a:rPr lang="en-US" altLang="zh-CN" sz="1400" b="1" dirty="0">
                <a:solidFill>
                  <a:srgbClr val="FF0000"/>
                </a:solidFill>
              </a:rPr>
              <a:t>R1</a:t>
            </a:r>
            <a:r>
              <a:rPr lang="en-US" altLang="zh-CN" sz="1400" b="1" dirty="0"/>
              <a:t>,</a:t>
            </a:r>
            <a:r>
              <a:rPr lang="zh-CN" altLang="en-US" sz="1400" b="1" dirty="0"/>
              <a:t> </a:t>
            </a:r>
            <a:r>
              <a:rPr lang="en-US" altLang="zh-CN" sz="1400" b="1" dirty="0">
                <a:solidFill>
                  <a:srgbClr val="FF0000"/>
                </a:solidFill>
              </a:rPr>
              <a:t>R2</a:t>
            </a:r>
            <a:r>
              <a:rPr lang="en-US" altLang="zh-CN" sz="1400" b="1" dirty="0">
                <a:solidFill>
                  <a:srgbClr val="C00000"/>
                </a:solidFill>
              </a:rPr>
              <a:t>  </a:t>
            </a:r>
            <a:r>
              <a:rPr lang="en-US" altLang="zh-CN" sz="1400" b="1" dirty="0">
                <a:solidFill>
                  <a:srgbClr val="FF0000"/>
                </a:solidFill>
              </a:rPr>
              <a:t>                            </a:t>
            </a:r>
            <a:r>
              <a:rPr lang="en-US" altLang="zh-CN" sz="1400" b="1" dirty="0"/>
              <a:t>; R1+R2   -&gt;   R1</a:t>
            </a:r>
          </a:p>
          <a:p>
            <a:pPr lvl="3"/>
            <a:r>
              <a:rPr lang="en-US" altLang="zh-CN" sz="1400" b="1" dirty="0"/>
              <a:t>MOV </a:t>
            </a:r>
            <a:r>
              <a:rPr lang="en-US" altLang="zh-CN" sz="1400" b="1" dirty="0">
                <a:solidFill>
                  <a:srgbClr val="FF0000"/>
                </a:solidFill>
              </a:rPr>
              <a:t>R1</a:t>
            </a:r>
            <a:r>
              <a:rPr lang="en-US" altLang="zh-CN" sz="1400" b="1" dirty="0"/>
              <a:t>, </a:t>
            </a:r>
            <a:r>
              <a:rPr lang="en-US" altLang="zh-CN" sz="1400" b="1" dirty="0">
                <a:solidFill>
                  <a:srgbClr val="FF0000"/>
                </a:solidFill>
              </a:rPr>
              <a:t>R0</a:t>
            </a:r>
            <a:r>
              <a:rPr lang="en-US" altLang="zh-CN" sz="1400" b="1" dirty="0"/>
              <a:t>                                    ; R0 -&gt; R1</a:t>
            </a:r>
          </a:p>
          <a:p>
            <a:pPr lvl="3"/>
            <a:endParaRPr lang="en-US" altLang="zh-CN" sz="1400" b="1" dirty="0"/>
          </a:p>
          <a:p>
            <a:pPr lvl="2" eaLnBrk="1" hangingPunct="1"/>
            <a:r>
              <a:rPr lang="zh-CN" altLang="en-US" sz="1800" b="1" dirty="0"/>
              <a:t>（</a:t>
            </a:r>
            <a:r>
              <a:rPr lang="en-US" altLang="zh-CN" sz="1800" b="1" dirty="0"/>
              <a:t>3</a:t>
            </a:r>
            <a:r>
              <a:rPr lang="zh-CN" altLang="en-US" sz="1800" b="1" dirty="0"/>
              <a:t>）寄存器移位寻址（寄存器偏移寻址）</a:t>
            </a:r>
            <a:endParaRPr lang="en-US" altLang="zh-CN" sz="1600" b="1" dirty="0"/>
          </a:p>
          <a:p>
            <a:pPr lvl="3"/>
            <a:r>
              <a:rPr lang="en-US" altLang="zh-CN" sz="1400" b="1" dirty="0"/>
              <a:t>ADD R1,</a:t>
            </a:r>
            <a:r>
              <a:rPr lang="zh-CN" altLang="en-US" sz="1400" b="1" dirty="0"/>
              <a:t> </a:t>
            </a:r>
            <a:r>
              <a:rPr lang="en-US" altLang="zh-CN" sz="1400" b="1" dirty="0"/>
              <a:t>R1,</a:t>
            </a:r>
            <a:r>
              <a:rPr lang="zh-CN" altLang="en-US" sz="1400" b="1" dirty="0"/>
              <a:t> </a:t>
            </a:r>
            <a:r>
              <a:rPr lang="en-US" altLang="zh-CN" sz="1400" b="1" dirty="0">
                <a:solidFill>
                  <a:srgbClr val="FF0000"/>
                </a:solidFill>
              </a:rPr>
              <a:t>R2, ROR #0x2                 </a:t>
            </a:r>
            <a:r>
              <a:rPr lang="en-US" altLang="zh-CN" sz="1400" b="1" dirty="0"/>
              <a:t>; R2</a:t>
            </a:r>
            <a:r>
              <a:rPr lang="zh-CN" altLang="en-US" sz="1400" b="1" dirty="0"/>
              <a:t>循环右移（</a:t>
            </a:r>
            <a:r>
              <a:rPr lang="en-US" altLang="zh-CN" sz="1400" b="1" dirty="0">
                <a:solidFill>
                  <a:srgbClr val="FF0000"/>
                </a:solidFill>
              </a:rPr>
              <a:t>ROR</a:t>
            </a:r>
            <a:r>
              <a:rPr lang="zh-CN" altLang="en-US" sz="1400" b="1" dirty="0"/>
              <a:t>）</a:t>
            </a:r>
            <a:r>
              <a:rPr lang="en-US" altLang="zh-CN" sz="1400" b="1" dirty="0"/>
              <a:t>2</a:t>
            </a:r>
            <a:r>
              <a:rPr lang="zh-CN" altLang="en-US" sz="1400" b="1" dirty="0"/>
              <a:t>位后与</a:t>
            </a:r>
            <a:r>
              <a:rPr lang="en-US" altLang="zh-CN" sz="1400" b="1" dirty="0"/>
              <a:t>R1</a:t>
            </a:r>
            <a:r>
              <a:rPr lang="zh-CN" altLang="en-US" sz="1400" b="1" dirty="0"/>
              <a:t>相加，结果放入</a:t>
            </a:r>
            <a:r>
              <a:rPr lang="en-US" altLang="zh-CN" sz="1400" b="1" dirty="0"/>
              <a:t>R1</a:t>
            </a:r>
          </a:p>
          <a:p>
            <a:pPr lvl="3"/>
            <a:r>
              <a:rPr lang="en-US" altLang="zh-CN" sz="1400" b="1" dirty="0"/>
              <a:t>MOV R1, </a:t>
            </a:r>
            <a:r>
              <a:rPr lang="en-US" altLang="zh-CN" sz="1400" b="1" dirty="0">
                <a:solidFill>
                  <a:srgbClr val="FF0000"/>
                </a:solidFill>
              </a:rPr>
              <a:t>R0, LSL R2                             </a:t>
            </a:r>
            <a:r>
              <a:rPr lang="en-US" altLang="zh-CN" sz="1400" b="1" dirty="0"/>
              <a:t>; R0</a:t>
            </a:r>
            <a:r>
              <a:rPr lang="zh-CN" altLang="en-US" sz="1400" b="1" dirty="0"/>
              <a:t>逻辑左移（</a:t>
            </a:r>
            <a:r>
              <a:rPr lang="en-US" altLang="zh-CN" sz="1400" b="1" dirty="0">
                <a:solidFill>
                  <a:srgbClr val="FF0000"/>
                </a:solidFill>
              </a:rPr>
              <a:t>LSL</a:t>
            </a:r>
            <a:r>
              <a:rPr lang="zh-CN" altLang="en-US" sz="1400" b="1" dirty="0"/>
              <a:t>）</a:t>
            </a:r>
            <a:r>
              <a:rPr lang="en-US" altLang="zh-CN" sz="1400" b="1" dirty="0"/>
              <a:t>R2</a:t>
            </a:r>
            <a:r>
              <a:rPr lang="zh-CN" altLang="en-US" sz="1400" b="1" dirty="0"/>
              <a:t>位后  </a:t>
            </a:r>
            <a:r>
              <a:rPr lang="en-US" altLang="zh-CN" sz="1400" b="1" dirty="0"/>
              <a:t>-&gt;  R1</a:t>
            </a:r>
            <a:endParaRPr lang="en-US" altLang="zh-CN" sz="1000" b="1" dirty="0"/>
          </a:p>
          <a:p>
            <a:pPr lvl="3"/>
            <a:endParaRPr lang="en-US" altLang="zh-CN" sz="1400" b="1" dirty="0"/>
          </a:p>
          <a:p>
            <a:pPr lvl="2"/>
            <a:r>
              <a:rPr lang="zh-CN" altLang="en-US" sz="1800" b="1" dirty="0"/>
              <a:t>（</a:t>
            </a:r>
            <a:r>
              <a:rPr lang="en-US" altLang="zh-CN" sz="1800" b="1" dirty="0"/>
              <a:t>4</a:t>
            </a:r>
            <a:r>
              <a:rPr lang="zh-CN" altLang="en-US" sz="1800" b="1" dirty="0"/>
              <a:t>）寄存器间接寻址</a:t>
            </a:r>
            <a:endParaRPr lang="en-US" altLang="zh-CN" sz="1800" b="1" dirty="0"/>
          </a:p>
          <a:p>
            <a:pPr lvl="3"/>
            <a:r>
              <a:rPr lang="en-US" altLang="zh-CN" sz="1400" b="1" dirty="0"/>
              <a:t>STR  R1,</a:t>
            </a:r>
            <a:r>
              <a:rPr lang="zh-CN" altLang="en-US" sz="1400" b="1" dirty="0"/>
              <a:t> </a:t>
            </a:r>
            <a:r>
              <a:rPr lang="en-US" altLang="zh-CN" sz="1400" b="1" dirty="0">
                <a:solidFill>
                  <a:srgbClr val="FF0000"/>
                </a:solidFill>
              </a:rPr>
              <a:t>[R2]   </a:t>
            </a:r>
            <a:r>
              <a:rPr lang="en-US" altLang="zh-CN" sz="1400" b="1" dirty="0"/>
              <a:t>                       ; R1 -&gt; [R2]</a:t>
            </a:r>
            <a:r>
              <a:rPr lang="zh-CN" altLang="en-US" sz="1400" b="1" dirty="0"/>
              <a:t>，即将</a:t>
            </a:r>
            <a:r>
              <a:rPr lang="en-US" altLang="zh-CN" sz="1400" b="1" dirty="0"/>
              <a:t>R1</a:t>
            </a:r>
            <a:r>
              <a:rPr lang="zh-CN" altLang="en-US" sz="1400" b="1" dirty="0"/>
              <a:t>存入</a:t>
            </a:r>
            <a:r>
              <a:rPr lang="en-US" altLang="zh-CN" sz="1400" b="1" dirty="0"/>
              <a:t>[R2]</a:t>
            </a:r>
            <a:r>
              <a:rPr lang="zh-CN" altLang="en-US" sz="1400" b="1" dirty="0"/>
              <a:t>存储单元中</a:t>
            </a:r>
            <a:endParaRPr lang="en-US" altLang="zh-CN" sz="1400" b="1" dirty="0"/>
          </a:p>
          <a:p>
            <a:pPr lvl="3"/>
            <a:r>
              <a:rPr lang="en-US" altLang="zh-CN" sz="1400" b="1" dirty="0"/>
              <a:t>SWP R1,   R1,  </a:t>
            </a:r>
            <a:r>
              <a:rPr lang="en-US" altLang="zh-CN" sz="1400" b="1" dirty="0">
                <a:solidFill>
                  <a:srgbClr val="FF0000"/>
                </a:solidFill>
              </a:rPr>
              <a:t>[R2]    </a:t>
            </a:r>
            <a:r>
              <a:rPr lang="en-US" altLang="zh-CN" sz="1400" b="1" dirty="0"/>
              <a:t>           ; [R2] </a:t>
            </a:r>
            <a:r>
              <a:rPr lang="zh-CN" altLang="en-US" sz="1400" b="1" dirty="0"/>
              <a:t>和 </a:t>
            </a:r>
            <a:r>
              <a:rPr lang="en-US" altLang="zh-CN" sz="1400" b="1" dirty="0"/>
              <a:t>R1 </a:t>
            </a:r>
            <a:r>
              <a:rPr lang="zh-CN" altLang="en-US" sz="1400" b="1" dirty="0"/>
              <a:t>的内容进行交换</a:t>
            </a:r>
            <a:endParaRPr lang="en-US" altLang="zh-CN" sz="1400" b="1" dirty="0"/>
          </a:p>
          <a:p>
            <a:pPr lvl="4"/>
            <a:r>
              <a:rPr lang="en-US" altLang="zh-CN" sz="1200" b="1" dirty="0"/>
              <a:t>STR</a:t>
            </a:r>
            <a:r>
              <a:rPr lang="zh-CN" altLang="en-US" sz="1200" b="1" dirty="0"/>
              <a:t>：存数指令</a:t>
            </a:r>
            <a:endParaRPr lang="en-US" altLang="zh-CN" sz="1200" b="1" dirty="0"/>
          </a:p>
          <a:p>
            <a:pPr lvl="4"/>
            <a:r>
              <a:rPr lang="en-US" altLang="zh-CN" sz="1200" b="1" dirty="0"/>
              <a:t>SWP</a:t>
            </a:r>
            <a:r>
              <a:rPr lang="zh-CN" altLang="en-US" sz="1200" b="1" dirty="0"/>
              <a:t>：交换指令</a:t>
            </a:r>
            <a:endParaRPr lang="en-US" altLang="zh-CN" sz="1200" b="1" dirty="0"/>
          </a:p>
          <a:p>
            <a:pPr lvl="4"/>
            <a:endParaRPr lang="en-US" altLang="zh-CN" sz="1400" b="1" dirty="0"/>
          </a:p>
          <a:p>
            <a:pPr lvl="3"/>
            <a:endParaRPr lang="en-US" altLang="zh-CN" sz="1400" b="1" dirty="0"/>
          </a:p>
          <a:p>
            <a:pPr lvl="2"/>
            <a:endParaRPr lang="en-US" altLang="zh-CN" sz="1800" b="1" dirty="0"/>
          </a:p>
          <a:p>
            <a:pPr lvl="2" eaLnBrk="1" hangingPunct="1"/>
            <a:endParaRPr lang="en-US" altLang="zh-CN" sz="1600" b="1" dirty="0"/>
          </a:p>
        </p:txBody>
      </p:sp>
    </p:spTree>
    <p:extLst>
      <p:ext uri="{BB962C8B-B14F-4D97-AF65-F5344CB8AC3E}">
        <p14:creationId xmlns:p14="http://schemas.microsoft.com/office/powerpoint/2010/main" val="36663218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60648"/>
            <a:ext cx="8229600" cy="5966123"/>
          </a:xfrm>
        </p:spPr>
        <p:txBody>
          <a:bodyPr/>
          <a:lstStyle/>
          <a:p>
            <a:r>
              <a:rPr lang="zh-CN" altLang="en-US" sz="1800" b="1" dirty="0"/>
              <a:t>（</a:t>
            </a:r>
            <a:r>
              <a:rPr lang="en-US" altLang="zh-CN" sz="1800" b="1" dirty="0"/>
              <a:t>5</a:t>
            </a:r>
            <a:r>
              <a:rPr lang="zh-CN" altLang="en-US" sz="1800" b="1" dirty="0"/>
              <a:t>）基址寻址（基址变址寻址）</a:t>
            </a:r>
            <a:endParaRPr lang="en-US" altLang="zh-CN" sz="1800" b="1" dirty="0"/>
          </a:p>
          <a:p>
            <a:pPr lvl="1"/>
            <a:r>
              <a:rPr lang="zh-CN" altLang="en-US" sz="1400" b="1" dirty="0"/>
              <a:t>基址寻址有</a:t>
            </a:r>
            <a:r>
              <a:rPr lang="en-US" altLang="zh-CN" sz="1400" b="1" dirty="0"/>
              <a:t>4</a:t>
            </a:r>
            <a:r>
              <a:rPr lang="zh-CN" altLang="en-US" sz="1400" b="1" dirty="0"/>
              <a:t>种形式：</a:t>
            </a:r>
            <a:endParaRPr lang="en-US" altLang="zh-CN" sz="1400" b="1" dirty="0"/>
          </a:p>
          <a:p>
            <a:pPr lvl="1"/>
            <a:r>
              <a:rPr lang="zh-CN" altLang="en-US" sz="1200" b="1" dirty="0">
                <a:latin typeface="等线" panose="02010600030101010101" pitchFamily="2" charset="-122"/>
                <a:ea typeface="等线" panose="02010600030101010101" pitchFamily="2" charset="-122"/>
              </a:rPr>
              <a:t>①</a:t>
            </a:r>
            <a:r>
              <a:rPr lang="zh-CN" altLang="en-US" sz="1200" b="1" dirty="0"/>
              <a:t>零偏移（</a:t>
            </a:r>
            <a:r>
              <a:rPr lang="en-US" altLang="zh-CN" sz="1200" b="1" dirty="0"/>
              <a:t>Zero Offset</a:t>
            </a:r>
            <a:r>
              <a:rPr lang="zh-CN" altLang="en-US" sz="1200" b="1" dirty="0"/>
              <a:t>）</a:t>
            </a:r>
            <a:endParaRPr lang="en-US" altLang="zh-CN" sz="1200" b="1" dirty="0"/>
          </a:p>
          <a:p>
            <a:pPr lvl="2"/>
            <a:r>
              <a:rPr lang="en-US" altLang="zh-CN" sz="1200" b="1" dirty="0"/>
              <a:t>op  Rd, </a:t>
            </a:r>
            <a:r>
              <a:rPr lang="en-US" altLang="zh-CN" sz="1200" b="1" dirty="0">
                <a:solidFill>
                  <a:srgbClr val="FF0000"/>
                </a:solidFill>
              </a:rPr>
              <a:t> [Rn, R1]   </a:t>
            </a:r>
            <a:r>
              <a:rPr lang="en-US" altLang="zh-CN" sz="1200" b="1" dirty="0">
                <a:solidFill>
                  <a:srgbClr val="C00000"/>
                </a:solidFill>
              </a:rPr>
              <a:t>                   </a:t>
            </a:r>
            <a:r>
              <a:rPr lang="en-US" altLang="zh-CN" sz="1200" b="1" dirty="0"/>
              <a:t>; </a:t>
            </a:r>
            <a:r>
              <a:rPr lang="zh-CN" altLang="en-US" sz="1200" b="1" dirty="0"/>
              <a:t>有效地址 </a:t>
            </a:r>
            <a:r>
              <a:rPr lang="en-US" altLang="zh-CN" sz="1200" b="1" dirty="0"/>
              <a:t>= Rn + R1</a:t>
            </a:r>
          </a:p>
          <a:p>
            <a:pPr lvl="1"/>
            <a:endParaRPr lang="en-US" altLang="zh-CN" sz="1200" b="1" dirty="0"/>
          </a:p>
          <a:p>
            <a:pPr lvl="1"/>
            <a:r>
              <a:rPr lang="zh-CN" altLang="en-US" sz="1200" b="1" dirty="0">
                <a:latin typeface="等线" panose="02010600030101010101" pitchFamily="2" charset="-122"/>
                <a:ea typeface="等线" panose="02010600030101010101" pitchFamily="2" charset="-122"/>
              </a:rPr>
              <a:t>②</a:t>
            </a:r>
            <a:r>
              <a:rPr lang="zh-CN" altLang="en-US" sz="1200" b="1" dirty="0"/>
              <a:t>前索引偏移（</a:t>
            </a:r>
            <a:r>
              <a:rPr lang="en-US" altLang="zh-CN" sz="1200" b="1" dirty="0"/>
              <a:t>Pre-Indexed</a:t>
            </a:r>
            <a:r>
              <a:rPr lang="zh-CN" altLang="en-US" sz="1200" b="1" dirty="0"/>
              <a:t>）</a:t>
            </a:r>
            <a:endParaRPr lang="en-US" altLang="zh-CN" sz="1200" b="1" dirty="0"/>
          </a:p>
          <a:p>
            <a:pPr lvl="2"/>
            <a:r>
              <a:rPr lang="en-US" altLang="zh-CN" sz="1200" b="1" dirty="0"/>
              <a:t>op  Rd, </a:t>
            </a:r>
            <a:r>
              <a:rPr lang="en-US" altLang="zh-CN" sz="1200" b="1" dirty="0">
                <a:solidFill>
                  <a:srgbClr val="FF0000"/>
                </a:solidFill>
              </a:rPr>
              <a:t> [Rn, </a:t>
            </a:r>
            <a:r>
              <a:rPr lang="en-US" altLang="zh-CN" sz="1200" b="1" dirty="0" err="1">
                <a:solidFill>
                  <a:srgbClr val="FF0000"/>
                </a:solidFill>
              </a:rPr>
              <a:t>FlexOffset</a:t>
            </a:r>
            <a:r>
              <a:rPr lang="en-US" altLang="zh-CN" sz="1200" b="1" dirty="0">
                <a:solidFill>
                  <a:srgbClr val="FF0000"/>
                </a:solidFill>
              </a:rPr>
              <a:t>]  </a:t>
            </a:r>
            <a:r>
              <a:rPr lang="en-US" altLang="zh-CN" sz="1200" b="1" dirty="0">
                <a:solidFill>
                  <a:srgbClr val="C00000"/>
                </a:solidFill>
              </a:rPr>
              <a:t> </a:t>
            </a:r>
            <a:r>
              <a:rPr lang="en-US" altLang="zh-CN" sz="1200" b="1" dirty="0"/>
              <a:t>     ; </a:t>
            </a:r>
            <a:r>
              <a:rPr lang="zh-CN" altLang="en-US" sz="1200" b="1" dirty="0"/>
              <a:t>有效地址 </a:t>
            </a:r>
            <a:r>
              <a:rPr lang="en-US" altLang="zh-CN" sz="1200" b="1" dirty="0"/>
              <a:t>= Rn + </a:t>
            </a:r>
            <a:r>
              <a:rPr lang="en-US" altLang="zh-CN" sz="1200" b="1" dirty="0" err="1"/>
              <a:t>FlexOffset</a:t>
            </a:r>
            <a:endParaRPr lang="en-US" altLang="zh-CN" sz="1200" b="1" dirty="0"/>
          </a:p>
          <a:p>
            <a:pPr marL="914400" lvl="2" indent="0">
              <a:buNone/>
            </a:pPr>
            <a:r>
              <a:rPr lang="en-US" altLang="zh-CN" sz="1200" b="1" dirty="0"/>
              <a:t>                                                          ; </a:t>
            </a:r>
            <a:r>
              <a:rPr lang="en-US" altLang="zh-CN" sz="1200" b="1" dirty="0" err="1"/>
              <a:t>FlexOffset</a:t>
            </a:r>
            <a:r>
              <a:rPr lang="zh-CN" altLang="en-US" sz="1200" b="1" dirty="0"/>
              <a:t>：称为</a:t>
            </a:r>
            <a:r>
              <a:rPr lang="zh-CN" altLang="en-US" sz="1200" b="1" dirty="0">
                <a:solidFill>
                  <a:srgbClr val="FF0000"/>
                </a:solidFill>
              </a:rPr>
              <a:t>灵活的偏移量</a:t>
            </a:r>
            <a:endParaRPr lang="en-US" altLang="zh-CN" sz="1200" b="1" dirty="0"/>
          </a:p>
          <a:p>
            <a:pPr lvl="1"/>
            <a:endParaRPr lang="en-US" altLang="zh-CN" sz="1200" b="1" dirty="0"/>
          </a:p>
          <a:p>
            <a:pPr lvl="1"/>
            <a:r>
              <a:rPr lang="zh-CN" altLang="en-US" sz="1200" b="1" dirty="0">
                <a:latin typeface="等线" panose="02010600030101010101" pitchFamily="2" charset="-122"/>
                <a:ea typeface="等线" panose="02010600030101010101" pitchFamily="2" charset="-122"/>
              </a:rPr>
              <a:t>③</a:t>
            </a:r>
            <a:r>
              <a:rPr lang="zh-CN" altLang="en-US" sz="1200" b="1" dirty="0"/>
              <a:t>带写回的前索引偏移（</a:t>
            </a:r>
            <a:r>
              <a:rPr lang="en-US" altLang="zh-CN" sz="1200" b="1" dirty="0"/>
              <a:t>Pre-Indexed with Writeback</a:t>
            </a:r>
            <a:r>
              <a:rPr lang="zh-CN" altLang="en-US" sz="1200" b="1" dirty="0"/>
              <a:t>）</a:t>
            </a:r>
            <a:endParaRPr lang="en-US" altLang="zh-CN" sz="1200" b="1" dirty="0"/>
          </a:p>
          <a:p>
            <a:pPr lvl="2"/>
            <a:r>
              <a:rPr lang="en-US" altLang="zh-CN" sz="1200" b="1" dirty="0"/>
              <a:t>op  Rd, </a:t>
            </a:r>
            <a:r>
              <a:rPr lang="en-US" altLang="zh-CN" sz="1200" b="1" dirty="0">
                <a:solidFill>
                  <a:srgbClr val="C00000"/>
                </a:solidFill>
              </a:rPr>
              <a:t> </a:t>
            </a:r>
            <a:r>
              <a:rPr lang="en-US" altLang="zh-CN" sz="1200" b="1" dirty="0">
                <a:solidFill>
                  <a:srgbClr val="FF0000"/>
                </a:solidFill>
              </a:rPr>
              <a:t>[Rn, </a:t>
            </a:r>
            <a:r>
              <a:rPr lang="en-US" altLang="zh-CN" sz="1200" b="1" dirty="0" err="1">
                <a:solidFill>
                  <a:srgbClr val="FF0000"/>
                </a:solidFill>
              </a:rPr>
              <a:t>FlexOffset</a:t>
            </a:r>
            <a:r>
              <a:rPr lang="en-US" altLang="zh-CN" sz="1200" b="1" dirty="0">
                <a:solidFill>
                  <a:srgbClr val="FF0000"/>
                </a:solidFill>
              </a:rPr>
              <a:t>]!    </a:t>
            </a:r>
            <a:r>
              <a:rPr lang="en-US" altLang="zh-CN" sz="1200" b="1" dirty="0"/>
              <a:t>   ; </a:t>
            </a:r>
            <a:r>
              <a:rPr lang="zh-CN" altLang="en-US" sz="1200" b="1" dirty="0"/>
              <a:t>有效地址 </a:t>
            </a:r>
            <a:r>
              <a:rPr lang="en-US" altLang="zh-CN" sz="1200" b="1" dirty="0"/>
              <a:t>= Rn + </a:t>
            </a:r>
            <a:r>
              <a:rPr lang="en-US" altLang="zh-CN" sz="1200" b="1" dirty="0" err="1"/>
              <a:t>FlexOffset</a:t>
            </a:r>
            <a:r>
              <a:rPr lang="zh-CN" altLang="en-US" sz="1200" b="1" dirty="0"/>
              <a:t>，并且</a:t>
            </a:r>
            <a:r>
              <a:rPr lang="en-US" altLang="zh-CN" sz="1200" b="1" dirty="0"/>
              <a:t>Rn + </a:t>
            </a:r>
            <a:r>
              <a:rPr lang="en-US" altLang="zh-CN" sz="1200" b="1" dirty="0" err="1"/>
              <a:t>FlexOffset</a:t>
            </a:r>
            <a:r>
              <a:rPr lang="en-US" altLang="zh-CN" sz="1200" b="1" dirty="0"/>
              <a:t>  -&gt;  Rn</a:t>
            </a:r>
          </a:p>
          <a:p>
            <a:pPr marL="914400" lvl="2" indent="0">
              <a:buNone/>
            </a:pPr>
            <a:r>
              <a:rPr lang="en-US" altLang="zh-CN" sz="1200" b="1" dirty="0"/>
              <a:t>		      ; </a:t>
            </a:r>
            <a:r>
              <a:rPr lang="zh-CN" altLang="en-US" sz="1200" b="1" dirty="0"/>
              <a:t>“</a:t>
            </a:r>
            <a:r>
              <a:rPr lang="en-US" altLang="zh-CN" sz="1200" b="1" dirty="0"/>
              <a:t>!</a:t>
            </a:r>
            <a:r>
              <a:rPr lang="zh-CN" altLang="en-US" sz="1200" b="1" dirty="0"/>
              <a:t>”表示自增</a:t>
            </a:r>
            <a:endParaRPr lang="en-US" altLang="zh-CN" sz="1200" b="1" dirty="0"/>
          </a:p>
          <a:p>
            <a:pPr lvl="1"/>
            <a:endParaRPr lang="en-US" altLang="zh-CN" sz="1200" b="1" dirty="0"/>
          </a:p>
          <a:p>
            <a:pPr lvl="1"/>
            <a:r>
              <a:rPr lang="zh-CN" altLang="en-US" sz="1200" b="1" dirty="0">
                <a:latin typeface="等线" panose="02010600030101010101" pitchFamily="2" charset="-122"/>
                <a:ea typeface="等线" panose="02010600030101010101" pitchFamily="2" charset="-122"/>
              </a:rPr>
              <a:t>④</a:t>
            </a:r>
            <a:r>
              <a:rPr lang="zh-CN" altLang="en-US" sz="1200" b="1" dirty="0"/>
              <a:t>后索引偏移（</a:t>
            </a:r>
            <a:r>
              <a:rPr lang="en-US" altLang="zh-CN" sz="1200" b="1" dirty="0"/>
              <a:t>Post-Indexed</a:t>
            </a:r>
            <a:r>
              <a:rPr lang="zh-CN" altLang="en-US" sz="1200" b="1" dirty="0"/>
              <a:t>）</a:t>
            </a:r>
            <a:endParaRPr lang="en-US" altLang="zh-CN" sz="1200" b="1" dirty="0"/>
          </a:p>
          <a:p>
            <a:pPr lvl="2"/>
            <a:r>
              <a:rPr lang="en-US" altLang="zh-CN" sz="1200" b="1" dirty="0"/>
              <a:t>op  Rd, </a:t>
            </a:r>
            <a:r>
              <a:rPr lang="en-US" altLang="zh-CN" sz="1200" b="1" dirty="0">
                <a:solidFill>
                  <a:srgbClr val="C00000"/>
                </a:solidFill>
              </a:rPr>
              <a:t> </a:t>
            </a:r>
            <a:r>
              <a:rPr lang="en-US" altLang="zh-CN" sz="1200" b="1" dirty="0">
                <a:solidFill>
                  <a:srgbClr val="FF0000"/>
                </a:solidFill>
              </a:rPr>
              <a:t>[Rn], </a:t>
            </a:r>
            <a:r>
              <a:rPr lang="en-US" altLang="zh-CN" sz="1200" b="1" dirty="0" err="1">
                <a:solidFill>
                  <a:srgbClr val="FF0000"/>
                </a:solidFill>
              </a:rPr>
              <a:t>FlexOffset</a:t>
            </a:r>
            <a:r>
              <a:rPr lang="en-US" altLang="zh-CN" sz="1200" b="1" dirty="0">
                <a:solidFill>
                  <a:srgbClr val="FF0000"/>
                </a:solidFill>
              </a:rPr>
              <a:t> </a:t>
            </a:r>
            <a:r>
              <a:rPr lang="en-US" altLang="zh-CN" sz="1200" b="1" dirty="0">
                <a:solidFill>
                  <a:srgbClr val="C00000"/>
                </a:solidFill>
              </a:rPr>
              <a:t>  </a:t>
            </a:r>
            <a:r>
              <a:rPr lang="en-US" altLang="zh-CN" sz="1200" b="1" dirty="0"/>
              <a:t>      ; </a:t>
            </a:r>
            <a:r>
              <a:rPr lang="zh-CN" altLang="en-US" sz="1200" b="1" dirty="0"/>
              <a:t>有效地址 </a:t>
            </a:r>
            <a:r>
              <a:rPr lang="en-US" altLang="zh-CN" sz="1200" b="1" dirty="0"/>
              <a:t>= Rn</a:t>
            </a:r>
            <a:r>
              <a:rPr lang="zh-CN" altLang="en-US" sz="1200" b="1" dirty="0"/>
              <a:t>，并且</a:t>
            </a:r>
            <a:r>
              <a:rPr lang="en-US" altLang="zh-CN" sz="1200" b="1" dirty="0"/>
              <a:t>Rn + </a:t>
            </a:r>
            <a:r>
              <a:rPr lang="en-US" altLang="zh-CN" sz="1200" b="1" dirty="0" err="1"/>
              <a:t>FlexOffset</a:t>
            </a:r>
            <a:r>
              <a:rPr lang="en-US" altLang="zh-CN" sz="1200" b="1" dirty="0"/>
              <a:t>  -&gt;  Rn</a:t>
            </a:r>
          </a:p>
          <a:p>
            <a:endParaRPr lang="en-US" altLang="zh-CN" sz="1800" b="1" dirty="0"/>
          </a:p>
          <a:p>
            <a:r>
              <a:rPr lang="zh-CN" altLang="en-US" sz="1800" b="1" dirty="0"/>
              <a:t>（</a:t>
            </a:r>
            <a:r>
              <a:rPr lang="en-US" altLang="zh-CN" sz="1800" b="1" dirty="0"/>
              <a:t>6</a:t>
            </a:r>
            <a:r>
              <a:rPr lang="zh-CN" altLang="en-US" sz="1800" b="1" dirty="0"/>
              <a:t>）多寄存器寻址（块数据寻址）</a:t>
            </a:r>
            <a:endParaRPr lang="en-US" altLang="zh-CN" sz="1800" b="1" dirty="0"/>
          </a:p>
          <a:p>
            <a:pPr lvl="1"/>
            <a:r>
              <a:rPr lang="en-US" altLang="zh-CN" sz="1200" b="1" dirty="0"/>
              <a:t>LDM</a:t>
            </a:r>
            <a:r>
              <a:rPr lang="en-US" altLang="zh-CN" sz="1200" b="1" dirty="0">
                <a:solidFill>
                  <a:srgbClr val="FF0000"/>
                </a:solidFill>
              </a:rPr>
              <a:t>IA</a:t>
            </a:r>
            <a:r>
              <a:rPr lang="en-US" altLang="zh-CN" sz="1200" b="1" dirty="0"/>
              <a:t>  R0, </a:t>
            </a:r>
            <a:r>
              <a:rPr lang="en-US" altLang="zh-CN" sz="1200" b="1" dirty="0">
                <a:solidFill>
                  <a:srgbClr val="FF0000"/>
                </a:solidFill>
              </a:rPr>
              <a:t> {R1, R2, R3, R4, R5}    </a:t>
            </a:r>
            <a:r>
              <a:rPr lang="en-US" altLang="zh-CN" sz="1200" b="1" dirty="0"/>
              <a:t>; [R0] -&gt; R1, [R0+4] -&gt; R2, [R0+8] -&gt; R3, [R0+12] -&gt; R4, [R0+16] -&gt; R5</a:t>
            </a:r>
          </a:p>
          <a:p>
            <a:pPr lvl="1"/>
            <a:r>
              <a:rPr lang="en-US" altLang="zh-CN" sz="1200" b="1" dirty="0"/>
              <a:t>STM</a:t>
            </a:r>
            <a:r>
              <a:rPr lang="en-US" altLang="zh-CN" sz="1200" b="1" dirty="0">
                <a:solidFill>
                  <a:srgbClr val="FF0000"/>
                </a:solidFill>
              </a:rPr>
              <a:t>IA</a:t>
            </a:r>
            <a:r>
              <a:rPr lang="en-US" altLang="zh-CN" sz="1200" b="1" dirty="0"/>
              <a:t>  R0, </a:t>
            </a:r>
            <a:r>
              <a:rPr lang="en-US" altLang="zh-CN" sz="1200" b="1" dirty="0">
                <a:solidFill>
                  <a:srgbClr val="C00000"/>
                </a:solidFill>
              </a:rPr>
              <a:t> </a:t>
            </a:r>
            <a:r>
              <a:rPr lang="en-US" altLang="zh-CN" sz="1200" b="1" dirty="0">
                <a:solidFill>
                  <a:srgbClr val="FF0000"/>
                </a:solidFill>
              </a:rPr>
              <a:t>{R2-R5, R7}                   </a:t>
            </a:r>
            <a:r>
              <a:rPr lang="en-US" altLang="zh-CN" sz="1200" b="1" dirty="0"/>
              <a:t>; R2 -&gt; [R0], R3 -&gt; [R0+4], R4 -&gt; [R0+8], R5 -&gt; [R0+12], R7 -&gt; [R0+16]</a:t>
            </a:r>
          </a:p>
          <a:p>
            <a:pPr lvl="2"/>
            <a:r>
              <a:rPr lang="en-US" altLang="zh-CN" sz="1000" b="1" dirty="0"/>
              <a:t>LDM</a:t>
            </a:r>
            <a:r>
              <a:rPr lang="zh-CN" altLang="en-US" sz="1000" b="1" dirty="0"/>
              <a:t>：批量加载（读取）指令，连续从一片存储器读数，送一组寄存器中</a:t>
            </a:r>
            <a:endParaRPr lang="en-US" altLang="zh-CN" sz="1000" b="1" dirty="0"/>
          </a:p>
          <a:p>
            <a:pPr lvl="2"/>
            <a:r>
              <a:rPr lang="en-US" altLang="zh-CN" sz="1000" b="1" dirty="0"/>
              <a:t>STM</a:t>
            </a:r>
            <a:r>
              <a:rPr lang="zh-CN" altLang="en-US" sz="1000" b="1" dirty="0"/>
              <a:t>：批量存储指令，将一组寄存器中的数，连续存入一片存储器中</a:t>
            </a:r>
            <a:endParaRPr lang="en-US" altLang="zh-CN" sz="1000" b="1" dirty="0"/>
          </a:p>
          <a:p>
            <a:pPr lvl="2"/>
            <a:r>
              <a:rPr lang="en-US" altLang="zh-CN" sz="1000" b="1" dirty="0">
                <a:solidFill>
                  <a:srgbClr val="FF0000"/>
                </a:solidFill>
              </a:rPr>
              <a:t>IA</a:t>
            </a:r>
            <a:r>
              <a:rPr lang="zh-CN" altLang="en-US" sz="1000" b="1" dirty="0"/>
              <a:t>（后增）：操作完成后，地址递增</a:t>
            </a:r>
            <a:endParaRPr lang="en-US" altLang="zh-CN" sz="1000" b="1" dirty="0"/>
          </a:p>
          <a:p>
            <a:pPr lvl="2"/>
            <a:r>
              <a:rPr lang="en-US" altLang="zh-CN" sz="1000" b="1" dirty="0">
                <a:solidFill>
                  <a:srgbClr val="FF0000"/>
                </a:solidFill>
              </a:rPr>
              <a:t>IB</a:t>
            </a:r>
            <a:r>
              <a:rPr lang="zh-CN" altLang="en-US" sz="1000" b="1" dirty="0"/>
              <a:t>（先增）：地址先增，而后完成操作</a:t>
            </a:r>
          </a:p>
          <a:p>
            <a:pPr lvl="2"/>
            <a:r>
              <a:rPr lang="en-US" altLang="zh-CN" sz="1000" b="1" dirty="0">
                <a:solidFill>
                  <a:srgbClr val="FF0000"/>
                </a:solidFill>
              </a:rPr>
              <a:t>DA</a:t>
            </a:r>
            <a:r>
              <a:rPr lang="zh-CN" altLang="en-US" sz="1000" b="1" dirty="0"/>
              <a:t>（后减）：操作完成后，地址递减</a:t>
            </a:r>
            <a:endParaRPr lang="en-US" altLang="zh-CN" sz="1000" b="1" dirty="0"/>
          </a:p>
          <a:p>
            <a:pPr lvl="2"/>
            <a:r>
              <a:rPr lang="en-US" altLang="zh-CN" sz="1000" b="1" dirty="0">
                <a:solidFill>
                  <a:srgbClr val="FF0000"/>
                </a:solidFill>
              </a:rPr>
              <a:t>DB</a:t>
            </a:r>
            <a:r>
              <a:rPr lang="zh-CN" altLang="en-US" sz="1000" b="1" dirty="0"/>
              <a:t>（先减）：地址先减，而后完成操作</a:t>
            </a:r>
            <a:endParaRPr lang="en-US" altLang="zh-CN" sz="1000" b="1" dirty="0"/>
          </a:p>
          <a:p>
            <a:pPr lvl="2"/>
            <a:r>
              <a:rPr lang="en-US" altLang="zh-CN" sz="1000" b="1" dirty="0"/>
              <a:t>I</a:t>
            </a:r>
            <a:r>
              <a:rPr lang="zh-CN" altLang="en-US" sz="1000" b="1" dirty="0"/>
              <a:t>：增加（增），</a:t>
            </a:r>
            <a:r>
              <a:rPr lang="en-US" altLang="zh-CN" sz="1000" b="1" dirty="0"/>
              <a:t>Increase</a:t>
            </a:r>
          </a:p>
          <a:p>
            <a:pPr lvl="2"/>
            <a:r>
              <a:rPr lang="en-US" altLang="zh-CN" sz="1000" b="1" dirty="0"/>
              <a:t>D</a:t>
            </a:r>
            <a:r>
              <a:rPr lang="zh-CN" altLang="en-US" sz="1000" b="1" dirty="0"/>
              <a:t>：减少（减），</a:t>
            </a:r>
            <a:r>
              <a:rPr lang="en-US" altLang="zh-CN" sz="1000" b="1" dirty="0"/>
              <a:t>Decrease </a:t>
            </a:r>
          </a:p>
          <a:p>
            <a:pPr lvl="2"/>
            <a:r>
              <a:rPr lang="en-US" altLang="zh-CN" sz="1000" b="1" dirty="0"/>
              <a:t>A</a:t>
            </a:r>
            <a:r>
              <a:rPr lang="zh-CN" altLang="en-US" sz="1000" b="1" dirty="0"/>
              <a:t>：之后（后），</a:t>
            </a:r>
            <a:r>
              <a:rPr lang="en-US" altLang="zh-CN" sz="1000" b="1" dirty="0"/>
              <a:t>After</a:t>
            </a:r>
          </a:p>
          <a:p>
            <a:pPr lvl="2"/>
            <a:r>
              <a:rPr lang="en-US" altLang="zh-CN" sz="1000" b="1" dirty="0"/>
              <a:t>B</a:t>
            </a:r>
            <a:r>
              <a:rPr lang="zh-CN" altLang="en-US" sz="1000" b="1" dirty="0"/>
              <a:t>：之前（先），</a:t>
            </a:r>
            <a:r>
              <a:rPr lang="en-US" altLang="zh-CN" sz="1000" b="1" dirty="0"/>
              <a:t>Before</a:t>
            </a:r>
          </a:p>
          <a:p>
            <a:pPr lvl="3"/>
            <a:endParaRPr lang="en-US" altLang="zh-CN" sz="1200" b="1" dirty="0"/>
          </a:p>
          <a:p>
            <a:pPr lvl="3"/>
            <a:endParaRPr lang="en-US" altLang="zh-CN" sz="1400" b="1" dirty="0"/>
          </a:p>
          <a:p>
            <a:pPr lvl="3"/>
            <a:endParaRPr lang="en-US" altLang="zh-CN" sz="1400" b="1" dirty="0"/>
          </a:p>
          <a:p>
            <a:pPr lvl="3"/>
            <a:endParaRPr lang="en-US" altLang="zh-CN" sz="1400" b="1" dirty="0"/>
          </a:p>
        </p:txBody>
      </p:sp>
    </p:spTree>
    <p:extLst>
      <p:ext uri="{BB962C8B-B14F-4D97-AF65-F5344CB8AC3E}">
        <p14:creationId xmlns:p14="http://schemas.microsoft.com/office/powerpoint/2010/main" val="18592820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60648"/>
            <a:ext cx="8229600" cy="5966123"/>
          </a:xfrm>
        </p:spPr>
        <p:txBody>
          <a:bodyPr/>
          <a:lstStyle/>
          <a:p>
            <a:r>
              <a:rPr lang="zh-CN" altLang="en-US" sz="1800" b="1" dirty="0"/>
              <a:t>（</a:t>
            </a:r>
            <a:r>
              <a:rPr lang="en-US" altLang="zh-CN" sz="1800" b="1" dirty="0"/>
              <a:t>7</a:t>
            </a:r>
            <a:r>
              <a:rPr lang="zh-CN" altLang="en-US" sz="1800" b="1" dirty="0"/>
              <a:t>）堆栈寻址</a:t>
            </a:r>
            <a:endParaRPr lang="en-US" altLang="zh-CN" sz="1800" b="1" dirty="0"/>
          </a:p>
          <a:p>
            <a:pPr lvl="1"/>
            <a:r>
              <a:rPr lang="zh-CN" altLang="en-US" sz="1200" b="1" dirty="0"/>
              <a:t>堆栈指针（</a:t>
            </a:r>
            <a:r>
              <a:rPr lang="en-US" altLang="zh-CN" sz="1200" b="1" dirty="0"/>
              <a:t>SP</a:t>
            </a:r>
            <a:r>
              <a:rPr lang="zh-CN" altLang="en-US" sz="1200" b="1" dirty="0"/>
              <a:t>）：</a:t>
            </a:r>
            <a:r>
              <a:rPr lang="en-US" altLang="zh-CN" sz="1200" b="1" dirty="0"/>
              <a:t>R13</a:t>
            </a:r>
          </a:p>
          <a:p>
            <a:pPr lvl="1"/>
            <a:endParaRPr lang="en-US" altLang="zh-CN" sz="1200" b="1" dirty="0"/>
          </a:p>
          <a:p>
            <a:pPr lvl="1"/>
            <a:r>
              <a:rPr lang="zh-CN" altLang="en-US" sz="1200" b="1" dirty="0"/>
              <a:t>满堆栈：</a:t>
            </a:r>
            <a:r>
              <a:rPr lang="en-US" altLang="zh-CN" sz="1200" b="1" dirty="0"/>
              <a:t>Full  Stack                                </a:t>
            </a:r>
            <a:r>
              <a:rPr lang="zh-CN" altLang="en-US" sz="1200" b="1" dirty="0"/>
              <a:t>空堆栈：</a:t>
            </a:r>
            <a:r>
              <a:rPr lang="en-US" altLang="zh-CN" sz="1200" b="1" dirty="0"/>
              <a:t>Empty  Stack</a:t>
            </a:r>
          </a:p>
          <a:p>
            <a:pPr lvl="1"/>
            <a:r>
              <a:rPr lang="zh-CN" altLang="en-US" sz="1200" b="1" dirty="0"/>
              <a:t>递增堆栈：</a:t>
            </a:r>
            <a:r>
              <a:rPr lang="en-US" altLang="zh-CN" sz="1200" b="1" dirty="0"/>
              <a:t>Ascending  Stack               </a:t>
            </a:r>
            <a:r>
              <a:rPr lang="zh-CN" altLang="en-US" sz="1200" b="1" dirty="0"/>
              <a:t>递减堆栈：</a:t>
            </a:r>
            <a:r>
              <a:rPr lang="en-US" altLang="zh-CN" sz="1200" b="1" dirty="0"/>
              <a:t>Descending  Stack</a:t>
            </a:r>
          </a:p>
          <a:p>
            <a:pPr lvl="1"/>
            <a:endParaRPr lang="en-US" altLang="zh-CN" sz="1200" b="1" dirty="0"/>
          </a:p>
          <a:p>
            <a:pPr lvl="1"/>
            <a:r>
              <a:rPr lang="zh-CN" altLang="en-US" sz="1200" b="1" dirty="0"/>
              <a:t>满递增堆栈（满增）：</a:t>
            </a:r>
            <a:r>
              <a:rPr lang="en-US" altLang="zh-CN" sz="1200" b="1" dirty="0">
                <a:solidFill>
                  <a:srgbClr val="FF0000"/>
                </a:solidFill>
              </a:rPr>
              <a:t>FA </a:t>
            </a:r>
            <a:r>
              <a:rPr lang="en-US" altLang="zh-CN" sz="1200" b="1" dirty="0"/>
              <a:t>                   </a:t>
            </a:r>
            <a:r>
              <a:rPr lang="zh-CN" altLang="en-US" sz="1200" b="1" dirty="0"/>
              <a:t>满递减堆栈（满减）：</a:t>
            </a:r>
            <a:r>
              <a:rPr lang="en-US" altLang="zh-CN" sz="1200" b="1" dirty="0">
                <a:solidFill>
                  <a:srgbClr val="FF0000"/>
                </a:solidFill>
              </a:rPr>
              <a:t>FD</a:t>
            </a:r>
          </a:p>
          <a:p>
            <a:pPr lvl="1"/>
            <a:r>
              <a:rPr lang="zh-CN" altLang="en-US" sz="1200" b="1" dirty="0"/>
              <a:t>空递增堆栈（空增）：</a:t>
            </a:r>
            <a:r>
              <a:rPr lang="en-US" altLang="zh-CN" sz="1200" b="1" dirty="0">
                <a:solidFill>
                  <a:srgbClr val="FF0000"/>
                </a:solidFill>
              </a:rPr>
              <a:t>EA   </a:t>
            </a:r>
            <a:r>
              <a:rPr lang="en-US" altLang="zh-CN" sz="1200" b="1" dirty="0"/>
              <a:t>                 </a:t>
            </a:r>
            <a:r>
              <a:rPr lang="zh-CN" altLang="en-US" sz="1200" b="1" dirty="0"/>
              <a:t>空递减堆栈（空减）：</a:t>
            </a:r>
            <a:r>
              <a:rPr lang="en-US" altLang="zh-CN" sz="1200" b="1" dirty="0">
                <a:solidFill>
                  <a:srgbClr val="FF0000"/>
                </a:solidFill>
              </a:rPr>
              <a:t>ED</a:t>
            </a:r>
          </a:p>
          <a:p>
            <a:pPr lvl="1"/>
            <a:endParaRPr lang="en-US" altLang="zh-CN" sz="1200" b="1" dirty="0"/>
          </a:p>
          <a:p>
            <a:pPr lvl="1"/>
            <a:r>
              <a:rPr lang="en-US" altLang="zh-CN" sz="1200" b="1" dirty="0"/>
              <a:t>STM</a:t>
            </a:r>
            <a:r>
              <a:rPr lang="en-US" altLang="zh-CN" sz="1200" b="1" dirty="0">
                <a:solidFill>
                  <a:srgbClr val="FF0000"/>
                </a:solidFill>
              </a:rPr>
              <a:t>FD  SP</a:t>
            </a:r>
            <a:r>
              <a:rPr lang="en-US" altLang="zh-CN" sz="1200" b="1" dirty="0"/>
              <a:t>!, {R1-R7, LR}          ; </a:t>
            </a:r>
            <a:r>
              <a:rPr lang="zh-CN" altLang="en-US" sz="1200" b="1" dirty="0"/>
              <a:t>将</a:t>
            </a:r>
            <a:r>
              <a:rPr lang="en-US" altLang="zh-CN" sz="1200" b="1" dirty="0"/>
              <a:t>LR</a:t>
            </a:r>
            <a:r>
              <a:rPr lang="zh-CN" altLang="en-US" sz="1200" b="1" dirty="0"/>
              <a:t>、</a:t>
            </a:r>
            <a:r>
              <a:rPr lang="en-US" altLang="zh-CN" sz="1200" b="1" dirty="0"/>
              <a:t>R7-R1</a:t>
            </a:r>
            <a:r>
              <a:rPr lang="zh-CN" altLang="en-US" sz="1200" b="1" dirty="0"/>
              <a:t>，存放到堆栈中，</a:t>
            </a:r>
            <a:endParaRPr lang="en-US" altLang="zh-CN" sz="1200" b="1" dirty="0"/>
          </a:p>
          <a:p>
            <a:pPr marL="514350" lvl="1" indent="0">
              <a:buNone/>
            </a:pPr>
            <a:r>
              <a:rPr lang="en-US" altLang="zh-CN" sz="1200" b="1" dirty="0"/>
              <a:t>                                                           ; LR -&gt; [SP-4], R7 -&gt; [SP-8], R6 -&gt; [SP-12], </a:t>
            </a:r>
          </a:p>
          <a:p>
            <a:pPr marL="514350" lvl="1" indent="0">
              <a:buNone/>
            </a:pPr>
            <a:r>
              <a:rPr lang="en-US" altLang="zh-CN" sz="1200" b="1" dirty="0"/>
              <a:t>                                                           ; R5 -&gt; [SP-16], R4 -&gt; [SP-20], R3 -&gt; [SP-24], </a:t>
            </a:r>
          </a:p>
          <a:p>
            <a:pPr marL="514350" lvl="1" indent="0">
              <a:buNone/>
            </a:pPr>
            <a:r>
              <a:rPr lang="en-US" altLang="zh-CN" sz="1200" b="1" dirty="0"/>
              <a:t>                                                           ; R2 -&gt; [SP-28], R1 -&gt; [SP-32],</a:t>
            </a:r>
          </a:p>
          <a:p>
            <a:pPr marL="514350" lvl="1" indent="0">
              <a:buNone/>
            </a:pPr>
            <a:r>
              <a:rPr lang="en-US" altLang="zh-CN" sz="1200" b="1" dirty="0"/>
              <a:t>                                                           ;</a:t>
            </a:r>
            <a:r>
              <a:rPr lang="zh-CN" altLang="en-US" sz="1200" b="1" dirty="0"/>
              <a:t>“</a:t>
            </a:r>
            <a:r>
              <a:rPr lang="en-US" altLang="zh-CN" sz="1200" b="1" dirty="0"/>
              <a:t>!</a:t>
            </a:r>
            <a:r>
              <a:rPr lang="zh-CN" altLang="en-US" sz="1200" b="1" dirty="0"/>
              <a:t>”表示自减（</a:t>
            </a:r>
            <a:r>
              <a:rPr lang="en-US" altLang="zh-CN" sz="1200" b="1" dirty="0"/>
              <a:t>FD</a:t>
            </a:r>
            <a:r>
              <a:rPr lang="zh-CN" altLang="en-US" sz="1200" b="1" dirty="0"/>
              <a:t>）</a:t>
            </a:r>
            <a:endParaRPr lang="en-US" altLang="zh-CN" sz="1200" b="1" dirty="0"/>
          </a:p>
          <a:p>
            <a:pPr lvl="2"/>
            <a:endParaRPr lang="en-US" altLang="zh-CN" sz="1200" b="1" dirty="0"/>
          </a:p>
          <a:p>
            <a:pPr lvl="2"/>
            <a:endParaRPr lang="en-US" altLang="zh-CN" sz="1200" b="1" dirty="0"/>
          </a:p>
          <a:p>
            <a:pPr lvl="3"/>
            <a:endParaRPr lang="en-US" altLang="zh-CN" sz="1200" b="1" dirty="0"/>
          </a:p>
          <a:p>
            <a:pPr lvl="3"/>
            <a:endParaRPr lang="en-US" altLang="zh-CN" sz="1200" b="1" dirty="0"/>
          </a:p>
          <a:p>
            <a:pPr lvl="3"/>
            <a:endParaRPr lang="en-US" altLang="zh-CN" sz="1400" b="1" dirty="0"/>
          </a:p>
          <a:p>
            <a:pPr lvl="3"/>
            <a:endParaRPr lang="en-US" altLang="zh-CN" sz="1400" b="1" dirty="0"/>
          </a:p>
          <a:p>
            <a:pPr lvl="3"/>
            <a:endParaRPr lang="en-US" altLang="zh-CN" sz="1400" b="1" dirty="0"/>
          </a:p>
        </p:txBody>
      </p:sp>
      <p:pic>
        <p:nvPicPr>
          <p:cNvPr id="3" name="图片 2">
            <a:extLst>
              <a:ext uri="{FF2B5EF4-FFF2-40B4-BE49-F238E27FC236}">
                <a16:creationId xmlns:a16="http://schemas.microsoft.com/office/drawing/2014/main" id="{52BC6055-5CAD-9AF5-E115-C832F05CAB1D}"/>
              </a:ext>
            </a:extLst>
          </p:cNvPr>
          <p:cNvPicPr>
            <a:picLocks noChangeAspect="1"/>
          </p:cNvPicPr>
          <p:nvPr/>
        </p:nvPicPr>
        <p:blipFill>
          <a:blip r:embed="rId2"/>
          <a:stretch>
            <a:fillRect/>
          </a:stretch>
        </p:blipFill>
        <p:spPr>
          <a:xfrm>
            <a:off x="2483768" y="3789040"/>
            <a:ext cx="3766227" cy="2664296"/>
          </a:xfrm>
          <a:prstGeom prst="rect">
            <a:avLst/>
          </a:prstGeom>
          <a:ln>
            <a:noFill/>
          </a:ln>
        </p:spPr>
      </p:pic>
    </p:spTree>
    <p:extLst>
      <p:ext uri="{BB962C8B-B14F-4D97-AF65-F5344CB8AC3E}">
        <p14:creationId xmlns:p14="http://schemas.microsoft.com/office/powerpoint/2010/main" val="2627680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260648"/>
            <a:ext cx="8229600" cy="5966123"/>
          </a:xfrm>
        </p:spPr>
        <p:txBody>
          <a:bodyPr/>
          <a:lstStyle/>
          <a:p>
            <a:r>
              <a:rPr lang="zh-CN" altLang="en-US" sz="1800" b="1" dirty="0"/>
              <a:t>（</a:t>
            </a:r>
            <a:r>
              <a:rPr lang="en-US" altLang="zh-CN" sz="1800" b="1" dirty="0"/>
              <a:t>8</a:t>
            </a:r>
            <a:r>
              <a:rPr lang="zh-CN" altLang="en-US" sz="1800" b="1" dirty="0"/>
              <a:t>）相对寻址</a:t>
            </a:r>
            <a:endParaRPr lang="en-US" altLang="zh-CN" sz="1800" b="1" dirty="0"/>
          </a:p>
          <a:p>
            <a:pPr lvl="1"/>
            <a:r>
              <a:rPr lang="zh-CN" altLang="en-US" sz="1400" b="1" dirty="0"/>
              <a:t>相对寻址是基址寻址的一个特例，</a:t>
            </a:r>
            <a:r>
              <a:rPr lang="en-US" altLang="zh-CN" sz="1400" b="1" dirty="0"/>
              <a:t>PC</a:t>
            </a:r>
            <a:r>
              <a:rPr lang="zh-CN" altLang="en-US" sz="1400" b="1" dirty="0"/>
              <a:t>作为基地址，一般用于指令跳转</a:t>
            </a:r>
            <a:endParaRPr lang="en-US" altLang="zh-CN" sz="1400" b="1" dirty="0"/>
          </a:p>
          <a:p>
            <a:pPr lvl="1"/>
            <a:endParaRPr lang="en-US" altLang="zh-CN" sz="1400" b="1" dirty="0"/>
          </a:p>
          <a:p>
            <a:pPr marL="914400" lvl="2" indent="0">
              <a:buNone/>
            </a:pPr>
            <a:r>
              <a:rPr lang="en-US" altLang="zh-CN" sz="1400" b="1" dirty="0"/>
              <a:t>BL  </a:t>
            </a:r>
            <a:r>
              <a:rPr lang="en-US" altLang="zh-CN" sz="1400" b="1" dirty="0">
                <a:solidFill>
                  <a:srgbClr val="FF0000"/>
                </a:solidFill>
              </a:rPr>
              <a:t>Label</a:t>
            </a:r>
            <a:r>
              <a:rPr lang="en-US" altLang="zh-CN" sz="1400" b="1" dirty="0"/>
              <a:t>             ; </a:t>
            </a:r>
            <a:r>
              <a:rPr lang="zh-CN" altLang="en-US" sz="1400" b="1" dirty="0"/>
              <a:t>转到</a:t>
            </a:r>
            <a:r>
              <a:rPr lang="en-US" altLang="zh-CN" sz="1400" b="1" dirty="0"/>
              <a:t>Label</a:t>
            </a:r>
            <a:r>
              <a:rPr lang="zh-CN" altLang="en-US" sz="1400" b="1" dirty="0"/>
              <a:t>标签处</a:t>
            </a:r>
            <a:endParaRPr lang="en-US" altLang="zh-CN" sz="1400" b="1" dirty="0"/>
          </a:p>
          <a:p>
            <a:pPr marL="914400" lvl="2" indent="0">
              <a:buNone/>
            </a:pPr>
            <a:r>
              <a:rPr lang="en-US" altLang="zh-CN" sz="1400" b="1" dirty="0"/>
              <a:t>…</a:t>
            </a:r>
          </a:p>
          <a:p>
            <a:pPr marL="914400" lvl="2" indent="0">
              <a:buNone/>
            </a:pPr>
            <a:r>
              <a:rPr lang="en-US" altLang="zh-CN" sz="1400" b="1" dirty="0"/>
              <a:t>Label:</a:t>
            </a:r>
          </a:p>
          <a:p>
            <a:pPr marL="914400" lvl="2" indent="0">
              <a:buNone/>
            </a:pPr>
            <a:r>
              <a:rPr lang="en-US" altLang="zh-CN" sz="1400" b="1" dirty="0"/>
              <a:t>…</a:t>
            </a:r>
          </a:p>
          <a:p>
            <a:pPr marL="514350" lvl="1" indent="0">
              <a:buNone/>
            </a:pPr>
            <a:endParaRPr lang="en-US" altLang="zh-CN" sz="1400" b="1" dirty="0"/>
          </a:p>
          <a:p>
            <a:pPr lvl="1"/>
            <a:r>
              <a:rPr lang="en-US" altLang="zh-CN" sz="1400" b="1" dirty="0"/>
              <a:t>BL</a:t>
            </a:r>
            <a:r>
              <a:rPr lang="zh-CN" altLang="en-US" sz="1400" b="1" dirty="0"/>
              <a:t>指令：带链接的跳转指令</a:t>
            </a:r>
            <a:endParaRPr lang="en-US" altLang="zh-CN" sz="1400" b="1" dirty="0"/>
          </a:p>
          <a:p>
            <a:pPr lvl="2"/>
            <a:endParaRPr lang="en-US" altLang="zh-CN" sz="1400" b="1" dirty="0"/>
          </a:p>
          <a:p>
            <a:r>
              <a:rPr lang="zh-CN" altLang="en-US" sz="1800" b="1" dirty="0"/>
              <a:t>（</a:t>
            </a:r>
            <a:r>
              <a:rPr lang="en-US" altLang="zh-CN" sz="1800" b="1" dirty="0"/>
              <a:t>9</a:t>
            </a:r>
            <a:r>
              <a:rPr lang="zh-CN" altLang="en-US" sz="1800" b="1" dirty="0"/>
              <a:t>）块复制寻址（块拷贝寻址）</a:t>
            </a:r>
            <a:endParaRPr lang="en-US" altLang="zh-CN" sz="1800" b="1" dirty="0"/>
          </a:p>
          <a:p>
            <a:pPr lvl="1"/>
            <a:r>
              <a:rPr lang="en-US" altLang="zh-CN" sz="1200" b="1" dirty="0"/>
              <a:t>STM</a:t>
            </a:r>
            <a:r>
              <a:rPr lang="en-US" altLang="zh-CN" sz="1200" b="1" dirty="0">
                <a:solidFill>
                  <a:srgbClr val="FF0000"/>
                </a:solidFill>
              </a:rPr>
              <a:t>IA</a:t>
            </a:r>
            <a:r>
              <a:rPr lang="en-US" altLang="zh-CN" sz="1200" b="1" dirty="0"/>
              <a:t>  R0!, {R1-R7}       ;</a:t>
            </a:r>
            <a:r>
              <a:rPr lang="zh-CN" altLang="en-US" sz="1200" b="1" dirty="0"/>
              <a:t>将</a:t>
            </a:r>
            <a:r>
              <a:rPr lang="en-US" altLang="zh-CN" sz="1200" b="1" dirty="0"/>
              <a:t>R1</a:t>
            </a:r>
            <a:r>
              <a:rPr lang="zh-CN" altLang="en-US" sz="1200" b="1" dirty="0"/>
              <a:t>～</a:t>
            </a:r>
            <a:r>
              <a:rPr lang="en-US" altLang="zh-CN" sz="1200" b="1" dirty="0"/>
              <a:t>R7</a:t>
            </a:r>
            <a:r>
              <a:rPr lang="zh-CN" altLang="en-US" sz="1200" b="1" dirty="0"/>
              <a:t>的数据保存到</a:t>
            </a:r>
            <a:r>
              <a:rPr lang="en-US" altLang="zh-CN" sz="1200" b="1" dirty="0">
                <a:solidFill>
                  <a:srgbClr val="FF0000"/>
                </a:solidFill>
              </a:rPr>
              <a:t>[R0]</a:t>
            </a:r>
            <a:r>
              <a:rPr lang="zh-CN" altLang="en-US" sz="1200" b="1" dirty="0"/>
              <a:t>开始的存储器中，存储指针在保存第一个值</a:t>
            </a:r>
            <a:r>
              <a:rPr lang="zh-CN" altLang="en-US" sz="1200" b="1" dirty="0">
                <a:solidFill>
                  <a:srgbClr val="FF0000"/>
                </a:solidFill>
              </a:rPr>
              <a:t>之后递增</a:t>
            </a:r>
            <a:endParaRPr lang="en-US" altLang="zh-CN" sz="1200" b="1" dirty="0"/>
          </a:p>
          <a:p>
            <a:pPr lvl="1"/>
            <a:r>
              <a:rPr lang="en-US" altLang="zh-CN" sz="1200" b="1" dirty="0"/>
              <a:t>STM</a:t>
            </a:r>
            <a:r>
              <a:rPr lang="en-US" altLang="zh-CN" sz="1200" b="1" dirty="0">
                <a:solidFill>
                  <a:srgbClr val="FF0000"/>
                </a:solidFill>
              </a:rPr>
              <a:t>IB</a:t>
            </a:r>
            <a:r>
              <a:rPr lang="en-US" altLang="zh-CN" sz="1200" b="1" dirty="0"/>
              <a:t>   R0!, {R1-R7}        ;</a:t>
            </a:r>
            <a:r>
              <a:rPr lang="zh-CN" altLang="en-US" sz="1200" b="1" dirty="0"/>
              <a:t>将</a:t>
            </a:r>
            <a:r>
              <a:rPr lang="en-US" altLang="zh-CN" sz="1200" b="1" dirty="0"/>
              <a:t>R1</a:t>
            </a:r>
            <a:r>
              <a:rPr lang="zh-CN" altLang="en-US" sz="1200" b="1" dirty="0"/>
              <a:t>～</a:t>
            </a:r>
            <a:r>
              <a:rPr lang="en-US" altLang="zh-CN" sz="1200" b="1" dirty="0"/>
              <a:t>R7</a:t>
            </a:r>
            <a:r>
              <a:rPr lang="zh-CN" altLang="en-US" sz="1200" b="1" dirty="0"/>
              <a:t>的数据保存到</a:t>
            </a:r>
            <a:r>
              <a:rPr lang="en-US" altLang="zh-CN" sz="1200" b="1" dirty="0">
                <a:solidFill>
                  <a:srgbClr val="FF0000"/>
                </a:solidFill>
              </a:rPr>
              <a:t>[R0]</a:t>
            </a:r>
            <a:r>
              <a:rPr lang="zh-CN" altLang="en-US" sz="1200" b="1" dirty="0"/>
              <a:t>开始的存储器中，存储指针在保存第一个值</a:t>
            </a:r>
            <a:r>
              <a:rPr lang="zh-CN" altLang="en-US" sz="1200" b="1" dirty="0">
                <a:solidFill>
                  <a:srgbClr val="FF0000"/>
                </a:solidFill>
              </a:rPr>
              <a:t>之前递增</a:t>
            </a:r>
            <a:endParaRPr lang="en-US" altLang="zh-CN" sz="1200" b="1" dirty="0"/>
          </a:p>
          <a:p>
            <a:pPr lvl="1"/>
            <a:r>
              <a:rPr lang="en-US" altLang="zh-CN" sz="1200" b="1" dirty="0"/>
              <a:t>STM</a:t>
            </a:r>
            <a:r>
              <a:rPr lang="en-US" altLang="zh-CN" sz="1200" b="1" dirty="0">
                <a:solidFill>
                  <a:srgbClr val="FF0000"/>
                </a:solidFill>
              </a:rPr>
              <a:t>DA</a:t>
            </a:r>
            <a:r>
              <a:rPr lang="en-US" altLang="zh-CN" sz="1200" b="1" dirty="0"/>
              <a:t>  R0!, {R1-R7}     ;</a:t>
            </a:r>
            <a:r>
              <a:rPr lang="zh-CN" altLang="en-US" sz="1200" b="1" dirty="0"/>
              <a:t>将</a:t>
            </a:r>
            <a:r>
              <a:rPr lang="en-US" altLang="zh-CN" sz="1200" b="1" dirty="0"/>
              <a:t>R7</a:t>
            </a:r>
            <a:r>
              <a:rPr lang="zh-CN" altLang="en-US" sz="1200" b="1" dirty="0"/>
              <a:t>～</a:t>
            </a:r>
            <a:r>
              <a:rPr lang="en-US" altLang="zh-CN" sz="1200" b="1" dirty="0"/>
              <a:t>R1</a:t>
            </a:r>
            <a:r>
              <a:rPr lang="zh-CN" altLang="en-US" sz="1200" b="1" dirty="0"/>
              <a:t>的数据保存到</a:t>
            </a:r>
            <a:r>
              <a:rPr lang="en-US" altLang="zh-CN" sz="1200" b="1" dirty="0">
                <a:solidFill>
                  <a:srgbClr val="FF0000"/>
                </a:solidFill>
              </a:rPr>
              <a:t>[R0]</a:t>
            </a:r>
            <a:r>
              <a:rPr lang="zh-CN" altLang="en-US" sz="1200" b="1" dirty="0"/>
              <a:t>开始的存储器中，存储指针在保存第一个值</a:t>
            </a:r>
            <a:r>
              <a:rPr lang="zh-CN" altLang="en-US" sz="1200" b="1" dirty="0">
                <a:solidFill>
                  <a:srgbClr val="FF0000"/>
                </a:solidFill>
              </a:rPr>
              <a:t>之后递减</a:t>
            </a:r>
            <a:endParaRPr lang="en-US" altLang="zh-CN" sz="1200" b="1" dirty="0"/>
          </a:p>
          <a:p>
            <a:pPr lvl="1"/>
            <a:r>
              <a:rPr lang="en-US" altLang="zh-CN" sz="1200" b="1" dirty="0"/>
              <a:t>STM</a:t>
            </a:r>
            <a:r>
              <a:rPr lang="en-US" altLang="zh-CN" sz="1200" b="1" dirty="0">
                <a:solidFill>
                  <a:srgbClr val="FF0000"/>
                </a:solidFill>
              </a:rPr>
              <a:t>DB</a:t>
            </a:r>
            <a:r>
              <a:rPr lang="en-US" altLang="zh-CN" sz="1200" b="1" dirty="0"/>
              <a:t>   R0!, {R1-R7}      ;</a:t>
            </a:r>
            <a:r>
              <a:rPr lang="zh-CN" altLang="en-US" sz="1200" b="1" dirty="0"/>
              <a:t>将</a:t>
            </a:r>
            <a:r>
              <a:rPr lang="en-US" altLang="zh-CN" sz="1200" b="1" dirty="0"/>
              <a:t>R7</a:t>
            </a:r>
            <a:r>
              <a:rPr lang="zh-CN" altLang="en-US" sz="1200" b="1" dirty="0"/>
              <a:t>～</a:t>
            </a:r>
            <a:r>
              <a:rPr lang="en-US" altLang="zh-CN" sz="1200" b="1" dirty="0"/>
              <a:t>R1</a:t>
            </a:r>
            <a:r>
              <a:rPr lang="zh-CN" altLang="en-US" sz="1200" b="1" dirty="0"/>
              <a:t>的数据保存到</a:t>
            </a:r>
            <a:r>
              <a:rPr lang="en-US" altLang="zh-CN" sz="1200" b="1" dirty="0">
                <a:solidFill>
                  <a:srgbClr val="FF0000"/>
                </a:solidFill>
              </a:rPr>
              <a:t>[R0]</a:t>
            </a:r>
            <a:r>
              <a:rPr lang="zh-CN" altLang="en-US" sz="1200" b="1" dirty="0"/>
              <a:t>开始的存储器中，存储指针在保存第一个值</a:t>
            </a:r>
            <a:r>
              <a:rPr lang="zh-CN" altLang="en-US" sz="1200" b="1" dirty="0">
                <a:solidFill>
                  <a:srgbClr val="FF0000"/>
                </a:solidFill>
              </a:rPr>
              <a:t>之前递减</a:t>
            </a:r>
            <a:endParaRPr lang="en-US" altLang="zh-CN" sz="1200" b="1" dirty="0">
              <a:solidFill>
                <a:srgbClr val="FF0000"/>
              </a:solidFill>
            </a:endParaRPr>
          </a:p>
          <a:p>
            <a:pPr lvl="2"/>
            <a:endParaRPr lang="en-US" altLang="zh-CN" sz="1000" b="1" dirty="0"/>
          </a:p>
          <a:p>
            <a:pPr lvl="2"/>
            <a:r>
              <a:rPr lang="en-US" altLang="zh-CN" sz="1000" b="1" dirty="0"/>
              <a:t>IA</a:t>
            </a:r>
            <a:r>
              <a:rPr lang="zh-CN" altLang="en-US" sz="1000" b="1" dirty="0"/>
              <a:t>（后增）：操作完成后，地址递增；</a:t>
            </a:r>
          </a:p>
          <a:p>
            <a:pPr lvl="2"/>
            <a:r>
              <a:rPr lang="en-US" altLang="zh-CN" sz="1000" b="1" dirty="0"/>
              <a:t>IB</a:t>
            </a:r>
            <a:r>
              <a:rPr lang="zh-CN" altLang="en-US" sz="1000" b="1" dirty="0"/>
              <a:t>（先增）：地址先增，而后完成操作</a:t>
            </a:r>
          </a:p>
          <a:p>
            <a:pPr lvl="2"/>
            <a:r>
              <a:rPr lang="en-US" altLang="zh-CN" sz="1000" b="1" dirty="0"/>
              <a:t>DA</a:t>
            </a:r>
            <a:r>
              <a:rPr lang="zh-CN" altLang="en-US" sz="1000" b="1" dirty="0"/>
              <a:t>（后减）：操作完成后，地址递减</a:t>
            </a:r>
          </a:p>
          <a:p>
            <a:pPr lvl="2"/>
            <a:r>
              <a:rPr lang="en-US" altLang="zh-CN" sz="1000" b="1" dirty="0"/>
              <a:t>DB</a:t>
            </a:r>
            <a:r>
              <a:rPr lang="zh-CN" altLang="en-US" sz="1000" b="1" dirty="0"/>
              <a:t>（先减）：地址先减，而后完成操作</a:t>
            </a:r>
            <a:endParaRPr lang="en-US" altLang="zh-CN" sz="1000" b="1" dirty="0"/>
          </a:p>
          <a:p>
            <a:pPr lvl="2"/>
            <a:endParaRPr lang="en-US" altLang="zh-CN" sz="1000" b="1" dirty="0"/>
          </a:p>
          <a:p>
            <a:pPr lvl="2"/>
            <a:r>
              <a:rPr lang="en-US" altLang="zh-CN" sz="1000" b="1" dirty="0"/>
              <a:t>I</a:t>
            </a:r>
            <a:r>
              <a:rPr lang="zh-CN" altLang="en-US" sz="1000" b="1" dirty="0"/>
              <a:t>：增加（增），</a:t>
            </a:r>
            <a:r>
              <a:rPr lang="en-US" altLang="zh-CN" sz="1000" b="1" dirty="0"/>
              <a:t>Increase</a:t>
            </a:r>
          </a:p>
          <a:p>
            <a:pPr lvl="2"/>
            <a:r>
              <a:rPr lang="en-US" altLang="zh-CN" sz="1000" b="1" dirty="0"/>
              <a:t>D</a:t>
            </a:r>
            <a:r>
              <a:rPr lang="zh-CN" altLang="en-US" sz="1000" b="1" dirty="0"/>
              <a:t>：减少（减），</a:t>
            </a:r>
            <a:r>
              <a:rPr lang="en-US" altLang="zh-CN" sz="1000" b="1" dirty="0"/>
              <a:t>Decrease </a:t>
            </a:r>
          </a:p>
          <a:p>
            <a:pPr lvl="2"/>
            <a:r>
              <a:rPr lang="en-US" altLang="zh-CN" sz="1000" b="1" dirty="0"/>
              <a:t>A</a:t>
            </a:r>
            <a:r>
              <a:rPr lang="zh-CN" altLang="en-US" sz="1000" b="1" dirty="0"/>
              <a:t>：之后（后），</a:t>
            </a:r>
            <a:r>
              <a:rPr lang="en-US" altLang="zh-CN" sz="1000" b="1" dirty="0"/>
              <a:t>After</a:t>
            </a:r>
          </a:p>
          <a:p>
            <a:pPr lvl="2"/>
            <a:r>
              <a:rPr lang="en-US" altLang="zh-CN" sz="1000" b="1" dirty="0"/>
              <a:t>B</a:t>
            </a:r>
            <a:r>
              <a:rPr lang="zh-CN" altLang="en-US" sz="1000" b="1" dirty="0"/>
              <a:t>：之前（先），</a:t>
            </a:r>
            <a:r>
              <a:rPr lang="en-US" altLang="zh-CN" sz="1000" b="1" dirty="0"/>
              <a:t>Before</a:t>
            </a:r>
          </a:p>
          <a:p>
            <a:pPr lvl="2"/>
            <a:endParaRPr lang="en-US" altLang="zh-CN" sz="1000" b="1" dirty="0"/>
          </a:p>
          <a:p>
            <a:pPr lvl="2"/>
            <a:r>
              <a:rPr lang="zh-CN" altLang="en-US" sz="1000" b="1" dirty="0"/>
              <a:t>！：表示自增（自减）</a:t>
            </a:r>
            <a:endParaRPr lang="en-US" altLang="zh-CN" sz="1400" b="1" dirty="0"/>
          </a:p>
        </p:txBody>
      </p:sp>
      <p:pic>
        <p:nvPicPr>
          <p:cNvPr id="5" name="图片 4">
            <a:extLst>
              <a:ext uri="{FF2B5EF4-FFF2-40B4-BE49-F238E27FC236}">
                <a16:creationId xmlns:a16="http://schemas.microsoft.com/office/drawing/2014/main" id="{9962724A-0C58-A830-A5FA-8FD39E62F75F}"/>
              </a:ext>
            </a:extLst>
          </p:cNvPr>
          <p:cNvPicPr>
            <a:picLocks noChangeAspect="1"/>
          </p:cNvPicPr>
          <p:nvPr/>
        </p:nvPicPr>
        <p:blipFill>
          <a:blip r:embed="rId2"/>
          <a:stretch>
            <a:fillRect/>
          </a:stretch>
        </p:blipFill>
        <p:spPr>
          <a:xfrm>
            <a:off x="6156176" y="4545124"/>
            <a:ext cx="2133084" cy="1800200"/>
          </a:xfrm>
          <a:prstGeom prst="rect">
            <a:avLst/>
          </a:prstGeom>
        </p:spPr>
      </p:pic>
      <p:pic>
        <p:nvPicPr>
          <p:cNvPr id="7" name="图片 6">
            <a:extLst>
              <a:ext uri="{FF2B5EF4-FFF2-40B4-BE49-F238E27FC236}">
                <a16:creationId xmlns:a16="http://schemas.microsoft.com/office/drawing/2014/main" id="{734D5C12-2DC0-2966-6A32-30BB8AE1628A}"/>
              </a:ext>
            </a:extLst>
          </p:cNvPr>
          <p:cNvPicPr>
            <a:picLocks noChangeAspect="1"/>
          </p:cNvPicPr>
          <p:nvPr/>
        </p:nvPicPr>
        <p:blipFill>
          <a:blip r:embed="rId3"/>
          <a:stretch>
            <a:fillRect/>
          </a:stretch>
        </p:blipFill>
        <p:spPr>
          <a:xfrm>
            <a:off x="5393509" y="5373216"/>
            <a:ext cx="762667" cy="426042"/>
          </a:xfrm>
          <a:prstGeom prst="rect">
            <a:avLst/>
          </a:prstGeom>
        </p:spPr>
      </p:pic>
      <p:pic>
        <p:nvPicPr>
          <p:cNvPr id="9" name="图片 8">
            <a:extLst>
              <a:ext uri="{FF2B5EF4-FFF2-40B4-BE49-F238E27FC236}">
                <a16:creationId xmlns:a16="http://schemas.microsoft.com/office/drawing/2014/main" id="{D9E5F6EC-D7C7-7045-8C31-1404C366C5E5}"/>
              </a:ext>
            </a:extLst>
          </p:cNvPr>
          <p:cNvPicPr>
            <a:picLocks noChangeAspect="1"/>
          </p:cNvPicPr>
          <p:nvPr/>
        </p:nvPicPr>
        <p:blipFill>
          <a:blip r:embed="rId4"/>
          <a:stretch>
            <a:fillRect/>
          </a:stretch>
        </p:blipFill>
        <p:spPr>
          <a:xfrm>
            <a:off x="6228184" y="6490497"/>
            <a:ext cx="1302609" cy="213710"/>
          </a:xfrm>
          <a:prstGeom prst="rect">
            <a:avLst/>
          </a:prstGeom>
        </p:spPr>
      </p:pic>
    </p:spTree>
    <p:extLst>
      <p:ext uri="{BB962C8B-B14F-4D97-AF65-F5344CB8AC3E}">
        <p14:creationId xmlns:p14="http://schemas.microsoft.com/office/powerpoint/2010/main" val="35854876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56868</TotalTime>
  <Words>19012</Words>
  <Application>Microsoft Office PowerPoint</Application>
  <PresentationFormat>全屏显示(4:3)</PresentationFormat>
  <Paragraphs>2963</Paragraphs>
  <Slides>116</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116</vt:i4>
      </vt:variant>
    </vt:vector>
  </HeadingPairs>
  <TitlesOfParts>
    <vt:vector size="126" baseType="lpstr">
      <vt:lpstr>Avenir</vt:lpstr>
      <vt:lpstr>Helvetica Neue</vt:lpstr>
      <vt:lpstr>等线</vt:lpstr>
      <vt:lpstr>黑体</vt:lpstr>
      <vt:lpstr>宋体</vt:lpstr>
      <vt:lpstr>Arial</vt:lpstr>
      <vt:lpstr>Calibri</vt:lpstr>
      <vt:lpstr>Cambria Math</vt:lpstr>
      <vt:lpstr>Courier New Bold</vt:lpstr>
      <vt:lpstr>Office 主题</vt:lpstr>
      <vt:lpstr>《计算机组成原理》 （第五讲）</vt:lpstr>
      <vt:lpstr>目录</vt:lpstr>
      <vt:lpstr>第5章    指令系统</vt:lpstr>
      <vt:lpstr>5.1  指令系统概述</vt:lpstr>
      <vt:lpstr>PowerPoint 演示文稿</vt:lpstr>
      <vt:lpstr>5.2  指令格式</vt:lpstr>
      <vt:lpstr>PowerPoint 演示文稿</vt:lpstr>
      <vt:lpstr>PowerPoint 演示文稿</vt:lpstr>
      <vt:lpstr>PowerPoint 演示文稿</vt:lpstr>
      <vt:lpstr>PowerPoint 演示文稿</vt:lpstr>
      <vt:lpstr>PowerPoint 演示文稿</vt:lpstr>
      <vt:lpstr>PowerPoint 演示文稿</vt:lpstr>
      <vt:lpstr>5.3  寻址方式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  指令类型</vt:lpstr>
      <vt:lpstr>PowerPoint 演示文稿</vt:lpstr>
      <vt:lpstr>PowerPoint 演示文稿</vt:lpstr>
      <vt:lpstr>PowerPoint 演示文稿</vt:lpstr>
      <vt:lpstr>PowerPoint 演示文稿</vt:lpstr>
      <vt:lpstr>PowerPoint 演示文稿</vt:lpstr>
      <vt:lpstr>5.5  指令格式设计</vt:lpstr>
      <vt:lpstr>PowerPoint 演示文稿</vt:lpstr>
      <vt:lpstr>PowerPoint 演示文稿</vt:lpstr>
      <vt:lpstr>PowerPoint 演示文稿</vt:lpstr>
      <vt:lpstr>5.6    CISC和RISC</vt:lpstr>
      <vt:lpstr>PowerPoint 演示文稿</vt:lpstr>
      <vt:lpstr>PowerPoint 演示文稿</vt:lpstr>
      <vt:lpstr>PowerPoint 演示文稿</vt:lpstr>
      <vt:lpstr>         5.7    指令系统举例</vt:lpstr>
      <vt:lpstr>DEC公司</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约翰·亨尼斯（John Hennessy）</vt:lpstr>
      <vt:lpstr>龙芯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RISC-V基金会（ https://riscv.org/）</vt:lpstr>
      <vt:lpstr>平头哥和玄铁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ARM公司</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习题（P182-185）</vt:lpstr>
      <vt:lpstr>实践训练（实验3）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haiying2019</cp:lastModifiedBy>
  <cp:revision>536</cp:revision>
  <dcterms:created xsi:type="dcterms:W3CDTF">2018-06-12T02:23:51Z</dcterms:created>
  <dcterms:modified xsi:type="dcterms:W3CDTF">2023-04-25T01:18:59Z</dcterms:modified>
</cp:coreProperties>
</file>